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7"/>
  </p:notesMasterIdLst>
  <p:handoutMasterIdLst>
    <p:handoutMasterId r:id="rId48"/>
  </p:handoutMasterIdLst>
  <p:sldIdLst>
    <p:sldId id="273" r:id="rId6"/>
    <p:sldId id="708" r:id="rId7"/>
    <p:sldId id="407" r:id="rId8"/>
    <p:sldId id="633" r:id="rId9"/>
    <p:sldId id="634" r:id="rId10"/>
    <p:sldId id="579" r:id="rId11"/>
    <p:sldId id="659" r:id="rId12"/>
    <p:sldId id="660" r:id="rId13"/>
    <p:sldId id="661" r:id="rId14"/>
    <p:sldId id="662" r:id="rId15"/>
    <p:sldId id="681" r:id="rId16"/>
    <p:sldId id="682" r:id="rId17"/>
    <p:sldId id="684" r:id="rId18"/>
    <p:sldId id="686" r:id="rId19"/>
    <p:sldId id="663" r:id="rId20"/>
    <p:sldId id="664" r:id="rId21"/>
    <p:sldId id="667" r:id="rId22"/>
    <p:sldId id="590" r:id="rId23"/>
    <p:sldId id="591" r:id="rId24"/>
    <p:sldId id="593" r:id="rId25"/>
    <p:sldId id="602" r:id="rId26"/>
    <p:sldId id="630" r:id="rId27"/>
    <p:sldId id="635" r:id="rId28"/>
    <p:sldId id="638" r:id="rId29"/>
    <p:sldId id="610" r:id="rId30"/>
    <p:sldId id="639" r:id="rId31"/>
    <p:sldId id="632" r:id="rId32"/>
    <p:sldId id="698" r:id="rId33"/>
    <p:sldId id="702" r:id="rId34"/>
    <p:sldId id="706" r:id="rId35"/>
    <p:sldId id="704" r:id="rId36"/>
    <p:sldId id="615" r:id="rId37"/>
    <p:sldId id="436" r:id="rId38"/>
    <p:sldId id="709" r:id="rId39"/>
    <p:sldId id="502" r:id="rId40"/>
    <p:sldId id="503" r:id="rId41"/>
    <p:sldId id="504" r:id="rId42"/>
    <p:sldId id="519" r:id="rId43"/>
    <p:sldId id="521" r:id="rId44"/>
    <p:sldId id="522" r:id="rId45"/>
    <p:sldId id="71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mmers" initials="R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1990" autoAdjust="0"/>
  </p:normalViewPr>
  <p:slideViewPr>
    <p:cSldViewPr snapToGrid="0">
      <p:cViewPr>
        <p:scale>
          <a:sx n="107" d="100"/>
          <a:sy n="107" d="100"/>
        </p:scale>
        <p:origin x="-90" y="-42"/>
      </p:cViewPr>
      <p:guideLst>
        <p:guide orient="horz" pos="2160"/>
        <p:guide pos="16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2920"/>
    </p:cViewPr>
  </p:sorterViewPr>
  <p:notesViewPr>
    <p:cSldViewPr snapToGrid="0">
      <p:cViewPr>
        <p:scale>
          <a:sx n="60" d="100"/>
          <a:sy n="60" d="100"/>
        </p:scale>
        <p:origin x="-4428" y="-90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94621-D622-43F9-9C07-355530500B65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50EE3-AB5A-4DC7-99C6-FC44FD3B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03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6B92F8D-EB53-46DB-B656-ABB7FBD027A6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C7D0A58A-3924-4B73-9AB0-F56E28CB73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0A58A-3924-4B73-9AB0-F56E28CB73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2381-0F7B-4ACD-951A-1CA407E5BE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2381-0F7B-4ACD-951A-1CA407E5BE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F44E4-897B-41E3-AF9C-9431556F3B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F44E4-897B-41E3-AF9C-9431556F3B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0041D-605A-4C78-BD5D-29AB7268672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F44E4-897B-41E3-AF9C-9431556F3B9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indent="-341313">
              <a:lnSpc>
                <a:spcPct val="90000"/>
              </a:lnSpc>
              <a:spcBef>
                <a:spcPts val="600"/>
              </a:spcBef>
              <a:buSzPct val="75000"/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F44E4-897B-41E3-AF9C-9431556F3B9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F44E4-897B-41E3-AF9C-9431556F3B9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0A58A-3924-4B73-9AB0-F56E28CB73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5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F44E4-897B-41E3-AF9C-9431556F3B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2381-0F7B-4ACD-951A-1CA407E5BE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But adsorption capacity is affected by:</a:t>
            </a:r>
          </a:p>
          <a:p>
            <a:pPr lvl="1">
              <a:defRPr/>
            </a:pPr>
            <a:r>
              <a:rPr lang="en-US" sz="2400" dirty="0" smtClean="0"/>
              <a:t>Presence of other chemicals that compete for adsorption sites</a:t>
            </a:r>
          </a:p>
          <a:p>
            <a:pPr lvl="1">
              <a:defRPr/>
            </a:pPr>
            <a:r>
              <a:rPr lang="en-US" sz="2400" dirty="0" smtClean="0"/>
              <a:t>Presence of chemicals that coat carbon</a:t>
            </a:r>
          </a:p>
          <a:p>
            <a:pPr lvl="1">
              <a:defRPr/>
            </a:pPr>
            <a:r>
              <a:rPr lang="en-US" sz="2400" dirty="0" smtClean="0"/>
              <a:t>Water quality changes that alter the carbon’s surface characteristics</a:t>
            </a:r>
          </a:p>
          <a:p>
            <a:pPr>
              <a:lnSpc>
                <a:spcPct val="90000"/>
              </a:lnSpc>
              <a:defRPr/>
            </a:pPr>
            <a:endParaRPr lang="en-US" sz="1200" dirty="0" smtClean="0"/>
          </a:p>
          <a:p>
            <a:pPr>
              <a:lnSpc>
                <a:spcPct val="90000"/>
              </a:lnSpc>
              <a:defRPr/>
            </a:pPr>
            <a:r>
              <a:rPr lang="en-US" sz="1200" dirty="0" smtClean="0"/>
              <a:t>No DBPs are formed</a:t>
            </a:r>
          </a:p>
          <a:p>
            <a:pPr>
              <a:defRPr/>
            </a:pPr>
            <a:r>
              <a:rPr lang="en-US" sz="2800" dirty="0" smtClean="0"/>
              <a:t>Water quality changes that alter the odorant’s characteristics</a:t>
            </a:r>
          </a:p>
          <a:p>
            <a:pPr>
              <a:defRPr/>
            </a:pPr>
            <a:r>
              <a:rPr lang="en-US" sz="2800" dirty="0" smtClean="0"/>
              <a:t>Concentration and characteristics of NOM (Natural Organic Matter)</a:t>
            </a:r>
          </a:p>
          <a:p>
            <a:pPr>
              <a:defRPr/>
            </a:pPr>
            <a:r>
              <a:rPr lang="en-US" sz="2800" dirty="0" smtClean="0"/>
              <a:t>Presence of 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ozone, KMnO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, and chloramines (chlorine and ozone produce surface oxides on carbon)</a:t>
            </a:r>
          </a:p>
          <a:p>
            <a:pPr lvl="2">
              <a:defRPr/>
            </a:pPr>
            <a:r>
              <a:rPr lang="en-US" dirty="0" smtClean="0"/>
              <a:t>More evident at lower odorant levels</a:t>
            </a:r>
          </a:p>
          <a:p>
            <a:pPr lvl="2">
              <a:defRPr/>
            </a:pPr>
            <a:r>
              <a:rPr lang="en-US" dirty="0" smtClean="0"/>
              <a:t>More evident at lower carbon dosages</a:t>
            </a:r>
          </a:p>
          <a:p>
            <a:pPr>
              <a:lnSpc>
                <a:spcPct val="90000"/>
              </a:lnSpc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F44E4-897B-41E3-AF9C-9431556F3B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2381-0F7B-4ACD-951A-1CA407E5BE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2381-0F7B-4ACD-951A-1CA407E5BE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2381-0F7B-4ACD-951A-1CA407E5BE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2381-0F7B-4ACD-951A-1CA407E5BE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0A58A-3924-4B73-9AB0-F56E28CB73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9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2381-0F7B-4ACD-951A-1CA407E5BE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Slide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338365" y="6734889"/>
            <a:ext cx="773288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2013 Water Research Foundation. ALL RIGHTS RESERVED. No part of this presentation may be copied, reproduced, or otherwise utilized without permission.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9144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6307453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2013 Water Research Foundation.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9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0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r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" y="0"/>
            <a:ext cx="9143245" cy="341348"/>
          </a:xfrm>
          <a:prstGeom prst="rect">
            <a:avLst/>
          </a:prstGeom>
        </p:spPr>
      </p:pic>
      <p:pic>
        <p:nvPicPr>
          <p:cNvPr id="8" name="Picture 7" descr="pptBar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" y="6516652"/>
            <a:ext cx="9143245" cy="341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291551" y="6702552"/>
            <a:ext cx="2741135" cy="1231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2013 Water Research Foundation.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5" r:id="rId6"/>
    <p:sldLayoutId id="2147483663" r:id="rId7"/>
    <p:sldLayoutId id="2147483665" r:id="rId8"/>
    <p:sldLayoutId id="2147483666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Trebuchet MS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Trebuchet MS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Trebuchet MS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Trebuchet MS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Trebuchet MS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Advances in In-Plant </a:t>
            </a:r>
            <a:r>
              <a:rPr lang="en-US" dirty="0"/>
              <a:t>T</a:t>
            </a:r>
            <a:r>
              <a:rPr lang="en-US" dirty="0" smtClean="0"/>
              <a:t>reatment of Taste-and-Odor Compounds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Djanette Khiari, PhD</a:t>
            </a:r>
          </a:p>
          <a:p>
            <a:r>
              <a:rPr lang="en-US" sz="1800" b="1" dirty="0" smtClean="0"/>
              <a:t>Water Research Foundation, USA</a:t>
            </a:r>
          </a:p>
          <a:p>
            <a:r>
              <a:rPr lang="en-US" sz="2800" b="1" dirty="0" smtClean="0"/>
              <a:t>Chao Chen</a:t>
            </a:r>
            <a:r>
              <a:rPr lang="en-US" sz="2800" b="1" smtClean="0"/>
              <a:t>, PhD</a:t>
            </a:r>
            <a:endParaRPr lang="en-US" sz="2800" b="1" dirty="0" smtClean="0"/>
          </a:p>
          <a:p>
            <a:r>
              <a:rPr lang="en-US" sz="1800" b="1" dirty="0" smtClean="0"/>
              <a:t>Tsinghua University, China</a:t>
            </a:r>
          </a:p>
          <a:p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027089"/>
            <a:ext cx="639508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sz="1200" b="1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 IWA Symposium on Off-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</a:rPr>
              <a:t>Flavours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 in the Aquatic Environment, Oct.27 – Nov 1, 2013</a:t>
            </a:r>
          </a:p>
          <a:p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NCKU – Tainan,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aiwan</a:t>
            </a:r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1930" y="478874"/>
            <a:ext cx="7404265" cy="62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Powdered Activated Carbon (PAC)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8135" y="1169137"/>
            <a:ext cx="8253948" cy="53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en-US" sz="2400" dirty="0" smtClean="0"/>
              <a:t>Influent Concentration and Treatment Objective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endParaRPr lang="en-US" sz="2800" dirty="0"/>
          </a:p>
          <a:p>
            <a:pPr marL="971550" lvl="1" indent="-514350">
              <a:buFont typeface="+mj-lt"/>
              <a:buAutoNum type="alphaLcPeriod"/>
            </a:pPr>
            <a:endParaRPr lang="en-US" sz="2800" b="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" y="1957066"/>
            <a:ext cx="9144000" cy="34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92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Superfine Powdered Activated Carbon (SPAC)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Submicron-sized activated carbon: obtained by wet-milling commercially available activated carbon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MIB Removal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20040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88080"/>
            <a:ext cx="320040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hart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78280"/>
            <a:ext cx="42672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9654" y="1063823"/>
            <a:ext cx="446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ebuchet MS" pitchFamily="34" charset="0"/>
              </a:rPr>
              <a:t>(S-)PAC Dose  = 15 mg/L  Initial MIB Conc. = 100 </a:t>
            </a:r>
            <a:r>
              <a:rPr lang="en-US" sz="1400" dirty="0" err="1" smtClean="0">
                <a:latin typeface="Trebuchet MS" pitchFamily="34" charset="0"/>
              </a:rPr>
              <a:t>n</a:t>
            </a:r>
            <a:r>
              <a:rPr lang="en-US" sz="1400" dirty="0" err="1" smtClean="0">
                <a:latin typeface="Trebuchet MS" pitchFamily="34" charset="0"/>
                <a:cs typeface="Calibri"/>
              </a:rPr>
              <a:t>g</a:t>
            </a:r>
            <a:r>
              <a:rPr lang="en-US" sz="1400" dirty="0" smtClean="0">
                <a:latin typeface="Trebuchet MS" pitchFamily="34" charset="0"/>
                <a:cs typeface="Calibri"/>
              </a:rPr>
              <a:t>/L</a:t>
            </a:r>
            <a:endParaRPr lang="en-US" sz="1400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724" y="4124742"/>
            <a:ext cx="5017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</a:rPr>
              <a:t>Overall, smaller as-received PACs did not perform better than traditional PACs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</a:rPr>
              <a:t>Superfine forms of PAC A and C achieved &gt;89% MIB removal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2027" y="6143570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Dunn et al,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5118" y="354321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MIB Removal – equilibrium conditions</a:t>
            </a:r>
            <a:endParaRPr lang="en-US" sz="4000" dirty="0"/>
          </a:p>
        </p:txBody>
      </p:sp>
      <p:pic>
        <p:nvPicPr>
          <p:cNvPr id="15362" name="Char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5831"/>
            <a:ext cx="343496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38400" y="1220688"/>
            <a:ext cx="446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ebuchet MS" pitchFamily="34" charset="0"/>
              </a:rPr>
              <a:t>(S-)PAC Dose  = 15 mg/L  Initial MIB Conc. = 100 </a:t>
            </a:r>
            <a:r>
              <a:rPr lang="en-US" sz="1400" dirty="0" err="1" smtClean="0">
                <a:latin typeface="Trebuchet MS" pitchFamily="34" charset="0"/>
              </a:rPr>
              <a:t>n</a:t>
            </a:r>
            <a:r>
              <a:rPr lang="en-US" sz="1400" dirty="0" err="1" smtClean="0">
                <a:latin typeface="Trebuchet MS" pitchFamily="34" charset="0"/>
                <a:cs typeface="Calibri"/>
              </a:rPr>
              <a:t>g</a:t>
            </a:r>
            <a:r>
              <a:rPr lang="en-US" sz="1400" dirty="0" smtClean="0">
                <a:latin typeface="Trebuchet MS" pitchFamily="34" charset="0"/>
                <a:cs typeface="Calibri"/>
              </a:rPr>
              <a:t>/L</a:t>
            </a:r>
            <a:endParaRPr lang="en-US" sz="1400" dirty="0">
              <a:latin typeface="Trebuchet MS" pitchFamily="34" charset="0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04800" y="4419600"/>
            <a:ext cx="8458200" cy="17526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Grinding </a:t>
            </a:r>
            <a:r>
              <a:rPr lang="en-US" sz="2400" dirty="0" smtClean="0"/>
              <a:t>as-received PAC </a:t>
            </a:r>
            <a:r>
              <a:rPr lang="en-US" sz="2400" dirty="0"/>
              <a:t>to a finer particle </a:t>
            </a:r>
            <a:r>
              <a:rPr lang="en-US" sz="2400" dirty="0" smtClean="0"/>
              <a:t>size</a:t>
            </a:r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/>
              <a:t>enhanced adsorption </a:t>
            </a:r>
            <a:r>
              <a:rPr lang="en-US" sz="2000" b="1" dirty="0" smtClean="0"/>
              <a:t>kinetics</a:t>
            </a:r>
            <a:endParaRPr lang="en-US" sz="2000" dirty="0" smtClean="0"/>
          </a:p>
          <a:p>
            <a:pPr marL="742950" lvl="2" indent="-342900">
              <a:buFont typeface="Arial" pitchFamily="34" charset="0"/>
              <a:buChar char="–"/>
            </a:pPr>
            <a:r>
              <a:rPr lang="en-US" sz="2000" dirty="0" smtClean="0"/>
              <a:t>did </a:t>
            </a:r>
            <a:r>
              <a:rPr lang="en-US" sz="2000" b="1" dirty="0" smtClean="0"/>
              <a:t>not</a:t>
            </a:r>
            <a:r>
              <a:rPr lang="en-US" sz="2000" dirty="0" smtClean="0"/>
              <a:t> increase equilibrium uptake </a:t>
            </a:r>
            <a:r>
              <a:rPr lang="en-US" sz="2000" b="1" dirty="0" smtClean="0"/>
              <a:t>capacity</a:t>
            </a:r>
            <a:r>
              <a:rPr lang="en-US" sz="2000" dirty="0" smtClean="0"/>
              <a:t> for MIB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S-PACs would be beneficial for MIB removal at short contact times</a:t>
            </a:r>
          </a:p>
          <a:p>
            <a:pPr marL="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02027" y="612766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Dunn et al,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MIB Removal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5981700" y="1462440"/>
            <a:ext cx="2933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</a:rPr>
              <a:t>Similar MIB removal trends in CCR and LM waters with S-PAC achieving higher MIB removal than PACs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rebuchet MS" pitchFamily="34" charset="0"/>
              </a:rPr>
              <a:t>Decreased </a:t>
            </a:r>
            <a:r>
              <a:rPr lang="en-US" sz="2000" dirty="0">
                <a:latin typeface="Trebuchet MS" pitchFamily="34" charset="0"/>
              </a:rPr>
              <a:t>MIB removal in LM water </a:t>
            </a:r>
            <a:r>
              <a:rPr lang="en-US" sz="2000" dirty="0" smtClean="0">
                <a:latin typeface="Trebuchet MS" pitchFamily="34" charset="0"/>
              </a:rPr>
              <a:t>possibly due to </a:t>
            </a:r>
            <a:r>
              <a:rPr lang="en-US" sz="2000" dirty="0">
                <a:latin typeface="Trebuchet MS" pitchFamily="34" charset="0"/>
              </a:rPr>
              <a:t>higher adsorption competition between NOM and </a:t>
            </a:r>
            <a:r>
              <a:rPr lang="en-US" sz="2000" dirty="0" smtClean="0">
                <a:latin typeface="Trebuchet MS" pitchFamily="34" charset="0"/>
              </a:rPr>
              <a:t>MIB</a:t>
            </a:r>
            <a:r>
              <a:rPr lang="en-US" sz="2000" dirty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(higher NOM concentration  in LM water)</a:t>
            </a:r>
            <a:endParaRPr lang="en-US" sz="2000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9" y="2454728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428" y="4969728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CCR</a:t>
            </a:r>
            <a:endParaRPr lang="en-US" b="1" dirty="0"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27" y="23622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7179" y="4829698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itchFamily="34" charset="0"/>
              </a:rPr>
              <a:t>LM</a:t>
            </a:r>
            <a:endParaRPr lang="en-US" b="1" dirty="0"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580168"/>
            <a:ext cx="446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rebuchet MS" pitchFamily="34" charset="0"/>
              </a:rPr>
              <a:t>(S-)PAC Dose  = 15 mg/L  Initial MIB Conc. = 100 </a:t>
            </a:r>
            <a:r>
              <a:rPr lang="en-US" sz="1400" dirty="0" err="1" smtClean="0">
                <a:latin typeface="Trebuchet MS" pitchFamily="34" charset="0"/>
                <a:cs typeface="Calibri"/>
              </a:rPr>
              <a:t>ng</a:t>
            </a:r>
            <a:r>
              <a:rPr lang="en-US" sz="1400" dirty="0" smtClean="0">
                <a:latin typeface="Trebuchet MS" pitchFamily="34" charset="0"/>
                <a:cs typeface="Calibri"/>
              </a:rPr>
              <a:t>/L</a:t>
            </a:r>
            <a:endParaRPr lang="en-US" sz="1400" dirty="0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2027" y="612766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Dunn et al,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6762" y="356260"/>
            <a:ext cx="7570341" cy="83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Granular Activated Carbon (GAC)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6714" y="1458645"/>
          <a:ext cx="889399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702"/>
                <a:gridCol w="950026"/>
                <a:gridCol w="1086680"/>
                <a:gridCol w="1487606"/>
                <a:gridCol w="1404102"/>
                <a:gridCol w="2607879"/>
              </a:tblGrid>
              <a:tr h="786718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EBCT</a:t>
                      </a:r>
                    </a:p>
                    <a:p>
                      <a:pPr algn="ctr"/>
                      <a:r>
                        <a:rPr lang="en-US" dirty="0" smtClean="0"/>
                        <a:t>(min)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Removal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 Rate (lb/1,000 gal)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 size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Limitations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6718">
                <a:tc>
                  <a:txBody>
                    <a:bodyPr/>
                    <a:lstStyle/>
                    <a:p>
                      <a:r>
                        <a:rPr lang="en-US" dirty="0" smtClean="0"/>
                        <a:t>Filter </a:t>
                      </a:r>
                      <a:r>
                        <a:rPr lang="en-US" dirty="0" err="1" smtClean="0"/>
                        <a:t>Adsorber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2 - 10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&gt; 95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 – 1.1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8x30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ES=</a:t>
                      </a:r>
                    </a:p>
                    <a:p>
                      <a:pPr algn="ctr"/>
                      <a:r>
                        <a:rPr lang="en-US" dirty="0" smtClean="0"/>
                        <a:t>0.90 mm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Oxidant compatibility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Media replacements</a:t>
                      </a:r>
                      <a:r>
                        <a:rPr lang="en-US" baseline="0" dirty="0" smtClean="0"/>
                        <a:t> are more difficult</a:t>
                      </a:r>
                      <a:endParaRPr lang="en-US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May need</a:t>
                      </a:r>
                      <a:r>
                        <a:rPr lang="en-US" baseline="0" dirty="0" smtClean="0"/>
                        <a:t> sand layer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Backwashed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02523">
                <a:tc>
                  <a:txBody>
                    <a:bodyPr/>
                    <a:lstStyle/>
                    <a:p>
                      <a:r>
                        <a:rPr lang="en-US" dirty="0" smtClean="0"/>
                        <a:t>Post-Filter </a:t>
                      </a:r>
                      <a:r>
                        <a:rPr lang="en-US" dirty="0" err="1" smtClean="0"/>
                        <a:t>Adsorber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5 - 30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95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 – 1.0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12x40</a:t>
                      </a:r>
                    </a:p>
                    <a:p>
                      <a:pPr algn="ctr"/>
                      <a:r>
                        <a:rPr lang="en-US" dirty="0" smtClean="0"/>
                        <a:t>ES=</a:t>
                      </a:r>
                    </a:p>
                    <a:p>
                      <a:pPr algn="ctr"/>
                      <a:r>
                        <a:rPr lang="en-US" dirty="0" smtClean="0"/>
                        <a:t>0.65 mm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Cost/space/hydraulic head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Oxidant compatibility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2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7382" y="526474"/>
            <a:ext cx="7463465" cy="89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Granular Activated Carbon (GAC</a:t>
            </a:r>
            <a:r>
              <a:rPr lang="en-US" sz="3200" b="1" dirty="0" smtClean="0">
                <a:solidFill>
                  <a:schemeClr val="tx2"/>
                </a:solidFill>
              </a:rPr>
              <a:t>)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" y="1558419"/>
            <a:ext cx="7552362" cy="498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</a:pPr>
            <a:r>
              <a:rPr lang="en-US" sz="2800" dirty="0" smtClean="0"/>
              <a:t>Performance Drivers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Influent TOC concentration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Influent concentration &amp; treatment objective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Design and operation strategy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GAC type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4192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6888" y="356259"/>
            <a:ext cx="8419606" cy="63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Granular Activated Carbon (GAC)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02761" y="995325"/>
            <a:ext cx="7480442" cy="3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en-US" sz="2000" dirty="0" smtClean="0"/>
              <a:t>Operation Strategy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endParaRPr lang="en-US" sz="2800" b="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54516"/>
              </p:ext>
            </p:extLst>
          </p:nvPr>
        </p:nvGraphicFramePr>
        <p:xfrm>
          <a:off x="766762" y="1531916"/>
          <a:ext cx="7855836" cy="4295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1431"/>
                <a:gridCol w="3290879"/>
                <a:gridCol w="3143526"/>
              </a:tblGrid>
              <a:tr h="26162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525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endParaRPr lang="en-US" sz="1600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DBP formation control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Lower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</a:t>
                      </a:r>
                      <a:r>
                        <a:rPr lang="en-US" sz="18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demand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 log Crypto credit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(PFA only)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Reduced TO adsorption capacity*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can be offset by GAC change-out prior to episode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058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Intermittent</a:t>
                      </a:r>
                      <a:endParaRPr lang="en-US" sz="1600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Maximum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adsorption capacity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 capital investment for intermittent use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02523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Biological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Possible removal by both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adsorption and biodegradation?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Possible bio-regeneration of adsorption capacity??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frequent backwashes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Underdrain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clogging?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Possibility of higher HPC counts in finished water?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800" y="5911784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Corwin and Summers,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Oxidation</a:t>
            </a:r>
            <a:endParaRPr lang="en-US" sz="36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" y="1371600"/>
            <a:ext cx="7762875" cy="1849438"/>
            <a:chOff x="384" y="864"/>
            <a:chExt cx="4890" cy="116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320" y="1323"/>
              <a:ext cx="912" cy="336"/>
              <a:chOff x="4320" y="1323"/>
              <a:chExt cx="432" cy="336"/>
            </a:xfrm>
          </p:grpSpPr>
          <p:sp>
            <p:nvSpPr>
              <p:cNvPr id="86" name="Freeform 7"/>
              <p:cNvSpPr>
                <a:spLocks/>
              </p:cNvSpPr>
              <p:nvPr/>
            </p:nvSpPr>
            <p:spPr bwMode="auto">
              <a:xfrm>
                <a:off x="4320" y="1323"/>
                <a:ext cx="432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240" y="240"/>
                  </a:cxn>
                  <a:cxn ang="0">
                    <a:pos x="240" y="0"/>
                  </a:cxn>
                  <a:cxn ang="0">
                    <a:pos x="432" y="0"/>
                  </a:cxn>
                </a:cxnLst>
                <a:rect l="0" t="0" r="r" b="b"/>
                <a:pathLst>
                  <a:path w="432" h="240">
                    <a:moveTo>
                      <a:pt x="0" y="240"/>
                    </a:moveTo>
                    <a:lnTo>
                      <a:pt x="240" y="240"/>
                    </a:lnTo>
                    <a:lnTo>
                      <a:pt x="240" y="0"/>
                    </a:lnTo>
                    <a:lnTo>
                      <a:pt x="432" y="0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8"/>
              <p:cNvSpPr>
                <a:spLocks noChangeShapeType="1"/>
              </p:cNvSpPr>
              <p:nvPr/>
            </p:nvSpPr>
            <p:spPr bwMode="auto">
              <a:xfrm>
                <a:off x="4320" y="1563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4DD0FF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Freeform 9"/>
              <p:cNvSpPr>
                <a:spLocks/>
              </p:cNvSpPr>
              <p:nvPr/>
            </p:nvSpPr>
            <p:spPr bwMode="auto">
              <a:xfrm>
                <a:off x="4320" y="1563"/>
                <a:ext cx="432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96"/>
                  </a:cxn>
                  <a:cxn ang="0">
                    <a:pos x="432" y="96"/>
                  </a:cxn>
                </a:cxnLst>
                <a:rect l="0" t="0" r="r" b="b"/>
                <a:pathLst>
                  <a:path w="432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  <a:lnTo>
                      <a:pt x="432" y="96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536" y="1385"/>
              <a:ext cx="196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325" y="1553"/>
              <a:ext cx="282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 flipH="1">
              <a:off x="3616" y="1068"/>
              <a:ext cx="720" cy="961"/>
              <a:chOff x="624" y="2208"/>
              <a:chExt cx="1008" cy="1344"/>
            </a:xfrm>
          </p:grpSpPr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624" y="2448"/>
                <a:ext cx="1008" cy="1104"/>
              </a:xfrm>
              <a:custGeom>
                <a:avLst/>
                <a:gdLst>
                  <a:gd name="T0" fmla="*/ 48 w 1008"/>
                  <a:gd name="T1" fmla="*/ 1104 h 1104"/>
                  <a:gd name="T2" fmla="*/ 336 w 1008"/>
                  <a:gd name="T3" fmla="*/ 1104 h 1104"/>
                  <a:gd name="T4" fmla="*/ 336 w 1008"/>
                  <a:gd name="T5" fmla="*/ 720 h 1104"/>
                  <a:gd name="T6" fmla="*/ 1008 w 1008"/>
                  <a:gd name="T7" fmla="*/ 720 h 1104"/>
                  <a:gd name="T8" fmla="*/ 1008 w 1008"/>
                  <a:gd name="T9" fmla="*/ 0 h 1104"/>
                  <a:gd name="T10" fmla="*/ 0 w 1008"/>
                  <a:gd name="T11" fmla="*/ 0 h 1104"/>
                  <a:gd name="T12" fmla="*/ 0 w 1008"/>
                  <a:gd name="T13" fmla="*/ 1104 h 1104"/>
                  <a:gd name="T14" fmla="*/ 48 w 1008"/>
                  <a:gd name="T15" fmla="*/ 1104 h 1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8"/>
                  <a:gd name="T25" fmla="*/ 0 h 1104"/>
                  <a:gd name="T26" fmla="*/ 1008 w 1008"/>
                  <a:gd name="T27" fmla="*/ 1104 h 1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8" h="1104">
                    <a:moveTo>
                      <a:pt x="48" y="1104"/>
                    </a:moveTo>
                    <a:lnTo>
                      <a:pt x="336" y="1104"/>
                    </a:lnTo>
                    <a:lnTo>
                      <a:pt x="336" y="720"/>
                    </a:lnTo>
                    <a:lnTo>
                      <a:pt x="1008" y="720"/>
                    </a:lnTo>
                    <a:lnTo>
                      <a:pt x="1008" y="0"/>
                    </a:lnTo>
                    <a:lnTo>
                      <a:pt x="0" y="0"/>
                    </a:lnTo>
                    <a:lnTo>
                      <a:pt x="0" y="1104"/>
                    </a:lnTo>
                    <a:lnTo>
                      <a:pt x="48" y="110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672" y="2496"/>
                <a:ext cx="912" cy="1008"/>
              </a:xfrm>
              <a:custGeom>
                <a:avLst/>
                <a:gdLst>
                  <a:gd name="T0" fmla="*/ 0 w 912"/>
                  <a:gd name="T1" fmla="*/ 0 h 1008"/>
                  <a:gd name="T2" fmla="*/ 0 w 912"/>
                  <a:gd name="T3" fmla="*/ 1008 h 1008"/>
                  <a:gd name="T4" fmla="*/ 240 w 912"/>
                  <a:gd name="T5" fmla="*/ 1008 h 1008"/>
                  <a:gd name="T6" fmla="*/ 240 w 912"/>
                  <a:gd name="T7" fmla="*/ 576 h 1008"/>
                  <a:gd name="T8" fmla="*/ 288 w 912"/>
                  <a:gd name="T9" fmla="*/ 576 h 1008"/>
                  <a:gd name="T10" fmla="*/ 288 w 912"/>
                  <a:gd name="T11" fmla="*/ 624 h 1008"/>
                  <a:gd name="T12" fmla="*/ 912 w 912"/>
                  <a:gd name="T13" fmla="*/ 624 h 1008"/>
                  <a:gd name="T14" fmla="*/ 912 w 912"/>
                  <a:gd name="T15" fmla="*/ 0 h 1008"/>
                  <a:gd name="T16" fmla="*/ 288 w 912"/>
                  <a:gd name="T17" fmla="*/ 0 h 1008"/>
                  <a:gd name="T18" fmla="*/ 288 w 912"/>
                  <a:gd name="T19" fmla="*/ 528 h 1008"/>
                  <a:gd name="T20" fmla="*/ 240 w 912"/>
                  <a:gd name="T21" fmla="*/ 528 h 1008"/>
                  <a:gd name="T22" fmla="*/ 240 w 912"/>
                  <a:gd name="T23" fmla="*/ 0 h 1008"/>
                  <a:gd name="T24" fmla="*/ 0 w 912"/>
                  <a:gd name="T25" fmla="*/ 0 h 10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1008"/>
                  <a:gd name="T41" fmla="*/ 912 w 912"/>
                  <a:gd name="T42" fmla="*/ 1008 h 10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240" y="1008"/>
                    </a:lnTo>
                    <a:lnTo>
                      <a:pt x="240" y="576"/>
                    </a:lnTo>
                    <a:lnTo>
                      <a:pt x="288" y="576"/>
                    </a:lnTo>
                    <a:lnTo>
                      <a:pt x="288" y="624"/>
                    </a:lnTo>
                    <a:lnTo>
                      <a:pt x="912" y="624"/>
                    </a:lnTo>
                    <a:lnTo>
                      <a:pt x="912" y="0"/>
                    </a:lnTo>
                    <a:lnTo>
                      <a:pt x="288" y="0"/>
                    </a:lnTo>
                    <a:lnTo>
                      <a:pt x="288" y="528"/>
                    </a:lnTo>
                    <a:lnTo>
                      <a:pt x="240" y="528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672" y="2640"/>
                <a:ext cx="912" cy="864"/>
              </a:xfrm>
              <a:custGeom>
                <a:avLst/>
                <a:gdLst>
                  <a:gd name="T0" fmla="*/ 288 w 912"/>
                  <a:gd name="T1" fmla="*/ 0 h 864"/>
                  <a:gd name="T2" fmla="*/ 912 w 912"/>
                  <a:gd name="T3" fmla="*/ 0 h 864"/>
                  <a:gd name="T4" fmla="*/ 912 w 912"/>
                  <a:gd name="T5" fmla="*/ 480 h 864"/>
                  <a:gd name="T6" fmla="*/ 288 w 912"/>
                  <a:gd name="T7" fmla="*/ 480 h 864"/>
                  <a:gd name="T8" fmla="*/ 288 w 912"/>
                  <a:gd name="T9" fmla="*/ 432 h 864"/>
                  <a:gd name="T10" fmla="*/ 240 w 912"/>
                  <a:gd name="T11" fmla="*/ 432 h 864"/>
                  <a:gd name="T12" fmla="*/ 240 w 912"/>
                  <a:gd name="T13" fmla="*/ 864 h 864"/>
                  <a:gd name="T14" fmla="*/ 0 w 912"/>
                  <a:gd name="T15" fmla="*/ 864 h 864"/>
                  <a:gd name="T16" fmla="*/ 0 w 912"/>
                  <a:gd name="T17" fmla="*/ 0 h 864"/>
                  <a:gd name="T18" fmla="*/ 240 w 912"/>
                  <a:gd name="T19" fmla="*/ 0 h 864"/>
                  <a:gd name="T20" fmla="*/ 240 w 912"/>
                  <a:gd name="T21" fmla="*/ 384 h 864"/>
                  <a:gd name="T22" fmla="*/ 288 w 912"/>
                  <a:gd name="T23" fmla="*/ 384 h 864"/>
                  <a:gd name="T24" fmla="*/ 288 w 912"/>
                  <a:gd name="T25" fmla="*/ 0 h 8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864"/>
                  <a:gd name="T41" fmla="*/ 912 w 912"/>
                  <a:gd name="T42" fmla="*/ 864 h 8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864">
                    <a:moveTo>
                      <a:pt x="288" y="0"/>
                    </a:moveTo>
                    <a:lnTo>
                      <a:pt x="912" y="0"/>
                    </a:lnTo>
                    <a:lnTo>
                      <a:pt x="912" y="480"/>
                    </a:lnTo>
                    <a:lnTo>
                      <a:pt x="288" y="480"/>
                    </a:lnTo>
                    <a:lnTo>
                      <a:pt x="288" y="432"/>
                    </a:lnTo>
                    <a:lnTo>
                      <a:pt x="240" y="432"/>
                    </a:lnTo>
                    <a:lnTo>
                      <a:pt x="240" y="864"/>
                    </a:lnTo>
                    <a:lnTo>
                      <a:pt x="0" y="864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384"/>
                    </a:lnTo>
                    <a:lnTo>
                      <a:pt x="288" y="384"/>
                    </a:lnTo>
                    <a:lnTo>
                      <a:pt x="28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" name="Group 16"/>
              <p:cNvGrpSpPr>
                <a:grpSpLocks/>
              </p:cNvGrpSpPr>
              <p:nvPr/>
            </p:nvGrpSpPr>
            <p:grpSpPr bwMode="auto">
              <a:xfrm>
                <a:off x="717" y="2208"/>
                <a:ext cx="96" cy="240"/>
                <a:chOff x="1824" y="2256"/>
                <a:chExt cx="576" cy="960"/>
              </a:xfrm>
            </p:grpSpPr>
            <p:sp>
              <p:nvSpPr>
                <p:cNvPr id="78" name="Arc 17"/>
                <p:cNvSpPr>
                  <a:spLocks/>
                </p:cNvSpPr>
                <p:nvPr/>
              </p:nvSpPr>
              <p:spPr bwMode="auto">
                <a:xfrm>
                  <a:off x="216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Arc 18"/>
                <p:cNvSpPr>
                  <a:spLocks/>
                </p:cNvSpPr>
                <p:nvPr/>
              </p:nvSpPr>
              <p:spPr bwMode="auto">
                <a:xfrm flipH="1">
                  <a:off x="192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19"/>
                <p:cNvSpPr>
                  <a:spLocks noChangeShapeType="1"/>
                </p:cNvSpPr>
                <p:nvPr/>
              </p:nvSpPr>
              <p:spPr bwMode="auto">
                <a:xfrm>
                  <a:off x="1920" y="259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20"/>
                <p:cNvSpPr>
                  <a:spLocks/>
                </p:cNvSpPr>
                <p:nvPr/>
              </p:nvSpPr>
              <p:spPr bwMode="auto">
                <a:xfrm>
                  <a:off x="1824" y="2592"/>
                  <a:ext cx="576" cy="624"/>
                </a:xfrm>
                <a:custGeom>
                  <a:avLst/>
                  <a:gdLst>
                    <a:gd name="T0" fmla="*/ 576 w 576"/>
                    <a:gd name="T1" fmla="*/ 0 h 624"/>
                    <a:gd name="T2" fmla="*/ 576 w 576"/>
                    <a:gd name="T3" fmla="*/ 624 h 624"/>
                    <a:gd name="T4" fmla="*/ 96 w 576"/>
                    <a:gd name="T5" fmla="*/ 624 h 624"/>
                    <a:gd name="T6" fmla="*/ 96 w 576"/>
                    <a:gd name="T7" fmla="*/ 480 h 624"/>
                    <a:gd name="T8" fmla="*/ 0 w 576"/>
                    <a:gd name="T9" fmla="*/ 480 h 624"/>
                    <a:gd name="T10" fmla="*/ 0 w 576"/>
                    <a:gd name="T11" fmla="*/ 192 h 624"/>
                    <a:gd name="T12" fmla="*/ 96 w 576"/>
                    <a:gd name="T13" fmla="*/ 192 h 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6"/>
                    <a:gd name="T22" fmla="*/ 0 h 624"/>
                    <a:gd name="T23" fmla="*/ 576 w 576"/>
                    <a:gd name="T24" fmla="*/ 624 h 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6" h="624">
                      <a:moveTo>
                        <a:pt x="576" y="0"/>
                      </a:moveTo>
                      <a:lnTo>
                        <a:pt x="576" y="624"/>
                      </a:lnTo>
                      <a:lnTo>
                        <a:pt x="96" y="624"/>
                      </a:lnTo>
                      <a:lnTo>
                        <a:pt x="96" y="480"/>
                      </a:lnTo>
                      <a:lnTo>
                        <a:pt x="0" y="480"/>
                      </a:lnTo>
                      <a:lnTo>
                        <a:pt x="0" y="192"/>
                      </a:lnTo>
                      <a:lnTo>
                        <a:pt x="96" y="19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21"/>
                <p:cNvSpPr>
                  <a:spLocks noChangeShapeType="1"/>
                </p:cNvSpPr>
                <p:nvPr/>
              </p:nvSpPr>
              <p:spPr bwMode="auto">
                <a:xfrm>
                  <a:off x="192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22"/>
                <p:cNvSpPr>
                  <a:spLocks noChangeShapeType="1"/>
                </p:cNvSpPr>
                <p:nvPr/>
              </p:nvSpPr>
              <p:spPr bwMode="auto">
                <a:xfrm>
                  <a:off x="240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23"/>
                <p:cNvSpPr>
                  <a:spLocks/>
                </p:cNvSpPr>
                <p:nvPr/>
              </p:nvSpPr>
              <p:spPr bwMode="auto">
                <a:xfrm>
                  <a:off x="2352" y="2544"/>
                  <a:ext cx="48" cy="48"/>
                </a:xfrm>
                <a:custGeom>
                  <a:avLst/>
                  <a:gdLst>
                    <a:gd name="T0" fmla="*/ 48 w 96"/>
                    <a:gd name="T1" fmla="*/ 0 h 432"/>
                    <a:gd name="T2" fmla="*/ 48 w 96"/>
                    <a:gd name="T3" fmla="*/ 16 h 432"/>
                    <a:gd name="T4" fmla="*/ 0 w 96"/>
                    <a:gd name="T5" fmla="*/ 16 h 432"/>
                    <a:gd name="T6" fmla="*/ 0 w 96"/>
                    <a:gd name="T7" fmla="*/ 32 h 432"/>
                    <a:gd name="T8" fmla="*/ 48 w 96"/>
                    <a:gd name="T9" fmla="*/ 32 h 432"/>
                    <a:gd name="T10" fmla="*/ 48 w 96"/>
                    <a:gd name="T11" fmla="*/ 48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24"/>
                <p:cNvSpPr>
                  <a:spLocks/>
                </p:cNvSpPr>
                <p:nvPr/>
              </p:nvSpPr>
              <p:spPr bwMode="auto">
                <a:xfrm flipH="1">
                  <a:off x="1920" y="2544"/>
                  <a:ext cx="48" cy="48"/>
                </a:xfrm>
                <a:custGeom>
                  <a:avLst/>
                  <a:gdLst>
                    <a:gd name="T0" fmla="*/ 48 w 96"/>
                    <a:gd name="T1" fmla="*/ 0 h 432"/>
                    <a:gd name="T2" fmla="*/ 48 w 96"/>
                    <a:gd name="T3" fmla="*/ 16 h 432"/>
                    <a:gd name="T4" fmla="*/ 0 w 96"/>
                    <a:gd name="T5" fmla="*/ 16 h 432"/>
                    <a:gd name="T6" fmla="*/ 0 w 96"/>
                    <a:gd name="T7" fmla="*/ 32 h 432"/>
                    <a:gd name="T8" fmla="*/ 48 w 96"/>
                    <a:gd name="T9" fmla="*/ 32 h 432"/>
                    <a:gd name="T10" fmla="*/ 48 w 96"/>
                    <a:gd name="T11" fmla="*/ 48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25"/>
              <p:cNvGrpSpPr>
                <a:grpSpLocks/>
              </p:cNvGrpSpPr>
              <p:nvPr/>
            </p:nvGrpSpPr>
            <p:grpSpPr bwMode="auto">
              <a:xfrm>
                <a:off x="736" y="2497"/>
                <a:ext cx="82" cy="863"/>
                <a:chOff x="880" y="2497"/>
                <a:chExt cx="82" cy="121"/>
              </a:xfrm>
            </p:grpSpPr>
            <p:sp>
              <p:nvSpPr>
                <p:cNvPr id="76" name="Line 26"/>
                <p:cNvSpPr>
                  <a:spLocks noChangeShapeType="1"/>
                </p:cNvSpPr>
                <p:nvPr/>
              </p:nvSpPr>
              <p:spPr bwMode="auto">
                <a:xfrm>
                  <a:off x="880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27"/>
                <p:cNvSpPr>
                  <a:spLocks noChangeShapeType="1"/>
                </p:cNvSpPr>
                <p:nvPr/>
              </p:nvSpPr>
              <p:spPr bwMode="auto">
                <a:xfrm>
                  <a:off x="961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384" y="864"/>
              <a:ext cx="521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Source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1047" y="864"/>
              <a:ext cx="685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rgbClr val="6699FF"/>
                  </a:solidFill>
                  <a:latin typeface="Trebuchet MS" pitchFamily="34" charset="0"/>
                </a:rPr>
                <a:t>Flash Mix</a:t>
              </a:r>
              <a:endParaRPr lang="en-US" sz="1600" dirty="0">
                <a:solidFill>
                  <a:srgbClr val="6699FF"/>
                </a:solidFill>
                <a:latin typeface="Trebuchet MS" pitchFamily="34" charset="0"/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741" y="864"/>
              <a:ext cx="64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Clarifiers</a:t>
              </a:r>
            </a:p>
          </p:txBody>
        </p:sp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2845" y="864"/>
              <a:ext cx="485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Filters</a:t>
              </a:r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620" y="864"/>
              <a:ext cx="56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Storage</a:t>
              </a:r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896" y="1152"/>
              <a:ext cx="384" cy="2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7" name="Group 38"/>
            <p:cNvGrpSpPr>
              <a:grpSpLocks/>
            </p:cNvGrpSpPr>
            <p:nvPr/>
          </p:nvGrpSpPr>
          <p:grpSpPr bwMode="auto">
            <a:xfrm>
              <a:off x="384" y="1083"/>
              <a:ext cx="528" cy="912"/>
              <a:chOff x="1248" y="2352"/>
              <a:chExt cx="528" cy="912"/>
            </a:xfrm>
          </p:grpSpPr>
          <p:sp>
            <p:nvSpPr>
              <p:cNvPr id="63" name="Rectangle 39"/>
              <p:cNvSpPr>
                <a:spLocks noChangeArrowheads="1"/>
              </p:cNvSpPr>
              <p:nvPr/>
            </p:nvSpPr>
            <p:spPr bwMode="auto">
              <a:xfrm>
                <a:off x="1248" y="2592"/>
                <a:ext cx="480" cy="624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40"/>
              <p:cNvSpPr>
                <a:spLocks/>
              </p:cNvSpPr>
              <p:nvPr/>
            </p:nvSpPr>
            <p:spPr bwMode="auto">
              <a:xfrm>
                <a:off x="1488" y="2352"/>
                <a:ext cx="288" cy="864"/>
              </a:xfrm>
              <a:custGeom>
                <a:avLst/>
                <a:gdLst>
                  <a:gd name="T0" fmla="*/ 96 w 288"/>
                  <a:gd name="T1" fmla="*/ 864 h 864"/>
                  <a:gd name="T2" fmla="*/ 0 w 288"/>
                  <a:gd name="T3" fmla="*/ 864 h 864"/>
                  <a:gd name="T4" fmla="*/ 0 w 288"/>
                  <a:gd name="T5" fmla="*/ 0 h 864"/>
                  <a:gd name="T6" fmla="*/ 96 w 288"/>
                  <a:gd name="T7" fmla="*/ 0 h 864"/>
                  <a:gd name="T8" fmla="*/ 96 w 288"/>
                  <a:gd name="T9" fmla="*/ 48 h 864"/>
                  <a:gd name="T10" fmla="*/ 288 w 288"/>
                  <a:gd name="T11" fmla="*/ 48 h 864"/>
                  <a:gd name="T12" fmla="*/ 285 w 288"/>
                  <a:gd name="T13" fmla="*/ 85 h 864"/>
                  <a:gd name="T14" fmla="*/ 96 w 288"/>
                  <a:gd name="T15" fmla="*/ 85 h 864"/>
                  <a:gd name="T16" fmla="*/ 96 w 288"/>
                  <a:gd name="T17" fmla="*/ 864 h 8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864"/>
                  <a:gd name="T29" fmla="*/ 288 w 288"/>
                  <a:gd name="T30" fmla="*/ 864 h 8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864">
                    <a:moveTo>
                      <a:pt x="96" y="864"/>
                    </a:moveTo>
                    <a:lnTo>
                      <a:pt x="0" y="864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288" y="48"/>
                    </a:lnTo>
                    <a:lnTo>
                      <a:pt x="285" y="85"/>
                    </a:lnTo>
                    <a:lnTo>
                      <a:pt x="96" y="85"/>
                    </a:lnTo>
                    <a:lnTo>
                      <a:pt x="96" y="86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1"/>
              <p:cNvSpPr>
                <a:spLocks/>
              </p:cNvSpPr>
              <p:nvPr/>
            </p:nvSpPr>
            <p:spPr bwMode="auto">
              <a:xfrm>
                <a:off x="1248" y="2496"/>
                <a:ext cx="528" cy="768"/>
              </a:xfrm>
              <a:custGeom>
                <a:avLst/>
                <a:gdLst>
                  <a:gd name="T0" fmla="*/ 0 w 528"/>
                  <a:gd name="T1" fmla="*/ 720 h 768"/>
                  <a:gd name="T2" fmla="*/ 384 w 528"/>
                  <a:gd name="T3" fmla="*/ 720 h 768"/>
                  <a:gd name="T4" fmla="*/ 480 w 528"/>
                  <a:gd name="T5" fmla="*/ 0 h 768"/>
                  <a:gd name="T6" fmla="*/ 528 w 528"/>
                  <a:gd name="T7" fmla="*/ 0 h 768"/>
                  <a:gd name="T8" fmla="*/ 528 w 528"/>
                  <a:gd name="T9" fmla="*/ 768 h 768"/>
                  <a:gd name="T10" fmla="*/ 0 w 528"/>
                  <a:gd name="T11" fmla="*/ 768 h 768"/>
                  <a:gd name="T12" fmla="*/ 0 w 528"/>
                  <a:gd name="T13" fmla="*/ 720 h 7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8"/>
                  <a:gd name="T22" fmla="*/ 0 h 768"/>
                  <a:gd name="T23" fmla="*/ 528 w 528"/>
                  <a:gd name="T24" fmla="*/ 768 h 7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8" h="768">
                    <a:moveTo>
                      <a:pt x="0" y="720"/>
                    </a:moveTo>
                    <a:lnTo>
                      <a:pt x="384" y="720"/>
                    </a:lnTo>
                    <a:lnTo>
                      <a:pt x="480" y="0"/>
                    </a:lnTo>
                    <a:lnTo>
                      <a:pt x="528" y="0"/>
                    </a:lnTo>
                    <a:lnTo>
                      <a:pt x="528" y="768"/>
                    </a:lnTo>
                    <a:lnTo>
                      <a:pt x="0" y="768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42" descr="Dark horizontal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48" cy="384"/>
              </a:xfrm>
              <a:prstGeom prst="rect">
                <a:avLst/>
              </a:prstGeom>
              <a:pattFill prst="dkHorz">
                <a:fgClr>
                  <a:schemeClr val="hlink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1280" y="1275"/>
              <a:ext cx="275" cy="206"/>
              <a:chOff x="1067" y="1858"/>
              <a:chExt cx="275" cy="206"/>
            </a:xfrm>
          </p:grpSpPr>
          <p:grpSp>
            <p:nvGrpSpPr>
              <p:cNvPr id="59" name="Group 44"/>
              <p:cNvGrpSpPr>
                <a:grpSpLocks/>
              </p:cNvGrpSpPr>
              <p:nvPr/>
            </p:nvGrpSpPr>
            <p:grpSpPr bwMode="auto">
              <a:xfrm>
                <a:off x="1067" y="1858"/>
                <a:ext cx="275" cy="206"/>
                <a:chOff x="1067" y="1857"/>
                <a:chExt cx="275" cy="206"/>
              </a:xfrm>
            </p:grpSpPr>
            <p:sp>
              <p:nvSpPr>
                <p:cNvPr id="61" name="Rectangle 45"/>
                <p:cNvSpPr>
                  <a:spLocks noChangeArrowheads="1"/>
                </p:cNvSpPr>
                <p:nvPr/>
              </p:nvSpPr>
              <p:spPr bwMode="auto">
                <a:xfrm>
                  <a:off x="1067" y="1857"/>
                  <a:ext cx="275" cy="2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Rectangle 46"/>
                <p:cNvSpPr>
                  <a:spLocks noChangeArrowheads="1"/>
                </p:cNvSpPr>
                <p:nvPr/>
              </p:nvSpPr>
              <p:spPr bwMode="auto">
                <a:xfrm>
                  <a:off x="1101" y="1891"/>
                  <a:ext cx="207" cy="1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>
                <a:off x="1101" y="1960"/>
                <a:ext cx="207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Freeform 48"/>
            <p:cNvSpPr>
              <a:spLocks/>
            </p:cNvSpPr>
            <p:nvPr/>
          </p:nvSpPr>
          <p:spPr bwMode="auto">
            <a:xfrm flipV="1">
              <a:off x="2304" y="1467"/>
              <a:ext cx="38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1737" y="1231"/>
              <a:ext cx="598" cy="480"/>
              <a:chOff x="2208" y="1296"/>
              <a:chExt cx="837" cy="672"/>
            </a:xfrm>
          </p:grpSpPr>
          <p:sp>
            <p:nvSpPr>
              <p:cNvPr id="31" name="Freeform 50"/>
              <p:cNvSpPr>
                <a:spLocks/>
              </p:cNvSpPr>
              <p:nvPr/>
            </p:nvSpPr>
            <p:spPr bwMode="auto">
              <a:xfrm>
                <a:off x="2256" y="1440"/>
                <a:ext cx="766" cy="480"/>
              </a:xfrm>
              <a:custGeom>
                <a:avLst/>
                <a:gdLst>
                  <a:gd name="T0" fmla="*/ 0 w 960"/>
                  <a:gd name="T1" fmla="*/ 0 h 480"/>
                  <a:gd name="T2" fmla="*/ 766 w 960"/>
                  <a:gd name="T3" fmla="*/ 0 h 480"/>
                  <a:gd name="T4" fmla="*/ 766 w 960"/>
                  <a:gd name="T5" fmla="*/ 480 h 480"/>
                  <a:gd name="T6" fmla="*/ 0 w 960"/>
                  <a:gd name="T7" fmla="*/ 480 h 480"/>
                  <a:gd name="T8" fmla="*/ 0 w 960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480"/>
                  <a:gd name="T17" fmla="*/ 960 w 960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480">
                    <a:moveTo>
                      <a:pt x="0" y="0"/>
                    </a:moveTo>
                    <a:lnTo>
                      <a:pt x="960" y="0"/>
                    </a:lnTo>
                    <a:lnTo>
                      <a:pt x="960" y="48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" name="Group 51"/>
              <p:cNvGrpSpPr>
                <a:grpSpLocks/>
              </p:cNvGrpSpPr>
              <p:nvPr/>
            </p:nvGrpSpPr>
            <p:grpSpPr bwMode="auto">
              <a:xfrm>
                <a:off x="2578" y="1392"/>
                <a:ext cx="45" cy="528"/>
                <a:chOff x="2064" y="2208"/>
                <a:chExt cx="144" cy="528"/>
              </a:xfrm>
            </p:grpSpPr>
            <p:sp>
              <p:nvSpPr>
                <p:cNvPr id="54" name="Rectangle 52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Rectangle 55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56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57"/>
              <p:cNvGrpSpPr>
                <a:grpSpLocks/>
              </p:cNvGrpSpPr>
              <p:nvPr/>
            </p:nvGrpSpPr>
            <p:grpSpPr bwMode="auto">
              <a:xfrm>
                <a:off x="2388" y="1392"/>
                <a:ext cx="45" cy="528"/>
                <a:chOff x="2064" y="2208"/>
                <a:chExt cx="144" cy="528"/>
              </a:xfrm>
            </p:grpSpPr>
            <p:sp>
              <p:nvSpPr>
                <p:cNvPr id="49" name="Rectangle 58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Rectangle 5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Rectangle 60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Rectangle 61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2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2208" y="1296"/>
                <a:ext cx="837" cy="672"/>
              </a:xfrm>
              <a:custGeom>
                <a:avLst/>
                <a:gdLst>
                  <a:gd name="T0" fmla="*/ 0 w 837"/>
                  <a:gd name="T1" fmla="*/ 0 h 672"/>
                  <a:gd name="T2" fmla="*/ 0 w 837"/>
                  <a:gd name="T3" fmla="*/ 672 h 672"/>
                  <a:gd name="T4" fmla="*/ 837 w 837"/>
                  <a:gd name="T5" fmla="*/ 672 h 672"/>
                  <a:gd name="T6" fmla="*/ 837 w 837"/>
                  <a:gd name="T7" fmla="*/ 0 h 672"/>
                  <a:gd name="T8" fmla="*/ 789 w 837"/>
                  <a:gd name="T9" fmla="*/ 0 h 672"/>
                  <a:gd name="T10" fmla="*/ 792 w 837"/>
                  <a:gd name="T11" fmla="*/ 621 h 672"/>
                  <a:gd name="T12" fmla="*/ 762 w 837"/>
                  <a:gd name="T13" fmla="*/ 624 h 672"/>
                  <a:gd name="T14" fmla="*/ 759 w 837"/>
                  <a:gd name="T15" fmla="*/ 192 h 672"/>
                  <a:gd name="T16" fmla="*/ 720 w 837"/>
                  <a:gd name="T17" fmla="*/ 192 h 672"/>
                  <a:gd name="T18" fmla="*/ 723 w 837"/>
                  <a:gd name="T19" fmla="*/ 624 h 672"/>
                  <a:gd name="T20" fmla="*/ 48 w 837"/>
                  <a:gd name="T21" fmla="*/ 624 h 672"/>
                  <a:gd name="T22" fmla="*/ 48 w 837"/>
                  <a:gd name="T23" fmla="*/ 0 h 672"/>
                  <a:gd name="T24" fmla="*/ 0 w 837"/>
                  <a:gd name="T25" fmla="*/ 0 h 6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672"/>
                  <a:gd name="T41" fmla="*/ 837 w 837"/>
                  <a:gd name="T42" fmla="*/ 672 h 6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672">
                    <a:moveTo>
                      <a:pt x="0" y="0"/>
                    </a:moveTo>
                    <a:lnTo>
                      <a:pt x="0" y="672"/>
                    </a:lnTo>
                    <a:lnTo>
                      <a:pt x="837" y="672"/>
                    </a:lnTo>
                    <a:lnTo>
                      <a:pt x="837" y="0"/>
                    </a:lnTo>
                    <a:lnTo>
                      <a:pt x="789" y="0"/>
                    </a:lnTo>
                    <a:lnTo>
                      <a:pt x="792" y="621"/>
                    </a:lnTo>
                    <a:lnTo>
                      <a:pt x="762" y="624"/>
                    </a:lnTo>
                    <a:lnTo>
                      <a:pt x="759" y="192"/>
                    </a:lnTo>
                    <a:lnTo>
                      <a:pt x="720" y="192"/>
                    </a:lnTo>
                    <a:lnTo>
                      <a:pt x="723" y="624"/>
                    </a:lnTo>
                    <a:lnTo>
                      <a:pt x="48" y="624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4"/>
              <p:cNvGrpSpPr>
                <a:grpSpLocks/>
              </p:cNvGrpSpPr>
              <p:nvPr/>
            </p:nvGrpSpPr>
            <p:grpSpPr bwMode="auto">
              <a:xfrm>
                <a:off x="2479" y="1299"/>
                <a:ext cx="96" cy="540"/>
                <a:chOff x="2461" y="1299"/>
                <a:chExt cx="96" cy="540"/>
              </a:xfrm>
            </p:grpSpPr>
            <p:sp>
              <p:nvSpPr>
                <p:cNvPr id="45" name="Freeform 65"/>
                <p:cNvSpPr>
                  <a:spLocks/>
                </p:cNvSpPr>
                <p:nvPr/>
              </p:nvSpPr>
              <p:spPr bwMode="auto">
                <a:xfrm flipV="1">
                  <a:off x="2461" y="1827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509" y="1347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67"/>
                <p:cNvSpPr>
                  <a:spLocks noChangeArrowheads="1"/>
                </p:cNvSpPr>
                <p:nvPr/>
              </p:nvSpPr>
              <p:spPr bwMode="auto">
                <a:xfrm>
                  <a:off x="2485" y="1299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68"/>
                <p:cNvSpPr>
                  <a:spLocks/>
                </p:cNvSpPr>
                <p:nvPr/>
              </p:nvSpPr>
              <p:spPr bwMode="auto">
                <a:xfrm flipV="1">
                  <a:off x="2461" y="1668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69"/>
              <p:cNvGrpSpPr>
                <a:grpSpLocks/>
              </p:cNvGrpSpPr>
              <p:nvPr/>
            </p:nvGrpSpPr>
            <p:grpSpPr bwMode="auto">
              <a:xfrm>
                <a:off x="2285" y="1299"/>
                <a:ext cx="97" cy="540"/>
                <a:chOff x="2268" y="1299"/>
                <a:chExt cx="97" cy="540"/>
              </a:xfrm>
            </p:grpSpPr>
            <p:grpSp>
              <p:nvGrpSpPr>
                <p:cNvPr id="40" name="Group 70"/>
                <p:cNvGrpSpPr>
                  <a:grpSpLocks/>
                </p:cNvGrpSpPr>
                <p:nvPr/>
              </p:nvGrpSpPr>
              <p:grpSpPr bwMode="auto">
                <a:xfrm>
                  <a:off x="2269" y="1299"/>
                  <a:ext cx="96" cy="540"/>
                  <a:chOff x="2304" y="1296"/>
                  <a:chExt cx="96" cy="540"/>
                </a:xfrm>
              </p:grpSpPr>
              <p:sp>
                <p:nvSpPr>
                  <p:cNvPr id="42" name="Freeform 71"/>
                  <p:cNvSpPr>
                    <a:spLocks/>
                  </p:cNvSpPr>
                  <p:nvPr/>
                </p:nvSpPr>
                <p:spPr bwMode="auto">
                  <a:xfrm flipV="1">
                    <a:off x="2304" y="1824"/>
                    <a:ext cx="96" cy="12"/>
                  </a:xfrm>
                  <a:custGeom>
                    <a:avLst/>
                    <a:gdLst>
                      <a:gd name="T0" fmla="*/ 0 w 384"/>
                      <a:gd name="T1" fmla="*/ 6 h 100"/>
                      <a:gd name="T2" fmla="*/ 24 w 384"/>
                      <a:gd name="T3" fmla="*/ 0 h 100"/>
                      <a:gd name="T4" fmla="*/ 72 w 384"/>
                      <a:gd name="T5" fmla="*/ 12 h 100"/>
                      <a:gd name="T6" fmla="*/ 96 w 384"/>
                      <a:gd name="T7" fmla="*/ 6 h 100"/>
                      <a:gd name="T8" fmla="*/ 72 w 384"/>
                      <a:gd name="T9" fmla="*/ 0 h 100"/>
                      <a:gd name="T10" fmla="*/ 24 w 384"/>
                      <a:gd name="T11" fmla="*/ 12 h 100"/>
                      <a:gd name="T12" fmla="*/ 0 w 384"/>
                      <a:gd name="T13" fmla="*/ 6 h 1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4"/>
                      <a:gd name="T22" fmla="*/ 0 h 100"/>
                      <a:gd name="T23" fmla="*/ 384 w 384"/>
                      <a:gd name="T24" fmla="*/ 100 h 1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4" h="100">
                        <a:moveTo>
                          <a:pt x="0" y="49"/>
                        </a:moveTo>
                        <a:cubicBezTo>
                          <a:pt x="21" y="31"/>
                          <a:pt x="67" y="1"/>
                          <a:pt x="96" y="1"/>
                        </a:cubicBezTo>
                        <a:cubicBezTo>
                          <a:pt x="125" y="1"/>
                          <a:pt x="258" y="99"/>
                          <a:pt x="288" y="97"/>
                        </a:cubicBezTo>
                        <a:cubicBezTo>
                          <a:pt x="318" y="95"/>
                          <a:pt x="348" y="76"/>
                          <a:pt x="384" y="49"/>
                        </a:cubicBezTo>
                        <a:cubicBezTo>
                          <a:pt x="351" y="27"/>
                          <a:pt x="312" y="0"/>
                          <a:pt x="288" y="1"/>
                        </a:cubicBezTo>
                        <a:cubicBezTo>
                          <a:pt x="264" y="2"/>
                          <a:pt x="126" y="100"/>
                          <a:pt x="96" y="97"/>
                        </a:cubicBezTo>
                        <a:cubicBezTo>
                          <a:pt x="66" y="94"/>
                          <a:pt x="20" y="5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rgbClr val="CCECFF"/>
                  </a:solidFill>
                  <a:ln w="3175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1344"/>
                    <a:ext cx="0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328" y="1296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Freeform 74"/>
                <p:cNvSpPr>
                  <a:spLocks/>
                </p:cNvSpPr>
                <p:nvPr/>
              </p:nvSpPr>
              <p:spPr bwMode="auto">
                <a:xfrm flipV="1">
                  <a:off x="2268" y="1668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75"/>
              <p:cNvGrpSpPr>
                <a:grpSpLocks/>
              </p:cNvGrpSpPr>
              <p:nvPr/>
            </p:nvGrpSpPr>
            <p:grpSpPr bwMode="auto">
              <a:xfrm>
                <a:off x="2681" y="1429"/>
                <a:ext cx="288" cy="55"/>
                <a:chOff x="3600" y="624"/>
                <a:chExt cx="768" cy="240"/>
              </a:xfrm>
            </p:grpSpPr>
            <p:sp>
              <p:nvSpPr>
                <p:cNvPr id="38" name="Freeform 76"/>
                <p:cNvSpPr>
                  <a:spLocks/>
                </p:cNvSpPr>
                <p:nvPr/>
              </p:nvSpPr>
              <p:spPr bwMode="auto">
                <a:xfrm>
                  <a:off x="3600" y="624"/>
                  <a:ext cx="768" cy="96"/>
                </a:xfrm>
                <a:custGeom>
                  <a:avLst/>
                  <a:gdLst>
                    <a:gd name="T0" fmla="*/ 0 w 768"/>
                    <a:gd name="T1" fmla="*/ 0 h 96"/>
                    <a:gd name="T2" fmla="*/ 48 w 768"/>
                    <a:gd name="T3" fmla="*/ 48 h 96"/>
                    <a:gd name="T4" fmla="*/ 96 w 768"/>
                    <a:gd name="T5" fmla="*/ 0 h 96"/>
                    <a:gd name="T6" fmla="*/ 144 w 768"/>
                    <a:gd name="T7" fmla="*/ 48 h 96"/>
                    <a:gd name="T8" fmla="*/ 192 w 768"/>
                    <a:gd name="T9" fmla="*/ 0 h 96"/>
                    <a:gd name="T10" fmla="*/ 240 w 768"/>
                    <a:gd name="T11" fmla="*/ 48 h 96"/>
                    <a:gd name="T12" fmla="*/ 288 w 768"/>
                    <a:gd name="T13" fmla="*/ 0 h 96"/>
                    <a:gd name="T14" fmla="*/ 336 w 768"/>
                    <a:gd name="T15" fmla="*/ 48 h 96"/>
                    <a:gd name="T16" fmla="*/ 384 w 768"/>
                    <a:gd name="T17" fmla="*/ 0 h 96"/>
                    <a:gd name="T18" fmla="*/ 432 w 768"/>
                    <a:gd name="T19" fmla="*/ 48 h 96"/>
                    <a:gd name="T20" fmla="*/ 480 w 768"/>
                    <a:gd name="T21" fmla="*/ 0 h 96"/>
                    <a:gd name="T22" fmla="*/ 528 w 768"/>
                    <a:gd name="T23" fmla="*/ 48 h 96"/>
                    <a:gd name="T24" fmla="*/ 576 w 768"/>
                    <a:gd name="T25" fmla="*/ 0 h 96"/>
                    <a:gd name="T26" fmla="*/ 624 w 768"/>
                    <a:gd name="T27" fmla="*/ 48 h 96"/>
                    <a:gd name="T28" fmla="*/ 672 w 768"/>
                    <a:gd name="T29" fmla="*/ 0 h 96"/>
                    <a:gd name="T30" fmla="*/ 720 w 768"/>
                    <a:gd name="T31" fmla="*/ 48 h 96"/>
                    <a:gd name="T32" fmla="*/ 768 w 768"/>
                    <a:gd name="T33" fmla="*/ 0 h 96"/>
                    <a:gd name="T34" fmla="*/ 768 w 768"/>
                    <a:gd name="T35" fmla="*/ 96 h 96"/>
                    <a:gd name="T36" fmla="*/ 0 w 768"/>
                    <a:gd name="T37" fmla="*/ 96 h 96"/>
                    <a:gd name="T38" fmla="*/ 0 w 768"/>
                    <a:gd name="T39" fmla="*/ 0 h 9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68"/>
                    <a:gd name="T61" fmla="*/ 0 h 96"/>
                    <a:gd name="T62" fmla="*/ 768 w 768"/>
                    <a:gd name="T63" fmla="*/ 96 h 9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68" h="96">
                      <a:moveTo>
                        <a:pt x="0" y="0"/>
                      </a:moveTo>
                      <a:lnTo>
                        <a:pt x="48" y="48"/>
                      </a:ln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92" y="0"/>
                      </a:ln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336" y="48"/>
                      </a:lnTo>
                      <a:lnTo>
                        <a:pt x="384" y="0"/>
                      </a:lnTo>
                      <a:lnTo>
                        <a:pt x="432" y="48"/>
                      </a:lnTo>
                      <a:lnTo>
                        <a:pt x="480" y="0"/>
                      </a:lnTo>
                      <a:lnTo>
                        <a:pt x="528" y="48"/>
                      </a:lnTo>
                      <a:lnTo>
                        <a:pt x="576" y="0"/>
                      </a:lnTo>
                      <a:lnTo>
                        <a:pt x="624" y="48"/>
                      </a:lnTo>
                      <a:lnTo>
                        <a:pt x="672" y="0"/>
                      </a:lnTo>
                      <a:lnTo>
                        <a:pt x="720" y="48"/>
                      </a:lnTo>
                      <a:lnTo>
                        <a:pt x="768" y="0"/>
                      </a:lnTo>
                      <a:lnTo>
                        <a:pt x="768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Rectangle 77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768" cy="144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78"/>
            <p:cNvGrpSpPr>
              <a:grpSpLocks/>
            </p:cNvGrpSpPr>
            <p:nvPr/>
          </p:nvGrpSpPr>
          <p:grpSpPr bwMode="auto">
            <a:xfrm>
              <a:off x="2693" y="1268"/>
              <a:ext cx="653" cy="755"/>
              <a:chOff x="4368" y="1488"/>
              <a:chExt cx="912" cy="1056"/>
            </a:xfrm>
          </p:grpSpPr>
          <p:sp>
            <p:nvSpPr>
              <p:cNvPr id="23" name="Rectangle 79"/>
              <p:cNvSpPr>
                <a:spLocks noChangeArrowheads="1"/>
              </p:cNvSpPr>
              <p:nvPr/>
            </p:nvSpPr>
            <p:spPr bwMode="auto">
              <a:xfrm>
                <a:off x="4656" y="1584"/>
                <a:ext cx="576" cy="475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80" descr="Large confetti"/>
              <p:cNvSpPr>
                <a:spLocks noChangeArrowheads="1"/>
              </p:cNvSpPr>
              <p:nvPr/>
            </p:nvSpPr>
            <p:spPr bwMode="auto">
              <a:xfrm>
                <a:off x="4656" y="2034"/>
                <a:ext cx="576" cy="126"/>
              </a:xfrm>
              <a:prstGeom prst="rect">
                <a:avLst/>
              </a:prstGeom>
              <a:pattFill prst="lgConfetti">
                <a:fgClr>
                  <a:schemeClr val="bg1"/>
                </a:fgClr>
                <a:bgClr>
                  <a:schemeClr val="tx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81" descr="Large confetti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576" cy="192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82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57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83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84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192" cy="288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85"/>
              <p:cNvSpPr>
                <a:spLocks/>
              </p:cNvSpPr>
              <p:nvPr/>
            </p:nvSpPr>
            <p:spPr bwMode="auto">
              <a:xfrm>
                <a:off x="4368" y="1488"/>
                <a:ext cx="912" cy="1056"/>
              </a:xfrm>
              <a:custGeom>
                <a:avLst/>
                <a:gdLst>
                  <a:gd name="T0" fmla="*/ 48 w 912"/>
                  <a:gd name="T1" fmla="*/ 0 h 1056"/>
                  <a:gd name="T2" fmla="*/ 48 w 912"/>
                  <a:gd name="T3" fmla="*/ 384 h 1056"/>
                  <a:gd name="T4" fmla="*/ 240 w 912"/>
                  <a:gd name="T5" fmla="*/ 384 h 1056"/>
                  <a:gd name="T6" fmla="*/ 240 w 912"/>
                  <a:gd name="T7" fmla="*/ 0 h 1056"/>
                  <a:gd name="T8" fmla="*/ 288 w 912"/>
                  <a:gd name="T9" fmla="*/ 0 h 1056"/>
                  <a:gd name="T10" fmla="*/ 288 w 912"/>
                  <a:gd name="T11" fmla="*/ 864 h 1056"/>
                  <a:gd name="T12" fmla="*/ 864 w 912"/>
                  <a:gd name="T13" fmla="*/ 864 h 1056"/>
                  <a:gd name="T14" fmla="*/ 864 w 912"/>
                  <a:gd name="T15" fmla="*/ 0 h 1056"/>
                  <a:gd name="T16" fmla="*/ 912 w 912"/>
                  <a:gd name="T17" fmla="*/ 0 h 1056"/>
                  <a:gd name="T18" fmla="*/ 912 w 912"/>
                  <a:gd name="T19" fmla="*/ 1056 h 1056"/>
                  <a:gd name="T20" fmla="*/ 240 w 912"/>
                  <a:gd name="T21" fmla="*/ 1056 h 1056"/>
                  <a:gd name="T22" fmla="*/ 240 w 912"/>
                  <a:gd name="T23" fmla="*/ 432 h 1056"/>
                  <a:gd name="T24" fmla="*/ 0 w 912"/>
                  <a:gd name="T25" fmla="*/ 432 h 1056"/>
                  <a:gd name="T26" fmla="*/ 0 w 912"/>
                  <a:gd name="T27" fmla="*/ 0 h 1056"/>
                  <a:gd name="T28" fmla="*/ 48 w 912"/>
                  <a:gd name="T29" fmla="*/ 0 h 10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2"/>
                  <a:gd name="T46" fmla="*/ 0 h 1056"/>
                  <a:gd name="T47" fmla="*/ 912 w 912"/>
                  <a:gd name="T48" fmla="*/ 1056 h 10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2" h="1056">
                    <a:moveTo>
                      <a:pt x="48" y="0"/>
                    </a:moveTo>
                    <a:lnTo>
                      <a:pt x="48" y="384"/>
                    </a:lnTo>
                    <a:lnTo>
                      <a:pt x="240" y="384"/>
                    </a:lnTo>
                    <a:lnTo>
                      <a:pt x="240" y="0"/>
                    </a:lnTo>
                    <a:lnTo>
                      <a:pt x="288" y="0"/>
                    </a:lnTo>
                    <a:lnTo>
                      <a:pt x="288" y="864"/>
                    </a:lnTo>
                    <a:lnTo>
                      <a:pt x="864" y="864"/>
                    </a:lnTo>
                    <a:lnTo>
                      <a:pt x="864" y="0"/>
                    </a:lnTo>
                    <a:lnTo>
                      <a:pt x="912" y="0"/>
                    </a:lnTo>
                    <a:lnTo>
                      <a:pt x="912" y="1056"/>
                    </a:lnTo>
                    <a:lnTo>
                      <a:pt x="240" y="1056"/>
                    </a:lnTo>
                    <a:lnTo>
                      <a:pt x="240" y="432"/>
                    </a:lnTo>
                    <a:lnTo>
                      <a:pt x="0" y="432"/>
                    </a:lnTo>
                    <a:lnTo>
                      <a:pt x="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86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4477" y="864"/>
              <a:ext cx="797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Distribution</a:t>
              </a:r>
            </a:p>
          </p:txBody>
        </p:sp>
      </p:grpSp>
      <p:sp>
        <p:nvSpPr>
          <p:cNvPr id="89" name="Text Box 88"/>
          <p:cNvSpPr txBox="1">
            <a:spLocks noChangeArrowheads="1"/>
          </p:cNvSpPr>
          <p:nvPr/>
        </p:nvSpPr>
        <p:spPr bwMode="auto">
          <a:xfrm>
            <a:off x="1600200" y="3470240"/>
            <a:ext cx="4941277" cy="3046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Permanganate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Chlorine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Chloramines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Chlorine dioxide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Ozone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UV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Advanced oxidation (O</a:t>
            </a:r>
            <a:r>
              <a:rPr lang="en-US" sz="2000" baseline="-25000" dirty="0">
                <a:latin typeface="Trebuchet MS" pitchFamily="34" charset="0"/>
              </a:rPr>
              <a:t>3</a:t>
            </a:r>
            <a:r>
              <a:rPr lang="en-US" sz="2000" dirty="0">
                <a:latin typeface="Trebuchet MS" pitchFamily="34" charset="0"/>
              </a:rPr>
              <a:t>/H</a:t>
            </a:r>
            <a:r>
              <a:rPr lang="en-US" sz="2000" baseline="-25000" dirty="0">
                <a:latin typeface="Trebuchet MS" pitchFamily="34" charset="0"/>
              </a:rPr>
              <a:t>2</a:t>
            </a:r>
            <a:r>
              <a:rPr lang="en-US" sz="2000" dirty="0">
                <a:latin typeface="Trebuchet MS" pitchFamily="34" charset="0"/>
              </a:rPr>
              <a:t>O</a:t>
            </a:r>
            <a:r>
              <a:rPr lang="en-US" sz="2000" baseline="-25000" dirty="0">
                <a:latin typeface="Trebuchet MS" pitchFamily="34" charset="0"/>
              </a:rPr>
              <a:t>2</a:t>
            </a:r>
            <a:r>
              <a:rPr lang="en-US" sz="2000" dirty="0">
                <a:latin typeface="Trebuchet MS" pitchFamily="34" charset="0"/>
              </a:rPr>
              <a:t>, UV/H</a:t>
            </a:r>
            <a:r>
              <a:rPr lang="en-US" sz="2000" baseline="-25000" dirty="0">
                <a:latin typeface="Trebuchet MS" pitchFamily="34" charset="0"/>
              </a:rPr>
              <a:t>2</a:t>
            </a:r>
            <a:r>
              <a:rPr lang="en-US" sz="2000" dirty="0">
                <a:latin typeface="Trebuchet MS" pitchFamily="34" charset="0"/>
              </a:rPr>
              <a:t>O</a:t>
            </a:r>
            <a:r>
              <a:rPr lang="en-US" sz="2000" baseline="-25000" dirty="0">
                <a:latin typeface="Trebuchet MS" pitchFamily="34" charset="0"/>
              </a:rPr>
              <a:t>2</a:t>
            </a:r>
            <a:r>
              <a:rPr lang="en-US" sz="2000" dirty="0" smtClean="0">
                <a:latin typeface="Trebuchet MS" pitchFamily="34" charset="0"/>
              </a:rPr>
              <a:t>)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524000" y="2819400"/>
            <a:ext cx="6400800" cy="685800"/>
            <a:chOff x="960" y="1776"/>
            <a:chExt cx="4032" cy="432"/>
          </a:xfrm>
        </p:grpSpPr>
        <p:sp>
          <p:nvSpPr>
            <p:cNvPr id="91" name="Line 90"/>
            <p:cNvSpPr>
              <a:spLocks noChangeShapeType="1"/>
            </p:cNvSpPr>
            <p:nvPr/>
          </p:nvSpPr>
          <p:spPr bwMode="auto">
            <a:xfrm>
              <a:off x="960" y="1776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1392" y="1776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2592" y="1776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3504" y="1776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4416" y="1776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4992" y="1776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32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Permanganate (MnO</a:t>
            </a:r>
            <a:r>
              <a:rPr lang="en-US" sz="4400" baseline="-25000" dirty="0" smtClean="0"/>
              <a:t>4</a:t>
            </a:r>
            <a:r>
              <a:rPr lang="en-US" sz="4400" baseline="30000" dirty="0" smtClean="0"/>
              <a:t>-</a:t>
            </a:r>
            <a:r>
              <a:rPr lang="en-US" sz="4400" dirty="0" smtClean="0"/>
              <a:t>)</a:t>
            </a:r>
            <a:r>
              <a:rPr lang="en-US" sz="4400" dirty="0" smtClean="0">
                <a:latin typeface="Trebuchet MS" pitchFamily="34" charset="0"/>
              </a:rPr>
              <a:t/>
            </a:r>
            <a:br>
              <a:rPr lang="en-US" sz="4400" dirty="0" smtClean="0">
                <a:latin typeface="Trebuchet MS" pitchFamily="34" charset="0"/>
              </a:rPr>
            </a:br>
            <a:endParaRPr 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09600" y="1371600"/>
            <a:ext cx="7762875" cy="1849438"/>
            <a:chOff x="384" y="864"/>
            <a:chExt cx="4890" cy="1165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320" y="1323"/>
              <a:ext cx="912" cy="336"/>
              <a:chOff x="4320" y="1323"/>
              <a:chExt cx="432" cy="336"/>
            </a:xfrm>
          </p:grpSpPr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4320" y="1323"/>
                <a:ext cx="432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240" y="240"/>
                  </a:cxn>
                  <a:cxn ang="0">
                    <a:pos x="240" y="0"/>
                  </a:cxn>
                  <a:cxn ang="0">
                    <a:pos x="432" y="0"/>
                  </a:cxn>
                </a:cxnLst>
                <a:rect l="0" t="0" r="r" b="b"/>
                <a:pathLst>
                  <a:path w="432" h="240">
                    <a:moveTo>
                      <a:pt x="0" y="240"/>
                    </a:moveTo>
                    <a:lnTo>
                      <a:pt x="240" y="240"/>
                    </a:lnTo>
                    <a:lnTo>
                      <a:pt x="240" y="0"/>
                    </a:lnTo>
                    <a:lnTo>
                      <a:pt x="432" y="0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Line 8"/>
              <p:cNvSpPr>
                <a:spLocks noChangeShapeType="1"/>
              </p:cNvSpPr>
              <p:nvPr/>
            </p:nvSpPr>
            <p:spPr bwMode="auto">
              <a:xfrm>
                <a:off x="4320" y="1563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4DD0FF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Freeform 9"/>
              <p:cNvSpPr>
                <a:spLocks/>
              </p:cNvSpPr>
              <p:nvPr/>
            </p:nvSpPr>
            <p:spPr bwMode="auto">
              <a:xfrm>
                <a:off x="4320" y="1563"/>
                <a:ext cx="432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96"/>
                  </a:cxn>
                  <a:cxn ang="0">
                    <a:pos x="432" y="96"/>
                  </a:cxn>
                </a:cxnLst>
                <a:rect l="0" t="0" r="r" b="b"/>
                <a:pathLst>
                  <a:path w="432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  <a:lnTo>
                      <a:pt x="432" y="96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536" y="1385"/>
              <a:ext cx="196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325" y="1553"/>
              <a:ext cx="282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 flipH="1">
              <a:off x="3616" y="1068"/>
              <a:ext cx="720" cy="961"/>
              <a:chOff x="624" y="2208"/>
              <a:chExt cx="1008" cy="1344"/>
            </a:xfrm>
          </p:grpSpPr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624" y="2448"/>
                <a:ext cx="1008" cy="1104"/>
              </a:xfrm>
              <a:custGeom>
                <a:avLst/>
                <a:gdLst>
                  <a:gd name="T0" fmla="*/ 48 w 1008"/>
                  <a:gd name="T1" fmla="*/ 1104 h 1104"/>
                  <a:gd name="T2" fmla="*/ 336 w 1008"/>
                  <a:gd name="T3" fmla="*/ 1104 h 1104"/>
                  <a:gd name="T4" fmla="*/ 336 w 1008"/>
                  <a:gd name="T5" fmla="*/ 720 h 1104"/>
                  <a:gd name="T6" fmla="*/ 1008 w 1008"/>
                  <a:gd name="T7" fmla="*/ 720 h 1104"/>
                  <a:gd name="T8" fmla="*/ 1008 w 1008"/>
                  <a:gd name="T9" fmla="*/ 0 h 1104"/>
                  <a:gd name="T10" fmla="*/ 0 w 1008"/>
                  <a:gd name="T11" fmla="*/ 0 h 1104"/>
                  <a:gd name="T12" fmla="*/ 0 w 1008"/>
                  <a:gd name="T13" fmla="*/ 1104 h 1104"/>
                  <a:gd name="T14" fmla="*/ 48 w 1008"/>
                  <a:gd name="T15" fmla="*/ 1104 h 1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8"/>
                  <a:gd name="T25" fmla="*/ 0 h 1104"/>
                  <a:gd name="T26" fmla="*/ 1008 w 1008"/>
                  <a:gd name="T27" fmla="*/ 1104 h 1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8" h="1104">
                    <a:moveTo>
                      <a:pt x="48" y="1104"/>
                    </a:moveTo>
                    <a:lnTo>
                      <a:pt x="336" y="1104"/>
                    </a:lnTo>
                    <a:lnTo>
                      <a:pt x="336" y="720"/>
                    </a:lnTo>
                    <a:lnTo>
                      <a:pt x="1008" y="720"/>
                    </a:lnTo>
                    <a:lnTo>
                      <a:pt x="1008" y="0"/>
                    </a:lnTo>
                    <a:lnTo>
                      <a:pt x="0" y="0"/>
                    </a:lnTo>
                    <a:lnTo>
                      <a:pt x="0" y="1104"/>
                    </a:lnTo>
                    <a:lnTo>
                      <a:pt x="48" y="110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672" y="2496"/>
                <a:ext cx="912" cy="1008"/>
              </a:xfrm>
              <a:custGeom>
                <a:avLst/>
                <a:gdLst>
                  <a:gd name="T0" fmla="*/ 0 w 912"/>
                  <a:gd name="T1" fmla="*/ 0 h 1008"/>
                  <a:gd name="T2" fmla="*/ 0 w 912"/>
                  <a:gd name="T3" fmla="*/ 1008 h 1008"/>
                  <a:gd name="T4" fmla="*/ 240 w 912"/>
                  <a:gd name="T5" fmla="*/ 1008 h 1008"/>
                  <a:gd name="T6" fmla="*/ 240 w 912"/>
                  <a:gd name="T7" fmla="*/ 576 h 1008"/>
                  <a:gd name="T8" fmla="*/ 288 w 912"/>
                  <a:gd name="T9" fmla="*/ 576 h 1008"/>
                  <a:gd name="T10" fmla="*/ 288 w 912"/>
                  <a:gd name="T11" fmla="*/ 624 h 1008"/>
                  <a:gd name="T12" fmla="*/ 912 w 912"/>
                  <a:gd name="T13" fmla="*/ 624 h 1008"/>
                  <a:gd name="T14" fmla="*/ 912 w 912"/>
                  <a:gd name="T15" fmla="*/ 0 h 1008"/>
                  <a:gd name="T16" fmla="*/ 288 w 912"/>
                  <a:gd name="T17" fmla="*/ 0 h 1008"/>
                  <a:gd name="T18" fmla="*/ 288 w 912"/>
                  <a:gd name="T19" fmla="*/ 528 h 1008"/>
                  <a:gd name="T20" fmla="*/ 240 w 912"/>
                  <a:gd name="T21" fmla="*/ 528 h 1008"/>
                  <a:gd name="T22" fmla="*/ 240 w 912"/>
                  <a:gd name="T23" fmla="*/ 0 h 1008"/>
                  <a:gd name="T24" fmla="*/ 0 w 912"/>
                  <a:gd name="T25" fmla="*/ 0 h 10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1008"/>
                  <a:gd name="T41" fmla="*/ 912 w 912"/>
                  <a:gd name="T42" fmla="*/ 1008 h 10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240" y="1008"/>
                    </a:lnTo>
                    <a:lnTo>
                      <a:pt x="240" y="576"/>
                    </a:lnTo>
                    <a:lnTo>
                      <a:pt x="288" y="576"/>
                    </a:lnTo>
                    <a:lnTo>
                      <a:pt x="288" y="624"/>
                    </a:lnTo>
                    <a:lnTo>
                      <a:pt x="912" y="624"/>
                    </a:lnTo>
                    <a:lnTo>
                      <a:pt x="912" y="0"/>
                    </a:lnTo>
                    <a:lnTo>
                      <a:pt x="288" y="0"/>
                    </a:lnTo>
                    <a:lnTo>
                      <a:pt x="288" y="528"/>
                    </a:lnTo>
                    <a:lnTo>
                      <a:pt x="240" y="528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672" y="2640"/>
                <a:ext cx="912" cy="864"/>
              </a:xfrm>
              <a:custGeom>
                <a:avLst/>
                <a:gdLst>
                  <a:gd name="T0" fmla="*/ 288 w 912"/>
                  <a:gd name="T1" fmla="*/ 0 h 864"/>
                  <a:gd name="T2" fmla="*/ 912 w 912"/>
                  <a:gd name="T3" fmla="*/ 0 h 864"/>
                  <a:gd name="T4" fmla="*/ 912 w 912"/>
                  <a:gd name="T5" fmla="*/ 480 h 864"/>
                  <a:gd name="T6" fmla="*/ 288 w 912"/>
                  <a:gd name="T7" fmla="*/ 480 h 864"/>
                  <a:gd name="T8" fmla="*/ 288 w 912"/>
                  <a:gd name="T9" fmla="*/ 432 h 864"/>
                  <a:gd name="T10" fmla="*/ 240 w 912"/>
                  <a:gd name="T11" fmla="*/ 432 h 864"/>
                  <a:gd name="T12" fmla="*/ 240 w 912"/>
                  <a:gd name="T13" fmla="*/ 864 h 864"/>
                  <a:gd name="T14" fmla="*/ 0 w 912"/>
                  <a:gd name="T15" fmla="*/ 864 h 864"/>
                  <a:gd name="T16" fmla="*/ 0 w 912"/>
                  <a:gd name="T17" fmla="*/ 0 h 864"/>
                  <a:gd name="T18" fmla="*/ 240 w 912"/>
                  <a:gd name="T19" fmla="*/ 0 h 864"/>
                  <a:gd name="T20" fmla="*/ 240 w 912"/>
                  <a:gd name="T21" fmla="*/ 384 h 864"/>
                  <a:gd name="T22" fmla="*/ 288 w 912"/>
                  <a:gd name="T23" fmla="*/ 384 h 864"/>
                  <a:gd name="T24" fmla="*/ 288 w 912"/>
                  <a:gd name="T25" fmla="*/ 0 h 8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864"/>
                  <a:gd name="T41" fmla="*/ 912 w 912"/>
                  <a:gd name="T42" fmla="*/ 864 h 8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864">
                    <a:moveTo>
                      <a:pt x="288" y="0"/>
                    </a:moveTo>
                    <a:lnTo>
                      <a:pt x="912" y="0"/>
                    </a:lnTo>
                    <a:lnTo>
                      <a:pt x="912" y="480"/>
                    </a:lnTo>
                    <a:lnTo>
                      <a:pt x="288" y="480"/>
                    </a:lnTo>
                    <a:lnTo>
                      <a:pt x="288" y="432"/>
                    </a:lnTo>
                    <a:lnTo>
                      <a:pt x="240" y="432"/>
                    </a:lnTo>
                    <a:lnTo>
                      <a:pt x="240" y="864"/>
                    </a:lnTo>
                    <a:lnTo>
                      <a:pt x="0" y="864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384"/>
                    </a:lnTo>
                    <a:lnTo>
                      <a:pt x="288" y="384"/>
                    </a:lnTo>
                    <a:lnTo>
                      <a:pt x="28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" name="Group 16"/>
              <p:cNvGrpSpPr>
                <a:grpSpLocks/>
              </p:cNvGrpSpPr>
              <p:nvPr/>
            </p:nvGrpSpPr>
            <p:grpSpPr bwMode="auto">
              <a:xfrm>
                <a:off x="717" y="2208"/>
                <a:ext cx="96" cy="240"/>
                <a:chOff x="1824" y="2256"/>
                <a:chExt cx="576" cy="960"/>
              </a:xfrm>
            </p:grpSpPr>
            <p:sp>
              <p:nvSpPr>
                <p:cNvPr id="79" name="Arc 17"/>
                <p:cNvSpPr>
                  <a:spLocks/>
                </p:cNvSpPr>
                <p:nvPr/>
              </p:nvSpPr>
              <p:spPr bwMode="auto">
                <a:xfrm>
                  <a:off x="216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Arc 18"/>
                <p:cNvSpPr>
                  <a:spLocks/>
                </p:cNvSpPr>
                <p:nvPr/>
              </p:nvSpPr>
              <p:spPr bwMode="auto">
                <a:xfrm flipH="1">
                  <a:off x="192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19"/>
                <p:cNvSpPr>
                  <a:spLocks noChangeShapeType="1"/>
                </p:cNvSpPr>
                <p:nvPr/>
              </p:nvSpPr>
              <p:spPr bwMode="auto">
                <a:xfrm>
                  <a:off x="1920" y="259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20"/>
                <p:cNvSpPr>
                  <a:spLocks/>
                </p:cNvSpPr>
                <p:nvPr/>
              </p:nvSpPr>
              <p:spPr bwMode="auto">
                <a:xfrm>
                  <a:off x="1824" y="2592"/>
                  <a:ext cx="576" cy="624"/>
                </a:xfrm>
                <a:custGeom>
                  <a:avLst/>
                  <a:gdLst>
                    <a:gd name="T0" fmla="*/ 576 w 576"/>
                    <a:gd name="T1" fmla="*/ 0 h 624"/>
                    <a:gd name="T2" fmla="*/ 576 w 576"/>
                    <a:gd name="T3" fmla="*/ 624 h 624"/>
                    <a:gd name="T4" fmla="*/ 96 w 576"/>
                    <a:gd name="T5" fmla="*/ 624 h 624"/>
                    <a:gd name="T6" fmla="*/ 96 w 576"/>
                    <a:gd name="T7" fmla="*/ 480 h 624"/>
                    <a:gd name="T8" fmla="*/ 0 w 576"/>
                    <a:gd name="T9" fmla="*/ 480 h 624"/>
                    <a:gd name="T10" fmla="*/ 0 w 576"/>
                    <a:gd name="T11" fmla="*/ 192 h 624"/>
                    <a:gd name="T12" fmla="*/ 96 w 576"/>
                    <a:gd name="T13" fmla="*/ 192 h 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6"/>
                    <a:gd name="T22" fmla="*/ 0 h 624"/>
                    <a:gd name="T23" fmla="*/ 576 w 576"/>
                    <a:gd name="T24" fmla="*/ 624 h 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6" h="624">
                      <a:moveTo>
                        <a:pt x="576" y="0"/>
                      </a:moveTo>
                      <a:lnTo>
                        <a:pt x="576" y="624"/>
                      </a:lnTo>
                      <a:lnTo>
                        <a:pt x="96" y="624"/>
                      </a:lnTo>
                      <a:lnTo>
                        <a:pt x="96" y="480"/>
                      </a:lnTo>
                      <a:lnTo>
                        <a:pt x="0" y="480"/>
                      </a:lnTo>
                      <a:lnTo>
                        <a:pt x="0" y="192"/>
                      </a:lnTo>
                      <a:lnTo>
                        <a:pt x="96" y="19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21"/>
                <p:cNvSpPr>
                  <a:spLocks noChangeShapeType="1"/>
                </p:cNvSpPr>
                <p:nvPr/>
              </p:nvSpPr>
              <p:spPr bwMode="auto">
                <a:xfrm>
                  <a:off x="192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22"/>
                <p:cNvSpPr>
                  <a:spLocks noChangeShapeType="1"/>
                </p:cNvSpPr>
                <p:nvPr/>
              </p:nvSpPr>
              <p:spPr bwMode="auto">
                <a:xfrm>
                  <a:off x="240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23"/>
                <p:cNvSpPr>
                  <a:spLocks/>
                </p:cNvSpPr>
                <p:nvPr/>
              </p:nvSpPr>
              <p:spPr bwMode="auto">
                <a:xfrm>
                  <a:off x="2352" y="2544"/>
                  <a:ext cx="48" cy="48"/>
                </a:xfrm>
                <a:custGeom>
                  <a:avLst/>
                  <a:gdLst>
                    <a:gd name="T0" fmla="*/ 48 w 96"/>
                    <a:gd name="T1" fmla="*/ 0 h 432"/>
                    <a:gd name="T2" fmla="*/ 48 w 96"/>
                    <a:gd name="T3" fmla="*/ 16 h 432"/>
                    <a:gd name="T4" fmla="*/ 0 w 96"/>
                    <a:gd name="T5" fmla="*/ 16 h 432"/>
                    <a:gd name="T6" fmla="*/ 0 w 96"/>
                    <a:gd name="T7" fmla="*/ 32 h 432"/>
                    <a:gd name="T8" fmla="*/ 48 w 96"/>
                    <a:gd name="T9" fmla="*/ 32 h 432"/>
                    <a:gd name="T10" fmla="*/ 48 w 96"/>
                    <a:gd name="T11" fmla="*/ 48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24"/>
                <p:cNvSpPr>
                  <a:spLocks/>
                </p:cNvSpPr>
                <p:nvPr/>
              </p:nvSpPr>
              <p:spPr bwMode="auto">
                <a:xfrm flipH="1">
                  <a:off x="1920" y="2544"/>
                  <a:ext cx="48" cy="48"/>
                </a:xfrm>
                <a:custGeom>
                  <a:avLst/>
                  <a:gdLst>
                    <a:gd name="T0" fmla="*/ 48 w 96"/>
                    <a:gd name="T1" fmla="*/ 0 h 432"/>
                    <a:gd name="T2" fmla="*/ 48 w 96"/>
                    <a:gd name="T3" fmla="*/ 16 h 432"/>
                    <a:gd name="T4" fmla="*/ 0 w 96"/>
                    <a:gd name="T5" fmla="*/ 16 h 432"/>
                    <a:gd name="T6" fmla="*/ 0 w 96"/>
                    <a:gd name="T7" fmla="*/ 32 h 432"/>
                    <a:gd name="T8" fmla="*/ 48 w 96"/>
                    <a:gd name="T9" fmla="*/ 32 h 432"/>
                    <a:gd name="T10" fmla="*/ 48 w 96"/>
                    <a:gd name="T11" fmla="*/ 48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25"/>
              <p:cNvGrpSpPr>
                <a:grpSpLocks/>
              </p:cNvGrpSpPr>
              <p:nvPr/>
            </p:nvGrpSpPr>
            <p:grpSpPr bwMode="auto">
              <a:xfrm>
                <a:off x="736" y="2497"/>
                <a:ext cx="82" cy="863"/>
                <a:chOff x="880" y="2497"/>
                <a:chExt cx="82" cy="121"/>
              </a:xfrm>
            </p:grpSpPr>
            <p:sp>
              <p:nvSpPr>
                <p:cNvPr id="77" name="Line 26"/>
                <p:cNvSpPr>
                  <a:spLocks noChangeShapeType="1"/>
                </p:cNvSpPr>
                <p:nvPr/>
              </p:nvSpPr>
              <p:spPr bwMode="auto">
                <a:xfrm>
                  <a:off x="880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27"/>
                <p:cNvSpPr>
                  <a:spLocks noChangeShapeType="1"/>
                </p:cNvSpPr>
                <p:nvPr/>
              </p:nvSpPr>
              <p:spPr bwMode="auto">
                <a:xfrm>
                  <a:off x="961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384" y="864"/>
              <a:ext cx="521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Source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1095" y="864"/>
              <a:ext cx="64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rgbClr val="6699FF"/>
                  </a:solidFill>
                  <a:latin typeface="Trebuchet MS" pitchFamily="34" charset="0"/>
                </a:rPr>
                <a:t>Flash Mix</a:t>
              </a:r>
              <a:endParaRPr lang="en-US" sz="1600" dirty="0">
                <a:solidFill>
                  <a:srgbClr val="6699FF"/>
                </a:solidFill>
                <a:latin typeface="Trebuchet MS" pitchFamily="34" charset="0"/>
              </a:endParaRPr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1741" y="864"/>
              <a:ext cx="64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Clarifiers</a:t>
              </a:r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2845" y="864"/>
              <a:ext cx="485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Filters</a:t>
              </a: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3620" y="864"/>
              <a:ext cx="56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Storage</a:t>
              </a: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896" y="1152"/>
              <a:ext cx="384" cy="2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8"/>
            <p:cNvGrpSpPr>
              <a:grpSpLocks/>
            </p:cNvGrpSpPr>
            <p:nvPr/>
          </p:nvGrpSpPr>
          <p:grpSpPr bwMode="auto">
            <a:xfrm>
              <a:off x="384" y="1083"/>
              <a:ext cx="528" cy="912"/>
              <a:chOff x="1248" y="2352"/>
              <a:chExt cx="528" cy="912"/>
            </a:xfrm>
          </p:grpSpPr>
          <p:sp>
            <p:nvSpPr>
              <p:cNvPr id="64" name="Rectangle 39"/>
              <p:cNvSpPr>
                <a:spLocks noChangeArrowheads="1"/>
              </p:cNvSpPr>
              <p:nvPr/>
            </p:nvSpPr>
            <p:spPr bwMode="auto">
              <a:xfrm>
                <a:off x="1248" y="2592"/>
                <a:ext cx="480" cy="624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40"/>
              <p:cNvSpPr>
                <a:spLocks/>
              </p:cNvSpPr>
              <p:nvPr/>
            </p:nvSpPr>
            <p:spPr bwMode="auto">
              <a:xfrm>
                <a:off x="1488" y="2352"/>
                <a:ext cx="288" cy="864"/>
              </a:xfrm>
              <a:custGeom>
                <a:avLst/>
                <a:gdLst>
                  <a:gd name="T0" fmla="*/ 96 w 288"/>
                  <a:gd name="T1" fmla="*/ 864 h 864"/>
                  <a:gd name="T2" fmla="*/ 0 w 288"/>
                  <a:gd name="T3" fmla="*/ 864 h 864"/>
                  <a:gd name="T4" fmla="*/ 0 w 288"/>
                  <a:gd name="T5" fmla="*/ 0 h 864"/>
                  <a:gd name="T6" fmla="*/ 96 w 288"/>
                  <a:gd name="T7" fmla="*/ 0 h 864"/>
                  <a:gd name="T8" fmla="*/ 96 w 288"/>
                  <a:gd name="T9" fmla="*/ 48 h 864"/>
                  <a:gd name="T10" fmla="*/ 288 w 288"/>
                  <a:gd name="T11" fmla="*/ 48 h 864"/>
                  <a:gd name="T12" fmla="*/ 285 w 288"/>
                  <a:gd name="T13" fmla="*/ 85 h 864"/>
                  <a:gd name="T14" fmla="*/ 96 w 288"/>
                  <a:gd name="T15" fmla="*/ 85 h 864"/>
                  <a:gd name="T16" fmla="*/ 96 w 288"/>
                  <a:gd name="T17" fmla="*/ 864 h 8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864"/>
                  <a:gd name="T29" fmla="*/ 288 w 288"/>
                  <a:gd name="T30" fmla="*/ 864 h 8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864">
                    <a:moveTo>
                      <a:pt x="96" y="864"/>
                    </a:moveTo>
                    <a:lnTo>
                      <a:pt x="0" y="864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288" y="48"/>
                    </a:lnTo>
                    <a:lnTo>
                      <a:pt x="285" y="85"/>
                    </a:lnTo>
                    <a:lnTo>
                      <a:pt x="96" y="85"/>
                    </a:lnTo>
                    <a:lnTo>
                      <a:pt x="96" y="86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1"/>
              <p:cNvSpPr>
                <a:spLocks/>
              </p:cNvSpPr>
              <p:nvPr/>
            </p:nvSpPr>
            <p:spPr bwMode="auto">
              <a:xfrm>
                <a:off x="1248" y="2496"/>
                <a:ext cx="528" cy="768"/>
              </a:xfrm>
              <a:custGeom>
                <a:avLst/>
                <a:gdLst>
                  <a:gd name="T0" fmla="*/ 0 w 528"/>
                  <a:gd name="T1" fmla="*/ 720 h 768"/>
                  <a:gd name="T2" fmla="*/ 384 w 528"/>
                  <a:gd name="T3" fmla="*/ 720 h 768"/>
                  <a:gd name="T4" fmla="*/ 480 w 528"/>
                  <a:gd name="T5" fmla="*/ 0 h 768"/>
                  <a:gd name="T6" fmla="*/ 528 w 528"/>
                  <a:gd name="T7" fmla="*/ 0 h 768"/>
                  <a:gd name="T8" fmla="*/ 528 w 528"/>
                  <a:gd name="T9" fmla="*/ 768 h 768"/>
                  <a:gd name="T10" fmla="*/ 0 w 528"/>
                  <a:gd name="T11" fmla="*/ 768 h 768"/>
                  <a:gd name="T12" fmla="*/ 0 w 528"/>
                  <a:gd name="T13" fmla="*/ 720 h 7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8"/>
                  <a:gd name="T22" fmla="*/ 0 h 768"/>
                  <a:gd name="T23" fmla="*/ 528 w 528"/>
                  <a:gd name="T24" fmla="*/ 768 h 7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8" h="768">
                    <a:moveTo>
                      <a:pt x="0" y="720"/>
                    </a:moveTo>
                    <a:lnTo>
                      <a:pt x="384" y="720"/>
                    </a:lnTo>
                    <a:lnTo>
                      <a:pt x="480" y="0"/>
                    </a:lnTo>
                    <a:lnTo>
                      <a:pt x="528" y="0"/>
                    </a:lnTo>
                    <a:lnTo>
                      <a:pt x="528" y="768"/>
                    </a:lnTo>
                    <a:lnTo>
                      <a:pt x="0" y="768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42" descr="Dark horizontal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48" cy="384"/>
              </a:xfrm>
              <a:prstGeom prst="rect">
                <a:avLst/>
              </a:prstGeom>
              <a:pattFill prst="dkHorz">
                <a:fgClr>
                  <a:schemeClr val="hlink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43"/>
            <p:cNvGrpSpPr>
              <a:grpSpLocks/>
            </p:cNvGrpSpPr>
            <p:nvPr/>
          </p:nvGrpSpPr>
          <p:grpSpPr bwMode="auto">
            <a:xfrm>
              <a:off x="1280" y="1275"/>
              <a:ext cx="275" cy="206"/>
              <a:chOff x="1067" y="1858"/>
              <a:chExt cx="275" cy="206"/>
            </a:xfrm>
          </p:grpSpPr>
          <p:grpSp>
            <p:nvGrpSpPr>
              <p:cNvPr id="60" name="Group 44"/>
              <p:cNvGrpSpPr>
                <a:grpSpLocks/>
              </p:cNvGrpSpPr>
              <p:nvPr/>
            </p:nvGrpSpPr>
            <p:grpSpPr bwMode="auto">
              <a:xfrm>
                <a:off x="1067" y="1858"/>
                <a:ext cx="275" cy="206"/>
                <a:chOff x="1067" y="1857"/>
                <a:chExt cx="275" cy="206"/>
              </a:xfrm>
            </p:grpSpPr>
            <p:sp>
              <p:nvSpPr>
                <p:cNvPr id="62" name="Rectangle 45"/>
                <p:cNvSpPr>
                  <a:spLocks noChangeArrowheads="1"/>
                </p:cNvSpPr>
                <p:nvPr/>
              </p:nvSpPr>
              <p:spPr bwMode="auto">
                <a:xfrm>
                  <a:off x="1067" y="1857"/>
                  <a:ext cx="275" cy="2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Rectangle 46"/>
                <p:cNvSpPr>
                  <a:spLocks noChangeArrowheads="1"/>
                </p:cNvSpPr>
                <p:nvPr/>
              </p:nvSpPr>
              <p:spPr bwMode="auto">
                <a:xfrm>
                  <a:off x="1101" y="1891"/>
                  <a:ext cx="207" cy="1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>
                <a:off x="1101" y="1960"/>
                <a:ext cx="207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Freeform 48"/>
            <p:cNvSpPr>
              <a:spLocks/>
            </p:cNvSpPr>
            <p:nvPr/>
          </p:nvSpPr>
          <p:spPr bwMode="auto">
            <a:xfrm flipV="1">
              <a:off x="2304" y="1467"/>
              <a:ext cx="38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1" name="Group 49"/>
            <p:cNvGrpSpPr>
              <a:grpSpLocks/>
            </p:cNvGrpSpPr>
            <p:nvPr/>
          </p:nvGrpSpPr>
          <p:grpSpPr bwMode="auto">
            <a:xfrm>
              <a:off x="1737" y="1231"/>
              <a:ext cx="598" cy="480"/>
              <a:chOff x="2208" y="1296"/>
              <a:chExt cx="837" cy="672"/>
            </a:xfrm>
          </p:grpSpPr>
          <p:sp>
            <p:nvSpPr>
              <p:cNvPr id="32" name="Freeform 50"/>
              <p:cNvSpPr>
                <a:spLocks/>
              </p:cNvSpPr>
              <p:nvPr/>
            </p:nvSpPr>
            <p:spPr bwMode="auto">
              <a:xfrm>
                <a:off x="2256" y="1440"/>
                <a:ext cx="766" cy="480"/>
              </a:xfrm>
              <a:custGeom>
                <a:avLst/>
                <a:gdLst>
                  <a:gd name="T0" fmla="*/ 0 w 960"/>
                  <a:gd name="T1" fmla="*/ 0 h 480"/>
                  <a:gd name="T2" fmla="*/ 766 w 960"/>
                  <a:gd name="T3" fmla="*/ 0 h 480"/>
                  <a:gd name="T4" fmla="*/ 766 w 960"/>
                  <a:gd name="T5" fmla="*/ 480 h 480"/>
                  <a:gd name="T6" fmla="*/ 0 w 960"/>
                  <a:gd name="T7" fmla="*/ 480 h 480"/>
                  <a:gd name="T8" fmla="*/ 0 w 960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480"/>
                  <a:gd name="T17" fmla="*/ 960 w 960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480">
                    <a:moveTo>
                      <a:pt x="0" y="0"/>
                    </a:moveTo>
                    <a:lnTo>
                      <a:pt x="960" y="0"/>
                    </a:lnTo>
                    <a:lnTo>
                      <a:pt x="960" y="48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1"/>
              <p:cNvGrpSpPr>
                <a:grpSpLocks/>
              </p:cNvGrpSpPr>
              <p:nvPr/>
            </p:nvGrpSpPr>
            <p:grpSpPr bwMode="auto">
              <a:xfrm>
                <a:off x="2578" y="1392"/>
                <a:ext cx="45" cy="528"/>
                <a:chOff x="2064" y="2208"/>
                <a:chExt cx="144" cy="528"/>
              </a:xfrm>
            </p:grpSpPr>
            <p:sp>
              <p:nvSpPr>
                <p:cNvPr id="55" name="Rectangle 52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Rectangle 53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Rectangle 55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56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57"/>
              <p:cNvGrpSpPr>
                <a:grpSpLocks/>
              </p:cNvGrpSpPr>
              <p:nvPr/>
            </p:nvGrpSpPr>
            <p:grpSpPr bwMode="auto">
              <a:xfrm>
                <a:off x="2388" y="1392"/>
                <a:ext cx="45" cy="528"/>
                <a:chOff x="2064" y="2208"/>
                <a:chExt cx="144" cy="528"/>
              </a:xfrm>
            </p:grpSpPr>
            <p:sp>
              <p:nvSpPr>
                <p:cNvPr id="50" name="Rectangle 58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Rectangle 5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Rectangle 60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Rectangle 61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62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Freeform 63"/>
              <p:cNvSpPr>
                <a:spLocks/>
              </p:cNvSpPr>
              <p:nvPr/>
            </p:nvSpPr>
            <p:spPr bwMode="auto">
              <a:xfrm>
                <a:off x="2208" y="1296"/>
                <a:ext cx="837" cy="672"/>
              </a:xfrm>
              <a:custGeom>
                <a:avLst/>
                <a:gdLst>
                  <a:gd name="T0" fmla="*/ 0 w 837"/>
                  <a:gd name="T1" fmla="*/ 0 h 672"/>
                  <a:gd name="T2" fmla="*/ 0 w 837"/>
                  <a:gd name="T3" fmla="*/ 672 h 672"/>
                  <a:gd name="T4" fmla="*/ 837 w 837"/>
                  <a:gd name="T5" fmla="*/ 672 h 672"/>
                  <a:gd name="T6" fmla="*/ 837 w 837"/>
                  <a:gd name="T7" fmla="*/ 0 h 672"/>
                  <a:gd name="T8" fmla="*/ 789 w 837"/>
                  <a:gd name="T9" fmla="*/ 0 h 672"/>
                  <a:gd name="T10" fmla="*/ 792 w 837"/>
                  <a:gd name="T11" fmla="*/ 621 h 672"/>
                  <a:gd name="T12" fmla="*/ 762 w 837"/>
                  <a:gd name="T13" fmla="*/ 624 h 672"/>
                  <a:gd name="T14" fmla="*/ 759 w 837"/>
                  <a:gd name="T15" fmla="*/ 192 h 672"/>
                  <a:gd name="T16" fmla="*/ 720 w 837"/>
                  <a:gd name="T17" fmla="*/ 192 h 672"/>
                  <a:gd name="T18" fmla="*/ 723 w 837"/>
                  <a:gd name="T19" fmla="*/ 624 h 672"/>
                  <a:gd name="T20" fmla="*/ 48 w 837"/>
                  <a:gd name="T21" fmla="*/ 624 h 672"/>
                  <a:gd name="T22" fmla="*/ 48 w 837"/>
                  <a:gd name="T23" fmla="*/ 0 h 672"/>
                  <a:gd name="T24" fmla="*/ 0 w 837"/>
                  <a:gd name="T25" fmla="*/ 0 h 6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672"/>
                  <a:gd name="T41" fmla="*/ 837 w 837"/>
                  <a:gd name="T42" fmla="*/ 672 h 6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672">
                    <a:moveTo>
                      <a:pt x="0" y="0"/>
                    </a:moveTo>
                    <a:lnTo>
                      <a:pt x="0" y="672"/>
                    </a:lnTo>
                    <a:lnTo>
                      <a:pt x="837" y="672"/>
                    </a:lnTo>
                    <a:lnTo>
                      <a:pt x="837" y="0"/>
                    </a:lnTo>
                    <a:lnTo>
                      <a:pt x="789" y="0"/>
                    </a:lnTo>
                    <a:lnTo>
                      <a:pt x="792" y="621"/>
                    </a:lnTo>
                    <a:lnTo>
                      <a:pt x="762" y="624"/>
                    </a:lnTo>
                    <a:lnTo>
                      <a:pt x="759" y="192"/>
                    </a:lnTo>
                    <a:lnTo>
                      <a:pt x="720" y="192"/>
                    </a:lnTo>
                    <a:lnTo>
                      <a:pt x="723" y="624"/>
                    </a:lnTo>
                    <a:lnTo>
                      <a:pt x="48" y="624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" name="Group 64"/>
              <p:cNvGrpSpPr>
                <a:grpSpLocks/>
              </p:cNvGrpSpPr>
              <p:nvPr/>
            </p:nvGrpSpPr>
            <p:grpSpPr bwMode="auto">
              <a:xfrm>
                <a:off x="2479" y="1299"/>
                <a:ext cx="96" cy="540"/>
                <a:chOff x="2461" y="1299"/>
                <a:chExt cx="96" cy="540"/>
              </a:xfrm>
            </p:grpSpPr>
            <p:sp>
              <p:nvSpPr>
                <p:cNvPr id="46" name="Freeform 65"/>
                <p:cNvSpPr>
                  <a:spLocks/>
                </p:cNvSpPr>
                <p:nvPr/>
              </p:nvSpPr>
              <p:spPr bwMode="auto">
                <a:xfrm flipV="1">
                  <a:off x="2461" y="1827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509" y="1347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67"/>
                <p:cNvSpPr>
                  <a:spLocks noChangeArrowheads="1"/>
                </p:cNvSpPr>
                <p:nvPr/>
              </p:nvSpPr>
              <p:spPr bwMode="auto">
                <a:xfrm>
                  <a:off x="2485" y="1299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68"/>
                <p:cNvSpPr>
                  <a:spLocks/>
                </p:cNvSpPr>
                <p:nvPr/>
              </p:nvSpPr>
              <p:spPr bwMode="auto">
                <a:xfrm flipV="1">
                  <a:off x="2461" y="1668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69"/>
              <p:cNvGrpSpPr>
                <a:grpSpLocks/>
              </p:cNvGrpSpPr>
              <p:nvPr/>
            </p:nvGrpSpPr>
            <p:grpSpPr bwMode="auto">
              <a:xfrm>
                <a:off x="2285" y="1299"/>
                <a:ext cx="97" cy="540"/>
                <a:chOff x="2268" y="1299"/>
                <a:chExt cx="97" cy="540"/>
              </a:xfrm>
            </p:grpSpPr>
            <p:grpSp>
              <p:nvGrpSpPr>
                <p:cNvPr id="41" name="Group 70"/>
                <p:cNvGrpSpPr>
                  <a:grpSpLocks/>
                </p:cNvGrpSpPr>
                <p:nvPr/>
              </p:nvGrpSpPr>
              <p:grpSpPr bwMode="auto">
                <a:xfrm>
                  <a:off x="2269" y="1299"/>
                  <a:ext cx="96" cy="540"/>
                  <a:chOff x="2304" y="1296"/>
                  <a:chExt cx="96" cy="540"/>
                </a:xfrm>
              </p:grpSpPr>
              <p:sp>
                <p:nvSpPr>
                  <p:cNvPr id="43" name="Freeform 71"/>
                  <p:cNvSpPr>
                    <a:spLocks/>
                  </p:cNvSpPr>
                  <p:nvPr/>
                </p:nvSpPr>
                <p:spPr bwMode="auto">
                  <a:xfrm flipV="1">
                    <a:off x="2304" y="1824"/>
                    <a:ext cx="96" cy="12"/>
                  </a:xfrm>
                  <a:custGeom>
                    <a:avLst/>
                    <a:gdLst>
                      <a:gd name="T0" fmla="*/ 0 w 384"/>
                      <a:gd name="T1" fmla="*/ 6 h 100"/>
                      <a:gd name="T2" fmla="*/ 24 w 384"/>
                      <a:gd name="T3" fmla="*/ 0 h 100"/>
                      <a:gd name="T4" fmla="*/ 72 w 384"/>
                      <a:gd name="T5" fmla="*/ 12 h 100"/>
                      <a:gd name="T6" fmla="*/ 96 w 384"/>
                      <a:gd name="T7" fmla="*/ 6 h 100"/>
                      <a:gd name="T8" fmla="*/ 72 w 384"/>
                      <a:gd name="T9" fmla="*/ 0 h 100"/>
                      <a:gd name="T10" fmla="*/ 24 w 384"/>
                      <a:gd name="T11" fmla="*/ 12 h 100"/>
                      <a:gd name="T12" fmla="*/ 0 w 384"/>
                      <a:gd name="T13" fmla="*/ 6 h 1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4"/>
                      <a:gd name="T22" fmla="*/ 0 h 100"/>
                      <a:gd name="T23" fmla="*/ 384 w 384"/>
                      <a:gd name="T24" fmla="*/ 100 h 1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4" h="100">
                        <a:moveTo>
                          <a:pt x="0" y="49"/>
                        </a:moveTo>
                        <a:cubicBezTo>
                          <a:pt x="21" y="31"/>
                          <a:pt x="67" y="1"/>
                          <a:pt x="96" y="1"/>
                        </a:cubicBezTo>
                        <a:cubicBezTo>
                          <a:pt x="125" y="1"/>
                          <a:pt x="258" y="99"/>
                          <a:pt x="288" y="97"/>
                        </a:cubicBezTo>
                        <a:cubicBezTo>
                          <a:pt x="318" y="95"/>
                          <a:pt x="348" y="76"/>
                          <a:pt x="384" y="49"/>
                        </a:cubicBezTo>
                        <a:cubicBezTo>
                          <a:pt x="351" y="27"/>
                          <a:pt x="312" y="0"/>
                          <a:pt x="288" y="1"/>
                        </a:cubicBezTo>
                        <a:cubicBezTo>
                          <a:pt x="264" y="2"/>
                          <a:pt x="126" y="100"/>
                          <a:pt x="96" y="97"/>
                        </a:cubicBezTo>
                        <a:cubicBezTo>
                          <a:pt x="66" y="94"/>
                          <a:pt x="20" y="5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rgbClr val="CCECFF"/>
                  </a:solidFill>
                  <a:ln w="3175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1344"/>
                    <a:ext cx="0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328" y="1296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" name="Freeform 74"/>
                <p:cNvSpPr>
                  <a:spLocks/>
                </p:cNvSpPr>
                <p:nvPr/>
              </p:nvSpPr>
              <p:spPr bwMode="auto">
                <a:xfrm flipV="1">
                  <a:off x="2268" y="1668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75"/>
              <p:cNvGrpSpPr>
                <a:grpSpLocks/>
              </p:cNvGrpSpPr>
              <p:nvPr/>
            </p:nvGrpSpPr>
            <p:grpSpPr bwMode="auto">
              <a:xfrm>
                <a:off x="2681" y="1429"/>
                <a:ext cx="288" cy="55"/>
                <a:chOff x="3600" y="624"/>
                <a:chExt cx="768" cy="240"/>
              </a:xfrm>
            </p:grpSpPr>
            <p:sp>
              <p:nvSpPr>
                <p:cNvPr id="39" name="Freeform 76"/>
                <p:cNvSpPr>
                  <a:spLocks/>
                </p:cNvSpPr>
                <p:nvPr/>
              </p:nvSpPr>
              <p:spPr bwMode="auto">
                <a:xfrm>
                  <a:off x="3600" y="624"/>
                  <a:ext cx="768" cy="96"/>
                </a:xfrm>
                <a:custGeom>
                  <a:avLst/>
                  <a:gdLst>
                    <a:gd name="T0" fmla="*/ 0 w 768"/>
                    <a:gd name="T1" fmla="*/ 0 h 96"/>
                    <a:gd name="T2" fmla="*/ 48 w 768"/>
                    <a:gd name="T3" fmla="*/ 48 h 96"/>
                    <a:gd name="T4" fmla="*/ 96 w 768"/>
                    <a:gd name="T5" fmla="*/ 0 h 96"/>
                    <a:gd name="T6" fmla="*/ 144 w 768"/>
                    <a:gd name="T7" fmla="*/ 48 h 96"/>
                    <a:gd name="T8" fmla="*/ 192 w 768"/>
                    <a:gd name="T9" fmla="*/ 0 h 96"/>
                    <a:gd name="T10" fmla="*/ 240 w 768"/>
                    <a:gd name="T11" fmla="*/ 48 h 96"/>
                    <a:gd name="T12" fmla="*/ 288 w 768"/>
                    <a:gd name="T13" fmla="*/ 0 h 96"/>
                    <a:gd name="T14" fmla="*/ 336 w 768"/>
                    <a:gd name="T15" fmla="*/ 48 h 96"/>
                    <a:gd name="T16" fmla="*/ 384 w 768"/>
                    <a:gd name="T17" fmla="*/ 0 h 96"/>
                    <a:gd name="T18" fmla="*/ 432 w 768"/>
                    <a:gd name="T19" fmla="*/ 48 h 96"/>
                    <a:gd name="T20" fmla="*/ 480 w 768"/>
                    <a:gd name="T21" fmla="*/ 0 h 96"/>
                    <a:gd name="T22" fmla="*/ 528 w 768"/>
                    <a:gd name="T23" fmla="*/ 48 h 96"/>
                    <a:gd name="T24" fmla="*/ 576 w 768"/>
                    <a:gd name="T25" fmla="*/ 0 h 96"/>
                    <a:gd name="T26" fmla="*/ 624 w 768"/>
                    <a:gd name="T27" fmla="*/ 48 h 96"/>
                    <a:gd name="T28" fmla="*/ 672 w 768"/>
                    <a:gd name="T29" fmla="*/ 0 h 96"/>
                    <a:gd name="T30" fmla="*/ 720 w 768"/>
                    <a:gd name="T31" fmla="*/ 48 h 96"/>
                    <a:gd name="T32" fmla="*/ 768 w 768"/>
                    <a:gd name="T33" fmla="*/ 0 h 96"/>
                    <a:gd name="T34" fmla="*/ 768 w 768"/>
                    <a:gd name="T35" fmla="*/ 96 h 96"/>
                    <a:gd name="T36" fmla="*/ 0 w 768"/>
                    <a:gd name="T37" fmla="*/ 96 h 96"/>
                    <a:gd name="T38" fmla="*/ 0 w 768"/>
                    <a:gd name="T39" fmla="*/ 0 h 9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68"/>
                    <a:gd name="T61" fmla="*/ 0 h 96"/>
                    <a:gd name="T62" fmla="*/ 768 w 768"/>
                    <a:gd name="T63" fmla="*/ 96 h 9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68" h="96">
                      <a:moveTo>
                        <a:pt x="0" y="0"/>
                      </a:moveTo>
                      <a:lnTo>
                        <a:pt x="48" y="48"/>
                      </a:ln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92" y="0"/>
                      </a:ln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336" y="48"/>
                      </a:lnTo>
                      <a:lnTo>
                        <a:pt x="384" y="0"/>
                      </a:lnTo>
                      <a:lnTo>
                        <a:pt x="432" y="48"/>
                      </a:lnTo>
                      <a:lnTo>
                        <a:pt x="480" y="0"/>
                      </a:lnTo>
                      <a:lnTo>
                        <a:pt x="528" y="48"/>
                      </a:lnTo>
                      <a:lnTo>
                        <a:pt x="576" y="0"/>
                      </a:lnTo>
                      <a:lnTo>
                        <a:pt x="624" y="48"/>
                      </a:lnTo>
                      <a:lnTo>
                        <a:pt x="672" y="0"/>
                      </a:lnTo>
                      <a:lnTo>
                        <a:pt x="720" y="48"/>
                      </a:lnTo>
                      <a:lnTo>
                        <a:pt x="768" y="0"/>
                      </a:lnTo>
                      <a:lnTo>
                        <a:pt x="768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Rectangle 77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768" cy="144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78"/>
            <p:cNvGrpSpPr>
              <a:grpSpLocks/>
            </p:cNvGrpSpPr>
            <p:nvPr/>
          </p:nvGrpSpPr>
          <p:grpSpPr bwMode="auto">
            <a:xfrm>
              <a:off x="2693" y="1268"/>
              <a:ext cx="653" cy="755"/>
              <a:chOff x="4368" y="1488"/>
              <a:chExt cx="912" cy="1056"/>
            </a:xfrm>
          </p:grpSpPr>
          <p:sp>
            <p:nvSpPr>
              <p:cNvPr id="24" name="Rectangle 79"/>
              <p:cNvSpPr>
                <a:spLocks noChangeArrowheads="1"/>
              </p:cNvSpPr>
              <p:nvPr/>
            </p:nvSpPr>
            <p:spPr bwMode="auto">
              <a:xfrm>
                <a:off x="4656" y="1584"/>
                <a:ext cx="576" cy="475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80" descr="Large confetti"/>
              <p:cNvSpPr>
                <a:spLocks noChangeArrowheads="1"/>
              </p:cNvSpPr>
              <p:nvPr/>
            </p:nvSpPr>
            <p:spPr bwMode="auto">
              <a:xfrm>
                <a:off x="4656" y="2034"/>
                <a:ext cx="576" cy="126"/>
              </a:xfrm>
              <a:prstGeom prst="rect">
                <a:avLst/>
              </a:prstGeom>
              <a:pattFill prst="lgConfetti">
                <a:fgClr>
                  <a:schemeClr val="bg1"/>
                </a:fgClr>
                <a:bgClr>
                  <a:schemeClr val="tx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81" descr="Large confetti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576" cy="192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82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57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83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84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192" cy="288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85"/>
              <p:cNvSpPr>
                <a:spLocks/>
              </p:cNvSpPr>
              <p:nvPr/>
            </p:nvSpPr>
            <p:spPr bwMode="auto">
              <a:xfrm>
                <a:off x="4368" y="1488"/>
                <a:ext cx="912" cy="1056"/>
              </a:xfrm>
              <a:custGeom>
                <a:avLst/>
                <a:gdLst>
                  <a:gd name="T0" fmla="*/ 48 w 912"/>
                  <a:gd name="T1" fmla="*/ 0 h 1056"/>
                  <a:gd name="T2" fmla="*/ 48 w 912"/>
                  <a:gd name="T3" fmla="*/ 384 h 1056"/>
                  <a:gd name="T4" fmla="*/ 240 w 912"/>
                  <a:gd name="T5" fmla="*/ 384 h 1056"/>
                  <a:gd name="T6" fmla="*/ 240 w 912"/>
                  <a:gd name="T7" fmla="*/ 0 h 1056"/>
                  <a:gd name="T8" fmla="*/ 288 w 912"/>
                  <a:gd name="T9" fmla="*/ 0 h 1056"/>
                  <a:gd name="T10" fmla="*/ 288 w 912"/>
                  <a:gd name="T11" fmla="*/ 864 h 1056"/>
                  <a:gd name="T12" fmla="*/ 864 w 912"/>
                  <a:gd name="T13" fmla="*/ 864 h 1056"/>
                  <a:gd name="T14" fmla="*/ 864 w 912"/>
                  <a:gd name="T15" fmla="*/ 0 h 1056"/>
                  <a:gd name="T16" fmla="*/ 912 w 912"/>
                  <a:gd name="T17" fmla="*/ 0 h 1056"/>
                  <a:gd name="T18" fmla="*/ 912 w 912"/>
                  <a:gd name="T19" fmla="*/ 1056 h 1056"/>
                  <a:gd name="T20" fmla="*/ 240 w 912"/>
                  <a:gd name="T21" fmla="*/ 1056 h 1056"/>
                  <a:gd name="T22" fmla="*/ 240 w 912"/>
                  <a:gd name="T23" fmla="*/ 432 h 1056"/>
                  <a:gd name="T24" fmla="*/ 0 w 912"/>
                  <a:gd name="T25" fmla="*/ 432 h 1056"/>
                  <a:gd name="T26" fmla="*/ 0 w 912"/>
                  <a:gd name="T27" fmla="*/ 0 h 1056"/>
                  <a:gd name="T28" fmla="*/ 48 w 912"/>
                  <a:gd name="T29" fmla="*/ 0 h 10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2"/>
                  <a:gd name="T46" fmla="*/ 0 h 1056"/>
                  <a:gd name="T47" fmla="*/ 912 w 912"/>
                  <a:gd name="T48" fmla="*/ 1056 h 10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2" h="1056">
                    <a:moveTo>
                      <a:pt x="48" y="0"/>
                    </a:moveTo>
                    <a:lnTo>
                      <a:pt x="48" y="384"/>
                    </a:lnTo>
                    <a:lnTo>
                      <a:pt x="240" y="384"/>
                    </a:lnTo>
                    <a:lnTo>
                      <a:pt x="240" y="0"/>
                    </a:lnTo>
                    <a:lnTo>
                      <a:pt x="288" y="0"/>
                    </a:lnTo>
                    <a:lnTo>
                      <a:pt x="288" y="864"/>
                    </a:lnTo>
                    <a:lnTo>
                      <a:pt x="864" y="864"/>
                    </a:lnTo>
                    <a:lnTo>
                      <a:pt x="864" y="0"/>
                    </a:lnTo>
                    <a:lnTo>
                      <a:pt x="912" y="0"/>
                    </a:lnTo>
                    <a:lnTo>
                      <a:pt x="912" y="1056"/>
                    </a:lnTo>
                    <a:lnTo>
                      <a:pt x="240" y="1056"/>
                    </a:lnTo>
                    <a:lnTo>
                      <a:pt x="240" y="432"/>
                    </a:lnTo>
                    <a:lnTo>
                      <a:pt x="0" y="432"/>
                    </a:lnTo>
                    <a:lnTo>
                      <a:pt x="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86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Text Box 87"/>
            <p:cNvSpPr txBox="1">
              <a:spLocks noChangeArrowheads="1"/>
            </p:cNvSpPr>
            <p:nvPr/>
          </p:nvSpPr>
          <p:spPr bwMode="auto">
            <a:xfrm>
              <a:off x="4477" y="864"/>
              <a:ext cx="797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Distribution</a:t>
              </a:r>
            </a:p>
          </p:txBody>
        </p:sp>
      </p:grpSp>
      <p:sp>
        <p:nvSpPr>
          <p:cNvPr id="90" name="Line 88"/>
          <p:cNvSpPr>
            <a:spLocks noChangeShapeType="1"/>
          </p:cNvSpPr>
          <p:nvPr/>
        </p:nvSpPr>
        <p:spPr bwMode="auto">
          <a:xfrm>
            <a:off x="15240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89"/>
          <p:cNvSpPr>
            <a:spLocks noChangeShapeType="1"/>
          </p:cNvSpPr>
          <p:nvPr/>
        </p:nvSpPr>
        <p:spPr bwMode="auto">
          <a:xfrm>
            <a:off x="22098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39810" y="3391463"/>
            <a:ext cx="2085975" cy="2971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35000"/>
              </a:lnSpc>
              <a:buFontTx/>
              <a:buChar char="•"/>
            </a:pPr>
            <a:endParaRPr lang="en-US" dirty="0"/>
          </a:p>
          <a:p>
            <a:pPr algn="l">
              <a:lnSpc>
                <a:spcPct val="135000"/>
              </a:lnSpc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Fishy, grassy, cucumber</a:t>
            </a:r>
          </a:p>
          <a:p>
            <a:pPr algn="l">
              <a:lnSpc>
                <a:spcPct val="135000"/>
              </a:lnSpc>
              <a:buFontTx/>
              <a:buChar char="•"/>
            </a:pPr>
            <a:r>
              <a:rPr lang="en-US" sz="2000" dirty="0" smtClean="0">
                <a:latin typeface="Trebuchet MS" pitchFamily="34" charset="0"/>
              </a:rPr>
              <a:t>Reduces Chlorine </a:t>
            </a:r>
            <a:r>
              <a:rPr lang="en-US" sz="2000" dirty="0">
                <a:latin typeface="Trebuchet MS" pitchFamily="34" charset="0"/>
              </a:rPr>
              <a:t>demand</a:t>
            </a:r>
          </a:p>
          <a:p>
            <a:pPr algn="l">
              <a:lnSpc>
                <a:spcPct val="135000"/>
              </a:lnSpc>
              <a:buFontTx/>
              <a:buChar char="•"/>
            </a:pPr>
            <a:r>
              <a:rPr lang="en-US" sz="2000" dirty="0" smtClean="0">
                <a:latin typeface="Trebuchet MS" pitchFamily="34" charset="0"/>
              </a:rPr>
              <a:t>Reduces AC </a:t>
            </a:r>
            <a:r>
              <a:rPr lang="en-US" sz="2000" dirty="0">
                <a:latin typeface="Trebuchet MS" pitchFamily="34" charset="0"/>
              </a:rPr>
              <a:t>demand</a:t>
            </a:r>
          </a:p>
          <a:p>
            <a:pPr algn="l">
              <a:lnSpc>
                <a:spcPct val="135000"/>
              </a:lnSpc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THMs</a:t>
            </a:r>
          </a:p>
          <a:p>
            <a:pPr algn="l">
              <a:buFontTx/>
              <a:buChar char="•"/>
            </a:pPr>
            <a:endParaRPr lang="en-US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93" name="Text Box 92"/>
          <p:cNvSpPr txBox="1">
            <a:spLocks noChangeArrowheads="1"/>
          </p:cNvSpPr>
          <p:nvPr/>
        </p:nvSpPr>
        <p:spPr bwMode="auto">
          <a:xfrm>
            <a:off x="4648200" y="5618163"/>
            <a:ext cx="223330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Colored water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Adsorption (???)_</a:t>
            </a:r>
          </a:p>
        </p:txBody>
      </p:sp>
      <p:sp>
        <p:nvSpPr>
          <p:cNvPr id="9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013779" y="7101444"/>
            <a:ext cx="2850078" cy="2602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Important References</a:t>
            </a:r>
          </a:p>
        </p:txBody>
      </p:sp>
      <p:pic>
        <p:nvPicPr>
          <p:cNvPr id="5124" name="Picture 4" descr="90610advances-t&amp;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9166">
            <a:off x="4114800" y="2438400"/>
            <a:ext cx="2867025" cy="376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90518t&amp;o-indrinkingw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8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35717">
            <a:off x="1447800" y="2057400"/>
            <a:ext cx="2714625" cy="3705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9962" name="Rectangle 10"/>
          <p:cNvSpPr>
            <a:spLocks noChangeArrowheads="1"/>
          </p:cNvSpPr>
          <p:nvPr/>
        </p:nvSpPr>
        <p:spPr bwMode="auto">
          <a:xfrm>
            <a:off x="0" y="5029200"/>
            <a:ext cx="2209800" cy="147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sz="1800"/>
              <a:t>Identification and Treatment of Tastes and Odors in Drinking Water (AwwaRF, 1987)</a:t>
            </a:r>
          </a:p>
        </p:txBody>
      </p:sp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7069015" y="4267200"/>
            <a:ext cx="2074985" cy="147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1800" dirty="0"/>
              <a:t>Advances in </a:t>
            </a:r>
            <a:r>
              <a:rPr kumimoji="1" lang="en-US" sz="1800" dirty="0" smtClean="0"/>
              <a:t>Taste-and-Odor </a:t>
            </a:r>
            <a:r>
              <a:rPr kumimoji="1" lang="en-US" sz="1800" dirty="0"/>
              <a:t>Treatment and Control (</a:t>
            </a:r>
            <a:r>
              <a:rPr kumimoji="1" lang="en-US" sz="1800" dirty="0" err="1"/>
              <a:t>AwwaRF</a:t>
            </a:r>
            <a:r>
              <a:rPr kumimoji="1" lang="en-US" sz="1800" dirty="0"/>
              <a:t>, 1995)</a:t>
            </a:r>
          </a:p>
        </p:txBody>
      </p:sp>
    </p:spTree>
    <p:extLst>
      <p:ext uri="{BB962C8B-B14F-4D97-AF65-F5344CB8AC3E}">
        <p14:creationId xmlns:p14="http://schemas.microsoft.com/office/powerpoint/2010/main" val="30547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kumimoji="1" lang="en-US" sz="4000" b="1" dirty="0" smtClean="0">
                <a:solidFill>
                  <a:schemeClr val="tx2"/>
                </a:solidFill>
                <a:latin typeface="+mj-lt"/>
              </a:rPr>
              <a:t>Chlorine</a:t>
            </a:r>
            <a:endParaRPr kumimoji="1" lang="en-US" sz="40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1371600"/>
            <a:ext cx="7729538" cy="1846263"/>
            <a:chOff x="384" y="864"/>
            <a:chExt cx="4869" cy="11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320" y="1323"/>
              <a:ext cx="912" cy="336"/>
              <a:chOff x="4320" y="1323"/>
              <a:chExt cx="432" cy="336"/>
            </a:xfrm>
          </p:grpSpPr>
          <p:sp>
            <p:nvSpPr>
              <p:cNvPr id="422919" name="Freeform 7"/>
              <p:cNvSpPr>
                <a:spLocks/>
              </p:cNvSpPr>
              <p:nvPr/>
            </p:nvSpPr>
            <p:spPr bwMode="auto">
              <a:xfrm>
                <a:off x="4320" y="1323"/>
                <a:ext cx="432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240" y="240"/>
                  </a:cxn>
                  <a:cxn ang="0">
                    <a:pos x="240" y="0"/>
                  </a:cxn>
                  <a:cxn ang="0">
                    <a:pos x="432" y="0"/>
                  </a:cxn>
                </a:cxnLst>
                <a:rect l="0" t="0" r="r" b="b"/>
                <a:pathLst>
                  <a:path w="432" h="240">
                    <a:moveTo>
                      <a:pt x="0" y="240"/>
                    </a:moveTo>
                    <a:lnTo>
                      <a:pt x="240" y="240"/>
                    </a:lnTo>
                    <a:lnTo>
                      <a:pt x="240" y="0"/>
                    </a:lnTo>
                    <a:lnTo>
                      <a:pt x="432" y="0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2920" name="Line 8"/>
              <p:cNvSpPr>
                <a:spLocks noChangeShapeType="1"/>
              </p:cNvSpPr>
              <p:nvPr/>
            </p:nvSpPr>
            <p:spPr bwMode="auto">
              <a:xfrm>
                <a:off x="4320" y="1563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4DD0FF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2921" name="Freeform 9"/>
              <p:cNvSpPr>
                <a:spLocks/>
              </p:cNvSpPr>
              <p:nvPr/>
            </p:nvSpPr>
            <p:spPr bwMode="auto">
              <a:xfrm>
                <a:off x="4320" y="1563"/>
                <a:ext cx="432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96"/>
                  </a:cxn>
                  <a:cxn ang="0">
                    <a:pos x="432" y="96"/>
                  </a:cxn>
                </a:cxnLst>
                <a:rect l="0" t="0" r="r" b="b"/>
                <a:pathLst>
                  <a:path w="432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  <a:lnTo>
                      <a:pt x="432" y="96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22922" name="Line 10"/>
            <p:cNvSpPr>
              <a:spLocks noChangeShapeType="1"/>
            </p:cNvSpPr>
            <p:nvPr/>
          </p:nvSpPr>
          <p:spPr bwMode="auto">
            <a:xfrm>
              <a:off x="1536" y="1385"/>
              <a:ext cx="196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2923" name="Line 11"/>
            <p:cNvSpPr>
              <a:spLocks noChangeShapeType="1"/>
            </p:cNvSpPr>
            <p:nvPr/>
          </p:nvSpPr>
          <p:spPr bwMode="auto">
            <a:xfrm>
              <a:off x="3325" y="1553"/>
              <a:ext cx="282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flipH="1">
              <a:off x="3616" y="1067"/>
              <a:ext cx="720" cy="960"/>
              <a:chOff x="624" y="2208"/>
              <a:chExt cx="1008" cy="1344"/>
            </a:xfrm>
          </p:grpSpPr>
          <p:sp>
            <p:nvSpPr>
              <p:cNvPr id="59467" name="Freeform 13"/>
              <p:cNvSpPr>
                <a:spLocks/>
              </p:cNvSpPr>
              <p:nvPr/>
            </p:nvSpPr>
            <p:spPr bwMode="auto">
              <a:xfrm>
                <a:off x="624" y="2448"/>
                <a:ext cx="1008" cy="1104"/>
              </a:xfrm>
              <a:custGeom>
                <a:avLst/>
                <a:gdLst>
                  <a:gd name="T0" fmla="*/ 48 w 1008"/>
                  <a:gd name="T1" fmla="*/ 1104 h 1104"/>
                  <a:gd name="T2" fmla="*/ 336 w 1008"/>
                  <a:gd name="T3" fmla="*/ 1104 h 1104"/>
                  <a:gd name="T4" fmla="*/ 336 w 1008"/>
                  <a:gd name="T5" fmla="*/ 720 h 1104"/>
                  <a:gd name="T6" fmla="*/ 1008 w 1008"/>
                  <a:gd name="T7" fmla="*/ 720 h 1104"/>
                  <a:gd name="T8" fmla="*/ 1008 w 1008"/>
                  <a:gd name="T9" fmla="*/ 0 h 1104"/>
                  <a:gd name="T10" fmla="*/ 0 w 1008"/>
                  <a:gd name="T11" fmla="*/ 0 h 1104"/>
                  <a:gd name="T12" fmla="*/ 0 w 1008"/>
                  <a:gd name="T13" fmla="*/ 1104 h 1104"/>
                  <a:gd name="T14" fmla="*/ 48 w 1008"/>
                  <a:gd name="T15" fmla="*/ 1104 h 1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8"/>
                  <a:gd name="T25" fmla="*/ 0 h 1104"/>
                  <a:gd name="T26" fmla="*/ 1008 w 1008"/>
                  <a:gd name="T27" fmla="*/ 1104 h 1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8" h="1104">
                    <a:moveTo>
                      <a:pt x="48" y="1104"/>
                    </a:moveTo>
                    <a:lnTo>
                      <a:pt x="336" y="1104"/>
                    </a:lnTo>
                    <a:lnTo>
                      <a:pt x="336" y="720"/>
                    </a:lnTo>
                    <a:lnTo>
                      <a:pt x="1008" y="720"/>
                    </a:lnTo>
                    <a:lnTo>
                      <a:pt x="1008" y="0"/>
                    </a:lnTo>
                    <a:lnTo>
                      <a:pt x="0" y="0"/>
                    </a:lnTo>
                    <a:lnTo>
                      <a:pt x="0" y="1104"/>
                    </a:lnTo>
                    <a:lnTo>
                      <a:pt x="48" y="110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8" name="Freeform 14"/>
              <p:cNvSpPr>
                <a:spLocks/>
              </p:cNvSpPr>
              <p:nvPr/>
            </p:nvSpPr>
            <p:spPr bwMode="auto">
              <a:xfrm>
                <a:off x="672" y="2496"/>
                <a:ext cx="912" cy="1008"/>
              </a:xfrm>
              <a:custGeom>
                <a:avLst/>
                <a:gdLst>
                  <a:gd name="T0" fmla="*/ 0 w 912"/>
                  <a:gd name="T1" fmla="*/ 0 h 1008"/>
                  <a:gd name="T2" fmla="*/ 0 w 912"/>
                  <a:gd name="T3" fmla="*/ 1008 h 1008"/>
                  <a:gd name="T4" fmla="*/ 240 w 912"/>
                  <a:gd name="T5" fmla="*/ 1008 h 1008"/>
                  <a:gd name="T6" fmla="*/ 240 w 912"/>
                  <a:gd name="T7" fmla="*/ 576 h 1008"/>
                  <a:gd name="T8" fmla="*/ 288 w 912"/>
                  <a:gd name="T9" fmla="*/ 576 h 1008"/>
                  <a:gd name="T10" fmla="*/ 288 w 912"/>
                  <a:gd name="T11" fmla="*/ 624 h 1008"/>
                  <a:gd name="T12" fmla="*/ 912 w 912"/>
                  <a:gd name="T13" fmla="*/ 624 h 1008"/>
                  <a:gd name="T14" fmla="*/ 912 w 912"/>
                  <a:gd name="T15" fmla="*/ 0 h 1008"/>
                  <a:gd name="T16" fmla="*/ 288 w 912"/>
                  <a:gd name="T17" fmla="*/ 0 h 1008"/>
                  <a:gd name="T18" fmla="*/ 288 w 912"/>
                  <a:gd name="T19" fmla="*/ 528 h 1008"/>
                  <a:gd name="T20" fmla="*/ 240 w 912"/>
                  <a:gd name="T21" fmla="*/ 528 h 1008"/>
                  <a:gd name="T22" fmla="*/ 240 w 912"/>
                  <a:gd name="T23" fmla="*/ 0 h 1008"/>
                  <a:gd name="T24" fmla="*/ 0 w 912"/>
                  <a:gd name="T25" fmla="*/ 0 h 10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1008"/>
                  <a:gd name="T41" fmla="*/ 912 w 912"/>
                  <a:gd name="T42" fmla="*/ 1008 h 10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240" y="1008"/>
                    </a:lnTo>
                    <a:lnTo>
                      <a:pt x="240" y="576"/>
                    </a:lnTo>
                    <a:lnTo>
                      <a:pt x="288" y="576"/>
                    </a:lnTo>
                    <a:lnTo>
                      <a:pt x="288" y="624"/>
                    </a:lnTo>
                    <a:lnTo>
                      <a:pt x="912" y="624"/>
                    </a:lnTo>
                    <a:lnTo>
                      <a:pt x="912" y="0"/>
                    </a:lnTo>
                    <a:lnTo>
                      <a:pt x="288" y="0"/>
                    </a:lnTo>
                    <a:lnTo>
                      <a:pt x="288" y="528"/>
                    </a:lnTo>
                    <a:lnTo>
                      <a:pt x="240" y="528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9" name="Freeform 15"/>
              <p:cNvSpPr>
                <a:spLocks/>
              </p:cNvSpPr>
              <p:nvPr/>
            </p:nvSpPr>
            <p:spPr bwMode="auto">
              <a:xfrm>
                <a:off x="672" y="2640"/>
                <a:ext cx="912" cy="864"/>
              </a:xfrm>
              <a:custGeom>
                <a:avLst/>
                <a:gdLst>
                  <a:gd name="T0" fmla="*/ 288 w 912"/>
                  <a:gd name="T1" fmla="*/ 0 h 864"/>
                  <a:gd name="T2" fmla="*/ 912 w 912"/>
                  <a:gd name="T3" fmla="*/ 0 h 864"/>
                  <a:gd name="T4" fmla="*/ 912 w 912"/>
                  <a:gd name="T5" fmla="*/ 480 h 864"/>
                  <a:gd name="T6" fmla="*/ 288 w 912"/>
                  <a:gd name="T7" fmla="*/ 480 h 864"/>
                  <a:gd name="T8" fmla="*/ 288 w 912"/>
                  <a:gd name="T9" fmla="*/ 432 h 864"/>
                  <a:gd name="T10" fmla="*/ 240 w 912"/>
                  <a:gd name="T11" fmla="*/ 432 h 864"/>
                  <a:gd name="T12" fmla="*/ 240 w 912"/>
                  <a:gd name="T13" fmla="*/ 864 h 864"/>
                  <a:gd name="T14" fmla="*/ 0 w 912"/>
                  <a:gd name="T15" fmla="*/ 864 h 864"/>
                  <a:gd name="T16" fmla="*/ 0 w 912"/>
                  <a:gd name="T17" fmla="*/ 0 h 864"/>
                  <a:gd name="T18" fmla="*/ 240 w 912"/>
                  <a:gd name="T19" fmla="*/ 0 h 864"/>
                  <a:gd name="T20" fmla="*/ 240 w 912"/>
                  <a:gd name="T21" fmla="*/ 384 h 864"/>
                  <a:gd name="T22" fmla="*/ 288 w 912"/>
                  <a:gd name="T23" fmla="*/ 384 h 864"/>
                  <a:gd name="T24" fmla="*/ 288 w 912"/>
                  <a:gd name="T25" fmla="*/ 0 h 8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864"/>
                  <a:gd name="T41" fmla="*/ 912 w 912"/>
                  <a:gd name="T42" fmla="*/ 864 h 8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864">
                    <a:moveTo>
                      <a:pt x="288" y="0"/>
                    </a:moveTo>
                    <a:lnTo>
                      <a:pt x="912" y="0"/>
                    </a:lnTo>
                    <a:lnTo>
                      <a:pt x="912" y="480"/>
                    </a:lnTo>
                    <a:lnTo>
                      <a:pt x="288" y="480"/>
                    </a:lnTo>
                    <a:lnTo>
                      <a:pt x="288" y="432"/>
                    </a:lnTo>
                    <a:lnTo>
                      <a:pt x="240" y="432"/>
                    </a:lnTo>
                    <a:lnTo>
                      <a:pt x="240" y="864"/>
                    </a:lnTo>
                    <a:lnTo>
                      <a:pt x="0" y="864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384"/>
                    </a:lnTo>
                    <a:lnTo>
                      <a:pt x="288" y="384"/>
                    </a:lnTo>
                    <a:lnTo>
                      <a:pt x="28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720" y="2208"/>
                <a:ext cx="97" cy="240"/>
                <a:chOff x="1824" y="2256"/>
                <a:chExt cx="576" cy="960"/>
              </a:xfrm>
            </p:grpSpPr>
            <p:sp>
              <p:nvSpPr>
                <p:cNvPr id="59478" name="Arc 17"/>
                <p:cNvSpPr>
                  <a:spLocks/>
                </p:cNvSpPr>
                <p:nvPr/>
              </p:nvSpPr>
              <p:spPr bwMode="auto">
                <a:xfrm>
                  <a:off x="216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9" name="Arc 18"/>
                <p:cNvSpPr>
                  <a:spLocks/>
                </p:cNvSpPr>
                <p:nvPr/>
              </p:nvSpPr>
              <p:spPr bwMode="auto">
                <a:xfrm flipH="1">
                  <a:off x="192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0" name="Line 19"/>
                <p:cNvSpPr>
                  <a:spLocks noChangeShapeType="1"/>
                </p:cNvSpPr>
                <p:nvPr/>
              </p:nvSpPr>
              <p:spPr bwMode="auto">
                <a:xfrm>
                  <a:off x="1920" y="259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1" name="Freeform 20"/>
                <p:cNvSpPr>
                  <a:spLocks/>
                </p:cNvSpPr>
                <p:nvPr/>
              </p:nvSpPr>
              <p:spPr bwMode="auto">
                <a:xfrm>
                  <a:off x="1824" y="2592"/>
                  <a:ext cx="576" cy="624"/>
                </a:xfrm>
                <a:custGeom>
                  <a:avLst/>
                  <a:gdLst>
                    <a:gd name="T0" fmla="*/ 576 w 576"/>
                    <a:gd name="T1" fmla="*/ 0 h 624"/>
                    <a:gd name="T2" fmla="*/ 576 w 576"/>
                    <a:gd name="T3" fmla="*/ 624 h 624"/>
                    <a:gd name="T4" fmla="*/ 96 w 576"/>
                    <a:gd name="T5" fmla="*/ 624 h 624"/>
                    <a:gd name="T6" fmla="*/ 96 w 576"/>
                    <a:gd name="T7" fmla="*/ 480 h 624"/>
                    <a:gd name="T8" fmla="*/ 0 w 576"/>
                    <a:gd name="T9" fmla="*/ 480 h 624"/>
                    <a:gd name="T10" fmla="*/ 0 w 576"/>
                    <a:gd name="T11" fmla="*/ 192 h 624"/>
                    <a:gd name="T12" fmla="*/ 96 w 576"/>
                    <a:gd name="T13" fmla="*/ 192 h 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6"/>
                    <a:gd name="T22" fmla="*/ 0 h 624"/>
                    <a:gd name="T23" fmla="*/ 576 w 576"/>
                    <a:gd name="T24" fmla="*/ 624 h 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6" h="624">
                      <a:moveTo>
                        <a:pt x="576" y="0"/>
                      </a:moveTo>
                      <a:lnTo>
                        <a:pt x="576" y="624"/>
                      </a:lnTo>
                      <a:lnTo>
                        <a:pt x="96" y="624"/>
                      </a:lnTo>
                      <a:lnTo>
                        <a:pt x="96" y="480"/>
                      </a:lnTo>
                      <a:lnTo>
                        <a:pt x="0" y="480"/>
                      </a:lnTo>
                      <a:lnTo>
                        <a:pt x="0" y="192"/>
                      </a:lnTo>
                      <a:lnTo>
                        <a:pt x="96" y="19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2" name="Line 21"/>
                <p:cNvSpPr>
                  <a:spLocks noChangeShapeType="1"/>
                </p:cNvSpPr>
                <p:nvPr/>
              </p:nvSpPr>
              <p:spPr bwMode="auto">
                <a:xfrm>
                  <a:off x="192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3" name="Line 22"/>
                <p:cNvSpPr>
                  <a:spLocks noChangeShapeType="1"/>
                </p:cNvSpPr>
                <p:nvPr/>
              </p:nvSpPr>
              <p:spPr bwMode="auto">
                <a:xfrm>
                  <a:off x="240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4" name="Freeform 23"/>
                <p:cNvSpPr>
                  <a:spLocks/>
                </p:cNvSpPr>
                <p:nvPr/>
              </p:nvSpPr>
              <p:spPr bwMode="auto">
                <a:xfrm>
                  <a:off x="2352" y="2544"/>
                  <a:ext cx="48" cy="48"/>
                </a:xfrm>
                <a:custGeom>
                  <a:avLst/>
                  <a:gdLst>
                    <a:gd name="T0" fmla="*/ 24 w 96"/>
                    <a:gd name="T1" fmla="*/ 0 h 432"/>
                    <a:gd name="T2" fmla="*/ 24 w 96"/>
                    <a:gd name="T3" fmla="*/ 2 h 432"/>
                    <a:gd name="T4" fmla="*/ 0 w 96"/>
                    <a:gd name="T5" fmla="*/ 2 h 432"/>
                    <a:gd name="T6" fmla="*/ 0 w 96"/>
                    <a:gd name="T7" fmla="*/ 4 h 432"/>
                    <a:gd name="T8" fmla="*/ 24 w 96"/>
                    <a:gd name="T9" fmla="*/ 4 h 432"/>
                    <a:gd name="T10" fmla="*/ 24 w 96"/>
                    <a:gd name="T11" fmla="*/ 5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85" name="Freeform 24"/>
                <p:cNvSpPr>
                  <a:spLocks/>
                </p:cNvSpPr>
                <p:nvPr/>
              </p:nvSpPr>
              <p:spPr bwMode="auto">
                <a:xfrm flipH="1">
                  <a:off x="1920" y="2544"/>
                  <a:ext cx="48" cy="48"/>
                </a:xfrm>
                <a:custGeom>
                  <a:avLst/>
                  <a:gdLst>
                    <a:gd name="T0" fmla="*/ 24 w 96"/>
                    <a:gd name="T1" fmla="*/ 0 h 432"/>
                    <a:gd name="T2" fmla="*/ 24 w 96"/>
                    <a:gd name="T3" fmla="*/ 2 h 432"/>
                    <a:gd name="T4" fmla="*/ 0 w 96"/>
                    <a:gd name="T5" fmla="*/ 2 h 432"/>
                    <a:gd name="T6" fmla="*/ 0 w 96"/>
                    <a:gd name="T7" fmla="*/ 4 h 432"/>
                    <a:gd name="T8" fmla="*/ 24 w 96"/>
                    <a:gd name="T9" fmla="*/ 4 h 432"/>
                    <a:gd name="T10" fmla="*/ 24 w 96"/>
                    <a:gd name="T11" fmla="*/ 5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736" y="2497"/>
                <a:ext cx="82" cy="863"/>
                <a:chOff x="880" y="2497"/>
                <a:chExt cx="82" cy="121"/>
              </a:xfrm>
            </p:grpSpPr>
            <p:sp>
              <p:nvSpPr>
                <p:cNvPr id="59476" name="Line 26"/>
                <p:cNvSpPr>
                  <a:spLocks noChangeShapeType="1"/>
                </p:cNvSpPr>
                <p:nvPr/>
              </p:nvSpPr>
              <p:spPr bwMode="auto">
                <a:xfrm>
                  <a:off x="880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7" name="Line 27"/>
                <p:cNvSpPr>
                  <a:spLocks noChangeShapeType="1"/>
                </p:cNvSpPr>
                <p:nvPr/>
              </p:nvSpPr>
              <p:spPr bwMode="auto">
                <a:xfrm>
                  <a:off x="961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735" y="3360"/>
                <a:ext cx="81" cy="22"/>
                <a:chOff x="1920" y="3840"/>
                <a:chExt cx="480" cy="96"/>
              </a:xfrm>
            </p:grpSpPr>
            <p:sp>
              <p:nvSpPr>
                <p:cNvPr id="59473" name="Line 29"/>
                <p:cNvSpPr>
                  <a:spLocks noChangeShapeType="1"/>
                </p:cNvSpPr>
                <p:nvPr/>
              </p:nvSpPr>
              <p:spPr bwMode="auto">
                <a:xfrm>
                  <a:off x="1920" y="384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920" y="384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75" name="Freeform 31"/>
                <p:cNvSpPr>
                  <a:spLocks/>
                </p:cNvSpPr>
                <p:nvPr/>
              </p:nvSpPr>
              <p:spPr bwMode="auto">
                <a:xfrm>
                  <a:off x="1920" y="3840"/>
                  <a:ext cx="480" cy="96"/>
                </a:xfrm>
                <a:custGeom>
                  <a:avLst/>
                  <a:gdLst>
                    <a:gd name="T0" fmla="*/ 0 w 480"/>
                    <a:gd name="T1" fmla="*/ 96 h 96"/>
                    <a:gd name="T2" fmla="*/ 480 w 480"/>
                    <a:gd name="T3" fmla="*/ 96 h 96"/>
                    <a:gd name="T4" fmla="*/ 432 w 480"/>
                    <a:gd name="T5" fmla="*/ 0 h 96"/>
                    <a:gd name="T6" fmla="*/ 480 w 480"/>
                    <a:gd name="T7" fmla="*/ 0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0"/>
                    <a:gd name="T13" fmla="*/ 0 h 96"/>
                    <a:gd name="T14" fmla="*/ 480 w 480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0" h="96">
                      <a:moveTo>
                        <a:pt x="0" y="96"/>
                      </a:moveTo>
                      <a:lnTo>
                        <a:pt x="480" y="96"/>
                      </a:lnTo>
                      <a:lnTo>
                        <a:pt x="432" y="0"/>
                      </a:lnTo>
                      <a:lnTo>
                        <a:pt x="48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22944" name="Text Box 32"/>
            <p:cNvSpPr txBox="1">
              <a:spLocks noChangeArrowheads="1"/>
            </p:cNvSpPr>
            <p:nvPr/>
          </p:nvSpPr>
          <p:spPr bwMode="auto">
            <a:xfrm>
              <a:off x="384" y="864"/>
              <a:ext cx="521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Source</a:t>
              </a:r>
            </a:p>
          </p:txBody>
        </p:sp>
        <p:sp>
          <p:nvSpPr>
            <p:cNvPr id="422945" name="Text Box 33"/>
            <p:cNvSpPr txBox="1">
              <a:spLocks noChangeArrowheads="1"/>
            </p:cNvSpPr>
            <p:nvPr/>
          </p:nvSpPr>
          <p:spPr bwMode="auto">
            <a:xfrm>
              <a:off x="1074" y="864"/>
              <a:ext cx="64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6699FF"/>
                  </a:solidFill>
                  <a:latin typeface="Trebuchet MS" pitchFamily="34" charset="0"/>
                </a:rPr>
                <a:t>Flash Mix</a:t>
              </a:r>
              <a:endParaRPr lang="en-US" sz="1600" dirty="0">
                <a:solidFill>
                  <a:srgbClr val="6699FF"/>
                </a:solidFill>
                <a:latin typeface="Trebuchet MS" pitchFamily="34" charset="0"/>
              </a:endParaRPr>
            </a:p>
          </p:txBody>
        </p:sp>
        <p:sp>
          <p:nvSpPr>
            <p:cNvPr id="422946" name="Text Box 34"/>
            <p:cNvSpPr txBox="1">
              <a:spLocks noChangeArrowheads="1"/>
            </p:cNvSpPr>
            <p:nvPr/>
          </p:nvSpPr>
          <p:spPr bwMode="auto">
            <a:xfrm>
              <a:off x="1728" y="864"/>
              <a:ext cx="64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Clarifiers</a:t>
              </a:r>
            </a:p>
          </p:txBody>
        </p:sp>
        <p:sp>
          <p:nvSpPr>
            <p:cNvPr id="422947" name="Text Box 35"/>
            <p:cNvSpPr txBox="1">
              <a:spLocks noChangeArrowheads="1"/>
            </p:cNvSpPr>
            <p:nvPr/>
          </p:nvSpPr>
          <p:spPr bwMode="auto">
            <a:xfrm>
              <a:off x="2835" y="864"/>
              <a:ext cx="485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Filters</a:t>
              </a:r>
            </a:p>
          </p:txBody>
        </p:sp>
        <p:sp>
          <p:nvSpPr>
            <p:cNvPr id="422948" name="Text Box 36"/>
            <p:cNvSpPr txBox="1">
              <a:spLocks noChangeArrowheads="1"/>
            </p:cNvSpPr>
            <p:nvPr/>
          </p:nvSpPr>
          <p:spPr bwMode="auto">
            <a:xfrm>
              <a:off x="3620" y="864"/>
              <a:ext cx="56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Storage</a:t>
              </a:r>
            </a:p>
          </p:txBody>
        </p:sp>
        <p:sp>
          <p:nvSpPr>
            <p:cNvPr id="422949" name="Freeform 37"/>
            <p:cNvSpPr>
              <a:spLocks/>
            </p:cNvSpPr>
            <p:nvPr/>
          </p:nvSpPr>
          <p:spPr bwMode="auto">
            <a:xfrm>
              <a:off x="896" y="1152"/>
              <a:ext cx="384" cy="2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384" y="1083"/>
              <a:ext cx="528" cy="912"/>
              <a:chOff x="1248" y="2352"/>
              <a:chExt cx="528" cy="912"/>
            </a:xfrm>
          </p:grpSpPr>
          <p:sp>
            <p:nvSpPr>
              <p:cNvPr id="59463" name="Rectangle 39"/>
              <p:cNvSpPr>
                <a:spLocks noChangeArrowheads="1"/>
              </p:cNvSpPr>
              <p:nvPr/>
            </p:nvSpPr>
            <p:spPr bwMode="auto">
              <a:xfrm>
                <a:off x="1248" y="2592"/>
                <a:ext cx="480" cy="624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4" name="Freeform 40"/>
              <p:cNvSpPr>
                <a:spLocks/>
              </p:cNvSpPr>
              <p:nvPr/>
            </p:nvSpPr>
            <p:spPr bwMode="auto">
              <a:xfrm>
                <a:off x="1488" y="2352"/>
                <a:ext cx="288" cy="864"/>
              </a:xfrm>
              <a:custGeom>
                <a:avLst/>
                <a:gdLst>
                  <a:gd name="T0" fmla="*/ 96 w 288"/>
                  <a:gd name="T1" fmla="*/ 864 h 864"/>
                  <a:gd name="T2" fmla="*/ 0 w 288"/>
                  <a:gd name="T3" fmla="*/ 864 h 864"/>
                  <a:gd name="T4" fmla="*/ 0 w 288"/>
                  <a:gd name="T5" fmla="*/ 0 h 864"/>
                  <a:gd name="T6" fmla="*/ 96 w 288"/>
                  <a:gd name="T7" fmla="*/ 0 h 864"/>
                  <a:gd name="T8" fmla="*/ 96 w 288"/>
                  <a:gd name="T9" fmla="*/ 48 h 864"/>
                  <a:gd name="T10" fmla="*/ 288 w 288"/>
                  <a:gd name="T11" fmla="*/ 48 h 864"/>
                  <a:gd name="T12" fmla="*/ 285 w 288"/>
                  <a:gd name="T13" fmla="*/ 85 h 864"/>
                  <a:gd name="T14" fmla="*/ 96 w 288"/>
                  <a:gd name="T15" fmla="*/ 85 h 864"/>
                  <a:gd name="T16" fmla="*/ 96 w 288"/>
                  <a:gd name="T17" fmla="*/ 864 h 8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864"/>
                  <a:gd name="T29" fmla="*/ 288 w 288"/>
                  <a:gd name="T30" fmla="*/ 864 h 8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864">
                    <a:moveTo>
                      <a:pt x="96" y="864"/>
                    </a:moveTo>
                    <a:lnTo>
                      <a:pt x="0" y="864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288" y="48"/>
                    </a:lnTo>
                    <a:lnTo>
                      <a:pt x="285" y="85"/>
                    </a:lnTo>
                    <a:lnTo>
                      <a:pt x="96" y="85"/>
                    </a:lnTo>
                    <a:lnTo>
                      <a:pt x="96" y="86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5" name="Freeform 41"/>
              <p:cNvSpPr>
                <a:spLocks/>
              </p:cNvSpPr>
              <p:nvPr/>
            </p:nvSpPr>
            <p:spPr bwMode="auto">
              <a:xfrm>
                <a:off x="1248" y="2496"/>
                <a:ext cx="528" cy="768"/>
              </a:xfrm>
              <a:custGeom>
                <a:avLst/>
                <a:gdLst>
                  <a:gd name="T0" fmla="*/ 0 w 528"/>
                  <a:gd name="T1" fmla="*/ 720 h 768"/>
                  <a:gd name="T2" fmla="*/ 384 w 528"/>
                  <a:gd name="T3" fmla="*/ 720 h 768"/>
                  <a:gd name="T4" fmla="*/ 480 w 528"/>
                  <a:gd name="T5" fmla="*/ 0 h 768"/>
                  <a:gd name="T6" fmla="*/ 528 w 528"/>
                  <a:gd name="T7" fmla="*/ 0 h 768"/>
                  <a:gd name="T8" fmla="*/ 528 w 528"/>
                  <a:gd name="T9" fmla="*/ 768 h 768"/>
                  <a:gd name="T10" fmla="*/ 0 w 528"/>
                  <a:gd name="T11" fmla="*/ 768 h 768"/>
                  <a:gd name="T12" fmla="*/ 0 w 528"/>
                  <a:gd name="T13" fmla="*/ 720 h 7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8"/>
                  <a:gd name="T22" fmla="*/ 0 h 768"/>
                  <a:gd name="T23" fmla="*/ 528 w 528"/>
                  <a:gd name="T24" fmla="*/ 768 h 7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8" h="768">
                    <a:moveTo>
                      <a:pt x="0" y="720"/>
                    </a:moveTo>
                    <a:lnTo>
                      <a:pt x="384" y="720"/>
                    </a:lnTo>
                    <a:lnTo>
                      <a:pt x="480" y="0"/>
                    </a:lnTo>
                    <a:lnTo>
                      <a:pt x="528" y="0"/>
                    </a:lnTo>
                    <a:lnTo>
                      <a:pt x="528" y="768"/>
                    </a:lnTo>
                    <a:lnTo>
                      <a:pt x="0" y="768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6" name="Rectangle 42" descr="Dark horizontal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48" cy="384"/>
              </a:xfrm>
              <a:prstGeom prst="rect">
                <a:avLst/>
              </a:prstGeom>
              <a:pattFill prst="dkHorz">
                <a:fgClr>
                  <a:schemeClr val="hlink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280" y="1275"/>
              <a:ext cx="275" cy="206"/>
              <a:chOff x="1067" y="1858"/>
              <a:chExt cx="275" cy="206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067" y="1858"/>
                <a:ext cx="275" cy="206"/>
                <a:chOff x="1067" y="1857"/>
                <a:chExt cx="275" cy="206"/>
              </a:xfrm>
            </p:grpSpPr>
            <p:sp>
              <p:nvSpPr>
                <p:cNvPr id="59461" name="Rectangle 45"/>
                <p:cNvSpPr>
                  <a:spLocks noChangeArrowheads="1"/>
                </p:cNvSpPr>
                <p:nvPr/>
              </p:nvSpPr>
              <p:spPr bwMode="auto">
                <a:xfrm>
                  <a:off x="1067" y="1857"/>
                  <a:ext cx="275" cy="2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2" name="Rectangle 46"/>
                <p:cNvSpPr>
                  <a:spLocks noChangeArrowheads="1"/>
                </p:cNvSpPr>
                <p:nvPr/>
              </p:nvSpPr>
              <p:spPr bwMode="auto">
                <a:xfrm>
                  <a:off x="1101" y="1891"/>
                  <a:ext cx="207" cy="1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60" name="Line 47"/>
              <p:cNvSpPr>
                <a:spLocks noChangeShapeType="1"/>
              </p:cNvSpPr>
              <p:nvPr/>
            </p:nvSpPr>
            <p:spPr bwMode="auto">
              <a:xfrm>
                <a:off x="1101" y="1960"/>
                <a:ext cx="207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2960" name="Freeform 48"/>
            <p:cNvSpPr>
              <a:spLocks/>
            </p:cNvSpPr>
            <p:nvPr/>
          </p:nvSpPr>
          <p:spPr bwMode="auto">
            <a:xfrm flipV="1">
              <a:off x="2304" y="1467"/>
              <a:ext cx="38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1737" y="1231"/>
              <a:ext cx="598" cy="480"/>
              <a:chOff x="2208" y="1296"/>
              <a:chExt cx="837" cy="672"/>
            </a:xfrm>
          </p:grpSpPr>
          <p:sp>
            <p:nvSpPr>
              <p:cNvPr id="59431" name="Freeform 50"/>
              <p:cNvSpPr>
                <a:spLocks/>
              </p:cNvSpPr>
              <p:nvPr/>
            </p:nvSpPr>
            <p:spPr bwMode="auto">
              <a:xfrm>
                <a:off x="2256" y="1440"/>
                <a:ext cx="766" cy="480"/>
              </a:xfrm>
              <a:custGeom>
                <a:avLst/>
                <a:gdLst>
                  <a:gd name="T0" fmla="*/ 0 w 960"/>
                  <a:gd name="T1" fmla="*/ 0 h 480"/>
                  <a:gd name="T2" fmla="*/ 611 w 960"/>
                  <a:gd name="T3" fmla="*/ 0 h 480"/>
                  <a:gd name="T4" fmla="*/ 611 w 960"/>
                  <a:gd name="T5" fmla="*/ 480 h 480"/>
                  <a:gd name="T6" fmla="*/ 0 w 960"/>
                  <a:gd name="T7" fmla="*/ 480 h 480"/>
                  <a:gd name="T8" fmla="*/ 0 w 960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480"/>
                  <a:gd name="T17" fmla="*/ 960 w 960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480">
                    <a:moveTo>
                      <a:pt x="0" y="0"/>
                    </a:moveTo>
                    <a:lnTo>
                      <a:pt x="960" y="0"/>
                    </a:lnTo>
                    <a:lnTo>
                      <a:pt x="960" y="48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1"/>
              <p:cNvGrpSpPr>
                <a:grpSpLocks/>
              </p:cNvGrpSpPr>
              <p:nvPr/>
            </p:nvGrpSpPr>
            <p:grpSpPr bwMode="auto">
              <a:xfrm>
                <a:off x="2592" y="1392"/>
                <a:ext cx="46" cy="528"/>
                <a:chOff x="2064" y="2208"/>
                <a:chExt cx="144" cy="528"/>
              </a:xfrm>
            </p:grpSpPr>
            <p:sp>
              <p:nvSpPr>
                <p:cNvPr id="59454" name="Rectangle 52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7" name="Rectangle 55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8" name="Line 56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7"/>
              <p:cNvGrpSpPr>
                <a:grpSpLocks/>
              </p:cNvGrpSpPr>
              <p:nvPr/>
            </p:nvGrpSpPr>
            <p:grpSpPr bwMode="auto">
              <a:xfrm>
                <a:off x="2402" y="1392"/>
                <a:ext cx="46" cy="528"/>
                <a:chOff x="2064" y="2208"/>
                <a:chExt cx="144" cy="528"/>
              </a:xfrm>
            </p:grpSpPr>
            <p:sp>
              <p:nvSpPr>
                <p:cNvPr id="59449" name="Rectangle 58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Rectangle 5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1" name="Rectangle 60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2" name="Rectangle 61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3" name="Line 62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34" name="Freeform 63"/>
              <p:cNvSpPr>
                <a:spLocks/>
              </p:cNvSpPr>
              <p:nvPr/>
            </p:nvSpPr>
            <p:spPr bwMode="auto">
              <a:xfrm>
                <a:off x="2208" y="1296"/>
                <a:ext cx="837" cy="672"/>
              </a:xfrm>
              <a:custGeom>
                <a:avLst/>
                <a:gdLst>
                  <a:gd name="T0" fmla="*/ 0 w 837"/>
                  <a:gd name="T1" fmla="*/ 0 h 672"/>
                  <a:gd name="T2" fmla="*/ 0 w 837"/>
                  <a:gd name="T3" fmla="*/ 672 h 672"/>
                  <a:gd name="T4" fmla="*/ 837 w 837"/>
                  <a:gd name="T5" fmla="*/ 672 h 672"/>
                  <a:gd name="T6" fmla="*/ 837 w 837"/>
                  <a:gd name="T7" fmla="*/ 0 h 672"/>
                  <a:gd name="T8" fmla="*/ 789 w 837"/>
                  <a:gd name="T9" fmla="*/ 0 h 672"/>
                  <a:gd name="T10" fmla="*/ 792 w 837"/>
                  <a:gd name="T11" fmla="*/ 621 h 672"/>
                  <a:gd name="T12" fmla="*/ 762 w 837"/>
                  <a:gd name="T13" fmla="*/ 624 h 672"/>
                  <a:gd name="T14" fmla="*/ 759 w 837"/>
                  <a:gd name="T15" fmla="*/ 192 h 672"/>
                  <a:gd name="T16" fmla="*/ 720 w 837"/>
                  <a:gd name="T17" fmla="*/ 192 h 672"/>
                  <a:gd name="T18" fmla="*/ 723 w 837"/>
                  <a:gd name="T19" fmla="*/ 624 h 672"/>
                  <a:gd name="T20" fmla="*/ 48 w 837"/>
                  <a:gd name="T21" fmla="*/ 624 h 672"/>
                  <a:gd name="T22" fmla="*/ 48 w 837"/>
                  <a:gd name="T23" fmla="*/ 0 h 672"/>
                  <a:gd name="T24" fmla="*/ 0 w 837"/>
                  <a:gd name="T25" fmla="*/ 0 h 6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672"/>
                  <a:gd name="T41" fmla="*/ 837 w 837"/>
                  <a:gd name="T42" fmla="*/ 672 h 6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672">
                    <a:moveTo>
                      <a:pt x="0" y="0"/>
                    </a:moveTo>
                    <a:lnTo>
                      <a:pt x="0" y="672"/>
                    </a:lnTo>
                    <a:lnTo>
                      <a:pt x="837" y="672"/>
                    </a:lnTo>
                    <a:lnTo>
                      <a:pt x="837" y="0"/>
                    </a:lnTo>
                    <a:lnTo>
                      <a:pt x="789" y="0"/>
                    </a:lnTo>
                    <a:lnTo>
                      <a:pt x="792" y="621"/>
                    </a:lnTo>
                    <a:lnTo>
                      <a:pt x="762" y="624"/>
                    </a:lnTo>
                    <a:lnTo>
                      <a:pt x="759" y="192"/>
                    </a:lnTo>
                    <a:lnTo>
                      <a:pt x="720" y="192"/>
                    </a:lnTo>
                    <a:lnTo>
                      <a:pt x="723" y="624"/>
                    </a:lnTo>
                    <a:lnTo>
                      <a:pt x="48" y="624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2479" y="1299"/>
                <a:ext cx="96" cy="540"/>
                <a:chOff x="2461" y="1299"/>
                <a:chExt cx="96" cy="540"/>
              </a:xfrm>
            </p:grpSpPr>
            <p:sp>
              <p:nvSpPr>
                <p:cNvPr id="59445" name="Freeform 65"/>
                <p:cNvSpPr>
                  <a:spLocks/>
                </p:cNvSpPr>
                <p:nvPr/>
              </p:nvSpPr>
              <p:spPr bwMode="auto">
                <a:xfrm flipV="1">
                  <a:off x="2461" y="1827"/>
                  <a:ext cx="96" cy="12"/>
                </a:xfrm>
                <a:custGeom>
                  <a:avLst/>
                  <a:gdLst>
                    <a:gd name="T0" fmla="*/ 0 w 384"/>
                    <a:gd name="T1" fmla="*/ 1 h 100"/>
                    <a:gd name="T2" fmla="*/ 6 w 384"/>
                    <a:gd name="T3" fmla="*/ 0 h 100"/>
                    <a:gd name="T4" fmla="*/ 18 w 384"/>
                    <a:gd name="T5" fmla="*/ 1 h 100"/>
                    <a:gd name="T6" fmla="*/ 24 w 384"/>
                    <a:gd name="T7" fmla="*/ 1 h 100"/>
                    <a:gd name="T8" fmla="*/ 18 w 384"/>
                    <a:gd name="T9" fmla="*/ 0 h 100"/>
                    <a:gd name="T10" fmla="*/ 6 w 384"/>
                    <a:gd name="T11" fmla="*/ 1 h 100"/>
                    <a:gd name="T12" fmla="*/ 0 w 384"/>
                    <a:gd name="T13" fmla="*/ 1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6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509" y="1347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7" name="Rectangle 67"/>
                <p:cNvSpPr>
                  <a:spLocks noChangeArrowheads="1"/>
                </p:cNvSpPr>
                <p:nvPr/>
              </p:nvSpPr>
              <p:spPr bwMode="auto">
                <a:xfrm>
                  <a:off x="2485" y="1299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48" name="Freeform 68"/>
                <p:cNvSpPr>
                  <a:spLocks/>
                </p:cNvSpPr>
                <p:nvPr/>
              </p:nvSpPr>
              <p:spPr bwMode="auto">
                <a:xfrm flipV="1">
                  <a:off x="2461" y="1668"/>
                  <a:ext cx="96" cy="12"/>
                </a:xfrm>
                <a:custGeom>
                  <a:avLst/>
                  <a:gdLst>
                    <a:gd name="T0" fmla="*/ 0 w 384"/>
                    <a:gd name="T1" fmla="*/ 1 h 100"/>
                    <a:gd name="T2" fmla="*/ 6 w 384"/>
                    <a:gd name="T3" fmla="*/ 0 h 100"/>
                    <a:gd name="T4" fmla="*/ 18 w 384"/>
                    <a:gd name="T5" fmla="*/ 1 h 100"/>
                    <a:gd name="T6" fmla="*/ 24 w 384"/>
                    <a:gd name="T7" fmla="*/ 1 h 100"/>
                    <a:gd name="T8" fmla="*/ 18 w 384"/>
                    <a:gd name="T9" fmla="*/ 0 h 100"/>
                    <a:gd name="T10" fmla="*/ 6 w 384"/>
                    <a:gd name="T11" fmla="*/ 1 h 100"/>
                    <a:gd name="T12" fmla="*/ 0 w 384"/>
                    <a:gd name="T13" fmla="*/ 1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2285" y="1299"/>
                <a:ext cx="97" cy="540"/>
                <a:chOff x="2268" y="1299"/>
                <a:chExt cx="97" cy="540"/>
              </a:xfrm>
            </p:grpSpPr>
            <p:grpSp>
              <p:nvGrpSpPr>
                <p:cNvPr id="16" name="Group 70"/>
                <p:cNvGrpSpPr>
                  <a:grpSpLocks/>
                </p:cNvGrpSpPr>
                <p:nvPr/>
              </p:nvGrpSpPr>
              <p:grpSpPr bwMode="auto">
                <a:xfrm>
                  <a:off x="2269" y="1299"/>
                  <a:ext cx="96" cy="540"/>
                  <a:chOff x="2304" y="1296"/>
                  <a:chExt cx="96" cy="540"/>
                </a:xfrm>
              </p:grpSpPr>
              <p:sp>
                <p:nvSpPr>
                  <p:cNvPr id="59442" name="Freeform 71"/>
                  <p:cNvSpPr>
                    <a:spLocks/>
                  </p:cNvSpPr>
                  <p:nvPr/>
                </p:nvSpPr>
                <p:spPr bwMode="auto">
                  <a:xfrm flipV="1">
                    <a:off x="2304" y="1824"/>
                    <a:ext cx="96" cy="12"/>
                  </a:xfrm>
                  <a:custGeom>
                    <a:avLst/>
                    <a:gdLst>
                      <a:gd name="T0" fmla="*/ 0 w 384"/>
                      <a:gd name="T1" fmla="*/ 1 h 100"/>
                      <a:gd name="T2" fmla="*/ 6 w 384"/>
                      <a:gd name="T3" fmla="*/ 0 h 100"/>
                      <a:gd name="T4" fmla="*/ 18 w 384"/>
                      <a:gd name="T5" fmla="*/ 1 h 100"/>
                      <a:gd name="T6" fmla="*/ 24 w 384"/>
                      <a:gd name="T7" fmla="*/ 1 h 100"/>
                      <a:gd name="T8" fmla="*/ 18 w 384"/>
                      <a:gd name="T9" fmla="*/ 0 h 100"/>
                      <a:gd name="T10" fmla="*/ 6 w 384"/>
                      <a:gd name="T11" fmla="*/ 1 h 100"/>
                      <a:gd name="T12" fmla="*/ 0 w 384"/>
                      <a:gd name="T13" fmla="*/ 1 h 1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4"/>
                      <a:gd name="T22" fmla="*/ 0 h 100"/>
                      <a:gd name="T23" fmla="*/ 384 w 384"/>
                      <a:gd name="T24" fmla="*/ 100 h 1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4" h="100">
                        <a:moveTo>
                          <a:pt x="0" y="49"/>
                        </a:moveTo>
                        <a:cubicBezTo>
                          <a:pt x="21" y="31"/>
                          <a:pt x="67" y="1"/>
                          <a:pt x="96" y="1"/>
                        </a:cubicBezTo>
                        <a:cubicBezTo>
                          <a:pt x="125" y="1"/>
                          <a:pt x="258" y="99"/>
                          <a:pt x="288" y="97"/>
                        </a:cubicBezTo>
                        <a:cubicBezTo>
                          <a:pt x="318" y="95"/>
                          <a:pt x="348" y="76"/>
                          <a:pt x="384" y="49"/>
                        </a:cubicBezTo>
                        <a:cubicBezTo>
                          <a:pt x="351" y="27"/>
                          <a:pt x="312" y="0"/>
                          <a:pt x="288" y="1"/>
                        </a:cubicBezTo>
                        <a:cubicBezTo>
                          <a:pt x="264" y="2"/>
                          <a:pt x="126" y="100"/>
                          <a:pt x="96" y="97"/>
                        </a:cubicBezTo>
                        <a:cubicBezTo>
                          <a:pt x="66" y="94"/>
                          <a:pt x="20" y="5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rgbClr val="CCECFF"/>
                  </a:solidFill>
                  <a:ln w="3175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1344"/>
                    <a:ext cx="0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4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328" y="1296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41" name="Freeform 74"/>
                <p:cNvSpPr>
                  <a:spLocks/>
                </p:cNvSpPr>
                <p:nvPr/>
              </p:nvSpPr>
              <p:spPr bwMode="auto">
                <a:xfrm flipV="1">
                  <a:off x="2268" y="1668"/>
                  <a:ext cx="96" cy="12"/>
                </a:xfrm>
                <a:custGeom>
                  <a:avLst/>
                  <a:gdLst>
                    <a:gd name="T0" fmla="*/ 0 w 384"/>
                    <a:gd name="T1" fmla="*/ 1 h 100"/>
                    <a:gd name="T2" fmla="*/ 6 w 384"/>
                    <a:gd name="T3" fmla="*/ 0 h 100"/>
                    <a:gd name="T4" fmla="*/ 18 w 384"/>
                    <a:gd name="T5" fmla="*/ 1 h 100"/>
                    <a:gd name="T6" fmla="*/ 24 w 384"/>
                    <a:gd name="T7" fmla="*/ 1 h 100"/>
                    <a:gd name="T8" fmla="*/ 18 w 384"/>
                    <a:gd name="T9" fmla="*/ 0 h 100"/>
                    <a:gd name="T10" fmla="*/ 6 w 384"/>
                    <a:gd name="T11" fmla="*/ 1 h 100"/>
                    <a:gd name="T12" fmla="*/ 0 w 384"/>
                    <a:gd name="T13" fmla="*/ 1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75"/>
              <p:cNvGrpSpPr>
                <a:grpSpLocks/>
              </p:cNvGrpSpPr>
              <p:nvPr/>
            </p:nvGrpSpPr>
            <p:grpSpPr bwMode="auto">
              <a:xfrm>
                <a:off x="2681" y="1432"/>
                <a:ext cx="288" cy="56"/>
                <a:chOff x="3600" y="624"/>
                <a:chExt cx="768" cy="240"/>
              </a:xfrm>
            </p:grpSpPr>
            <p:sp>
              <p:nvSpPr>
                <p:cNvPr id="59438" name="Freeform 76"/>
                <p:cNvSpPr>
                  <a:spLocks/>
                </p:cNvSpPr>
                <p:nvPr/>
              </p:nvSpPr>
              <p:spPr bwMode="auto">
                <a:xfrm>
                  <a:off x="3600" y="624"/>
                  <a:ext cx="768" cy="96"/>
                </a:xfrm>
                <a:custGeom>
                  <a:avLst/>
                  <a:gdLst>
                    <a:gd name="T0" fmla="*/ 0 w 768"/>
                    <a:gd name="T1" fmla="*/ 0 h 96"/>
                    <a:gd name="T2" fmla="*/ 48 w 768"/>
                    <a:gd name="T3" fmla="*/ 48 h 96"/>
                    <a:gd name="T4" fmla="*/ 96 w 768"/>
                    <a:gd name="T5" fmla="*/ 0 h 96"/>
                    <a:gd name="T6" fmla="*/ 144 w 768"/>
                    <a:gd name="T7" fmla="*/ 48 h 96"/>
                    <a:gd name="T8" fmla="*/ 192 w 768"/>
                    <a:gd name="T9" fmla="*/ 0 h 96"/>
                    <a:gd name="T10" fmla="*/ 240 w 768"/>
                    <a:gd name="T11" fmla="*/ 48 h 96"/>
                    <a:gd name="T12" fmla="*/ 288 w 768"/>
                    <a:gd name="T13" fmla="*/ 0 h 96"/>
                    <a:gd name="T14" fmla="*/ 336 w 768"/>
                    <a:gd name="T15" fmla="*/ 48 h 96"/>
                    <a:gd name="T16" fmla="*/ 384 w 768"/>
                    <a:gd name="T17" fmla="*/ 0 h 96"/>
                    <a:gd name="T18" fmla="*/ 432 w 768"/>
                    <a:gd name="T19" fmla="*/ 48 h 96"/>
                    <a:gd name="T20" fmla="*/ 480 w 768"/>
                    <a:gd name="T21" fmla="*/ 0 h 96"/>
                    <a:gd name="T22" fmla="*/ 528 w 768"/>
                    <a:gd name="T23" fmla="*/ 48 h 96"/>
                    <a:gd name="T24" fmla="*/ 576 w 768"/>
                    <a:gd name="T25" fmla="*/ 0 h 96"/>
                    <a:gd name="T26" fmla="*/ 624 w 768"/>
                    <a:gd name="T27" fmla="*/ 48 h 96"/>
                    <a:gd name="T28" fmla="*/ 672 w 768"/>
                    <a:gd name="T29" fmla="*/ 0 h 96"/>
                    <a:gd name="T30" fmla="*/ 720 w 768"/>
                    <a:gd name="T31" fmla="*/ 48 h 96"/>
                    <a:gd name="T32" fmla="*/ 768 w 768"/>
                    <a:gd name="T33" fmla="*/ 0 h 96"/>
                    <a:gd name="T34" fmla="*/ 768 w 768"/>
                    <a:gd name="T35" fmla="*/ 96 h 96"/>
                    <a:gd name="T36" fmla="*/ 0 w 768"/>
                    <a:gd name="T37" fmla="*/ 96 h 96"/>
                    <a:gd name="T38" fmla="*/ 0 w 768"/>
                    <a:gd name="T39" fmla="*/ 0 h 9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68"/>
                    <a:gd name="T61" fmla="*/ 0 h 96"/>
                    <a:gd name="T62" fmla="*/ 768 w 768"/>
                    <a:gd name="T63" fmla="*/ 96 h 9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68" h="96">
                      <a:moveTo>
                        <a:pt x="0" y="0"/>
                      </a:moveTo>
                      <a:lnTo>
                        <a:pt x="48" y="48"/>
                      </a:ln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92" y="0"/>
                      </a:ln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336" y="48"/>
                      </a:lnTo>
                      <a:lnTo>
                        <a:pt x="384" y="0"/>
                      </a:lnTo>
                      <a:lnTo>
                        <a:pt x="432" y="48"/>
                      </a:lnTo>
                      <a:lnTo>
                        <a:pt x="480" y="0"/>
                      </a:lnTo>
                      <a:lnTo>
                        <a:pt x="528" y="48"/>
                      </a:lnTo>
                      <a:lnTo>
                        <a:pt x="576" y="0"/>
                      </a:lnTo>
                      <a:lnTo>
                        <a:pt x="624" y="48"/>
                      </a:lnTo>
                      <a:lnTo>
                        <a:pt x="672" y="0"/>
                      </a:lnTo>
                      <a:lnTo>
                        <a:pt x="720" y="48"/>
                      </a:lnTo>
                      <a:lnTo>
                        <a:pt x="768" y="0"/>
                      </a:lnTo>
                      <a:lnTo>
                        <a:pt x="768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39" name="Rectangle 77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768" cy="144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2688" y="1271"/>
              <a:ext cx="652" cy="756"/>
              <a:chOff x="4368" y="1488"/>
              <a:chExt cx="912" cy="1056"/>
            </a:xfrm>
          </p:grpSpPr>
          <p:sp>
            <p:nvSpPr>
              <p:cNvPr id="59423" name="Rectangle 79"/>
              <p:cNvSpPr>
                <a:spLocks noChangeArrowheads="1"/>
              </p:cNvSpPr>
              <p:nvPr/>
            </p:nvSpPr>
            <p:spPr bwMode="auto">
              <a:xfrm>
                <a:off x="4656" y="1584"/>
                <a:ext cx="576" cy="475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4" name="Rectangle 80" descr="Large confetti"/>
              <p:cNvSpPr>
                <a:spLocks noChangeArrowheads="1"/>
              </p:cNvSpPr>
              <p:nvPr/>
            </p:nvSpPr>
            <p:spPr bwMode="auto">
              <a:xfrm>
                <a:off x="4656" y="2034"/>
                <a:ext cx="576" cy="126"/>
              </a:xfrm>
              <a:prstGeom prst="rect">
                <a:avLst/>
              </a:prstGeom>
              <a:pattFill prst="lgConfetti">
                <a:fgClr>
                  <a:schemeClr val="bg1"/>
                </a:fgClr>
                <a:bgClr>
                  <a:schemeClr val="tx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5" name="Rectangle 81" descr="Large confetti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576" cy="192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6" name="Rectangle 82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57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7" name="Rectangle 83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8" name="Rectangle 84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192" cy="288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9" name="Freeform 85"/>
              <p:cNvSpPr>
                <a:spLocks/>
              </p:cNvSpPr>
              <p:nvPr/>
            </p:nvSpPr>
            <p:spPr bwMode="auto">
              <a:xfrm>
                <a:off x="4368" y="1488"/>
                <a:ext cx="912" cy="1056"/>
              </a:xfrm>
              <a:custGeom>
                <a:avLst/>
                <a:gdLst>
                  <a:gd name="T0" fmla="*/ 48 w 912"/>
                  <a:gd name="T1" fmla="*/ 0 h 1056"/>
                  <a:gd name="T2" fmla="*/ 48 w 912"/>
                  <a:gd name="T3" fmla="*/ 384 h 1056"/>
                  <a:gd name="T4" fmla="*/ 240 w 912"/>
                  <a:gd name="T5" fmla="*/ 384 h 1056"/>
                  <a:gd name="T6" fmla="*/ 240 w 912"/>
                  <a:gd name="T7" fmla="*/ 0 h 1056"/>
                  <a:gd name="T8" fmla="*/ 288 w 912"/>
                  <a:gd name="T9" fmla="*/ 0 h 1056"/>
                  <a:gd name="T10" fmla="*/ 288 w 912"/>
                  <a:gd name="T11" fmla="*/ 864 h 1056"/>
                  <a:gd name="T12" fmla="*/ 864 w 912"/>
                  <a:gd name="T13" fmla="*/ 864 h 1056"/>
                  <a:gd name="T14" fmla="*/ 864 w 912"/>
                  <a:gd name="T15" fmla="*/ 0 h 1056"/>
                  <a:gd name="T16" fmla="*/ 912 w 912"/>
                  <a:gd name="T17" fmla="*/ 0 h 1056"/>
                  <a:gd name="T18" fmla="*/ 912 w 912"/>
                  <a:gd name="T19" fmla="*/ 1056 h 1056"/>
                  <a:gd name="T20" fmla="*/ 240 w 912"/>
                  <a:gd name="T21" fmla="*/ 1056 h 1056"/>
                  <a:gd name="T22" fmla="*/ 240 w 912"/>
                  <a:gd name="T23" fmla="*/ 432 h 1056"/>
                  <a:gd name="T24" fmla="*/ 0 w 912"/>
                  <a:gd name="T25" fmla="*/ 432 h 1056"/>
                  <a:gd name="T26" fmla="*/ 0 w 912"/>
                  <a:gd name="T27" fmla="*/ 0 h 1056"/>
                  <a:gd name="T28" fmla="*/ 48 w 912"/>
                  <a:gd name="T29" fmla="*/ 0 h 10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2"/>
                  <a:gd name="T46" fmla="*/ 0 h 1056"/>
                  <a:gd name="T47" fmla="*/ 912 w 912"/>
                  <a:gd name="T48" fmla="*/ 1056 h 10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2" h="1056">
                    <a:moveTo>
                      <a:pt x="48" y="0"/>
                    </a:moveTo>
                    <a:lnTo>
                      <a:pt x="48" y="384"/>
                    </a:lnTo>
                    <a:lnTo>
                      <a:pt x="240" y="384"/>
                    </a:lnTo>
                    <a:lnTo>
                      <a:pt x="240" y="0"/>
                    </a:lnTo>
                    <a:lnTo>
                      <a:pt x="288" y="0"/>
                    </a:lnTo>
                    <a:lnTo>
                      <a:pt x="288" y="864"/>
                    </a:lnTo>
                    <a:lnTo>
                      <a:pt x="864" y="864"/>
                    </a:lnTo>
                    <a:lnTo>
                      <a:pt x="864" y="0"/>
                    </a:lnTo>
                    <a:lnTo>
                      <a:pt x="912" y="0"/>
                    </a:lnTo>
                    <a:lnTo>
                      <a:pt x="912" y="1056"/>
                    </a:lnTo>
                    <a:lnTo>
                      <a:pt x="240" y="1056"/>
                    </a:lnTo>
                    <a:lnTo>
                      <a:pt x="240" y="432"/>
                    </a:lnTo>
                    <a:lnTo>
                      <a:pt x="0" y="432"/>
                    </a:lnTo>
                    <a:lnTo>
                      <a:pt x="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0" name="Rectangle 86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2999" name="Text Box 87"/>
            <p:cNvSpPr txBox="1">
              <a:spLocks noChangeArrowheads="1"/>
            </p:cNvSpPr>
            <p:nvPr/>
          </p:nvSpPr>
          <p:spPr bwMode="auto">
            <a:xfrm>
              <a:off x="4456" y="864"/>
              <a:ext cx="797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Distribution</a:t>
              </a:r>
            </a:p>
          </p:txBody>
        </p:sp>
      </p:grpSp>
      <p:sp>
        <p:nvSpPr>
          <p:cNvPr id="59397" name="Text Box 88"/>
          <p:cNvSpPr txBox="1">
            <a:spLocks noChangeArrowheads="1"/>
          </p:cNvSpPr>
          <p:nvPr/>
        </p:nvSpPr>
        <p:spPr bwMode="auto">
          <a:xfrm>
            <a:off x="304800" y="3581400"/>
            <a:ext cx="5715000" cy="17081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 smtClean="0">
                <a:latin typeface="Trebuchet MS" pitchFamily="34" charset="0"/>
              </a:rPr>
              <a:t>Marshy/Swampy/Septic/Sulfurous/Fishy</a:t>
            </a:r>
          </a:p>
          <a:p>
            <a:pPr marL="119063" indent="-119063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 smtClean="0">
                <a:latin typeface="Trebuchet MS" pitchFamily="34" charset="0"/>
              </a:rPr>
              <a:t>Disinfection</a:t>
            </a:r>
          </a:p>
          <a:p>
            <a:pPr marL="119063" indent="-119063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 smtClean="0">
                <a:latin typeface="Trebuchet MS" pitchFamily="34" charset="0"/>
              </a:rPr>
              <a:t>Algae control</a:t>
            </a:r>
          </a:p>
          <a:p>
            <a:pPr marL="119063" indent="-119063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endParaRPr lang="en-US" sz="2000" dirty="0" smtClean="0">
              <a:latin typeface="Trebuchet MS" pitchFamily="34" charset="0"/>
            </a:endParaRPr>
          </a:p>
        </p:txBody>
      </p:sp>
      <p:sp>
        <p:nvSpPr>
          <p:cNvPr id="59398" name="Line 89"/>
          <p:cNvSpPr>
            <a:spLocks noChangeShapeType="1"/>
          </p:cNvSpPr>
          <p:nvPr/>
        </p:nvSpPr>
        <p:spPr bwMode="auto">
          <a:xfrm>
            <a:off x="15240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90"/>
          <p:cNvSpPr>
            <a:spLocks noChangeShapeType="1"/>
          </p:cNvSpPr>
          <p:nvPr/>
        </p:nvSpPr>
        <p:spPr bwMode="auto">
          <a:xfrm>
            <a:off x="22098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91"/>
          <p:cNvSpPr>
            <a:spLocks noChangeShapeType="1"/>
          </p:cNvSpPr>
          <p:nvPr/>
        </p:nvSpPr>
        <p:spPr bwMode="auto">
          <a:xfrm>
            <a:off x="41148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2"/>
          <p:cNvSpPr>
            <a:spLocks noChangeShapeType="1"/>
          </p:cNvSpPr>
          <p:nvPr/>
        </p:nvSpPr>
        <p:spPr bwMode="auto">
          <a:xfrm>
            <a:off x="55626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93"/>
          <p:cNvSpPr>
            <a:spLocks noChangeShapeType="1"/>
          </p:cNvSpPr>
          <p:nvPr/>
        </p:nvSpPr>
        <p:spPr bwMode="auto">
          <a:xfrm>
            <a:off x="70104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Line 94"/>
          <p:cNvSpPr>
            <a:spLocks noChangeShapeType="1"/>
          </p:cNvSpPr>
          <p:nvPr/>
        </p:nvSpPr>
        <p:spPr bwMode="auto">
          <a:xfrm>
            <a:off x="79248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007" name="Text Box 95"/>
          <p:cNvSpPr txBox="1">
            <a:spLocks noChangeArrowheads="1"/>
          </p:cNvSpPr>
          <p:nvPr/>
        </p:nvSpPr>
        <p:spPr bwMode="auto">
          <a:xfrm>
            <a:off x="304800" y="5685693"/>
            <a:ext cx="1981200" cy="809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Trebuchet MS" pitchFamily="34" charset="0"/>
              </a:rPr>
              <a:t>Chlorinous</a:t>
            </a:r>
            <a:endParaRPr lang="en-US" sz="2000" dirty="0">
              <a:solidFill>
                <a:srgbClr val="FF0000"/>
              </a:solidFill>
              <a:latin typeface="Trebuchet MS" pitchFamily="34" charset="0"/>
            </a:endParaRPr>
          </a:p>
          <a:p>
            <a:pPr marL="119063" indent="-119063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Medicinal</a:t>
            </a:r>
          </a:p>
        </p:txBody>
      </p:sp>
      <p:pic>
        <p:nvPicPr>
          <p:cNvPr id="59406" name="Picture 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35814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 Box 97"/>
          <p:cNvSpPr txBox="1">
            <a:spLocks noChangeArrowheads="1"/>
          </p:cNvSpPr>
          <p:nvPr/>
        </p:nvSpPr>
        <p:spPr bwMode="auto">
          <a:xfrm>
            <a:off x="3434862" y="5685693"/>
            <a:ext cx="2965938" cy="8156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 err="1">
                <a:solidFill>
                  <a:srgbClr val="FFCC00"/>
                </a:solidFill>
                <a:latin typeface="Trebuchet MS" pitchFamily="34" charset="0"/>
              </a:rPr>
              <a:t>Biofilm</a:t>
            </a:r>
            <a:r>
              <a:rPr lang="en-US" sz="2000" dirty="0">
                <a:solidFill>
                  <a:srgbClr val="FFCC00"/>
                </a:solidFill>
                <a:latin typeface="Trebuchet MS" pitchFamily="34" charset="0"/>
              </a:rPr>
              <a:t> control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solidFill>
                  <a:srgbClr val="FFCC00"/>
                </a:solidFill>
                <a:latin typeface="Trebuchet MS" pitchFamily="34" charset="0"/>
              </a:rPr>
              <a:t>DBP formation</a:t>
            </a:r>
          </a:p>
        </p:txBody>
      </p:sp>
    </p:spTree>
    <p:extLst>
      <p:ext uri="{BB962C8B-B14F-4D97-AF65-F5344CB8AC3E}">
        <p14:creationId xmlns:p14="http://schemas.microsoft.com/office/powerpoint/2010/main" val="22144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007" grpId="0" autoUpdateAnimBg="0"/>
      <p:bldP spid="10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Chlorine Dioxide (ClO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)</a:t>
            </a:r>
            <a:r>
              <a:rPr lang="en-US" sz="3600" dirty="0" smtClean="0">
                <a:latin typeface="Trebuchet MS" pitchFamily="34" charset="0"/>
              </a:rPr>
              <a:t/>
            </a:r>
            <a:br>
              <a:rPr lang="en-US" sz="3600" dirty="0" smtClean="0">
                <a:latin typeface="Trebuchet MS" pitchFamily="34" charset="0"/>
              </a:rPr>
            </a:br>
            <a:endParaRPr lang="en-US" sz="36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09600" y="1371600"/>
            <a:ext cx="7762875" cy="5100639"/>
            <a:chOff x="384" y="864"/>
            <a:chExt cx="4890" cy="3213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320" y="1323"/>
              <a:ext cx="912" cy="336"/>
              <a:chOff x="4320" y="1323"/>
              <a:chExt cx="432" cy="336"/>
            </a:xfrm>
          </p:grpSpPr>
          <p:sp>
            <p:nvSpPr>
              <p:cNvPr id="86" name="Freeform 7"/>
              <p:cNvSpPr>
                <a:spLocks/>
              </p:cNvSpPr>
              <p:nvPr/>
            </p:nvSpPr>
            <p:spPr bwMode="auto">
              <a:xfrm>
                <a:off x="4320" y="1323"/>
                <a:ext cx="432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240" y="240"/>
                  </a:cxn>
                  <a:cxn ang="0">
                    <a:pos x="240" y="0"/>
                  </a:cxn>
                  <a:cxn ang="0">
                    <a:pos x="432" y="0"/>
                  </a:cxn>
                </a:cxnLst>
                <a:rect l="0" t="0" r="r" b="b"/>
                <a:pathLst>
                  <a:path w="432" h="240">
                    <a:moveTo>
                      <a:pt x="0" y="240"/>
                    </a:moveTo>
                    <a:lnTo>
                      <a:pt x="240" y="240"/>
                    </a:lnTo>
                    <a:lnTo>
                      <a:pt x="240" y="0"/>
                    </a:lnTo>
                    <a:lnTo>
                      <a:pt x="432" y="0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8"/>
              <p:cNvSpPr>
                <a:spLocks noChangeShapeType="1"/>
              </p:cNvSpPr>
              <p:nvPr/>
            </p:nvSpPr>
            <p:spPr bwMode="auto">
              <a:xfrm>
                <a:off x="4320" y="1563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4DD0FF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Freeform 9"/>
              <p:cNvSpPr>
                <a:spLocks/>
              </p:cNvSpPr>
              <p:nvPr/>
            </p:nvSpPr>
            <p:spPr bwMode="auto">
              <a:xfrm>
                <a:off x="4320" y="1563"/>
                <a:ext cx="432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96"/>
                  </a:cxn>
                  <a:cxn ang="0">
                    <a:pos x="432" y="96"/>
                  </a:cxn>
                </a:cxnLst>
                <a:rect l="0" t="0" r="r" b="b"/>
                <a:pathLst>
                  <a:path w="432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  <a:lnTo>
                      <a:pt x="432" y="96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536" y="1385"/>
              <a:ext cx="196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325" y="1553"/>
              <a:ext cx="282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 flipH="1">
              <a:off x="3616" y="1068"/>
              <a:ext cx="720" cy="3009"/>
              <a:chOff x="624" y="2208"/>
              <a:chExt cx="1008" cy="4208"/>
            </a:xfrm>
          </p:grpSpPr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624" y="2448"/>
                <a:ext cx="1008" cy="1104"/>
              </a:xfrm>
              <a:custGeom>
                <a:avLst/>
                <a:gdLst>
                  <a:gd name="T0" fmla="*/ 48 w 1008"/>
                  <a:gd name="T1" fmla="*/ 1104 h 1104"/>
                  <a:gd name="T2" fmla="*/ 336 w 1008"/>
                  <a:gd name="T3" fmla="*/ 1104 h 1104"/>
                  <a:gd name="T4" fmla="*/ 336 w 1008"/>
                  <a:gd name="T5" fmla="*/ 720 h 1104"/>
                  <a:gd name="T6" fmla="*/ 1008 w 1008"/>
                  <a:gd name="T7" fmla="*/ 720 h 1104"/>
                  <a:gd name="T8" fmla="*/ 1008 w 1008"/>
                  <a:gd name="T9" fmla="*/ 0 h 1104"/>
                  <a:gd name="T10" fmla="*/ 0 w 1008"/>
                  <a:gd name="T11" fmla="*/ 0 h 1104"/>
                  <a:gd name="T12" fmla="*/ 0 w 1008"/>
                  <a:gd name="T13" fmla="*/ 1104 h 1104"/>
                  <a:gd name="T14" fmla="*/ 48 w 1008"/>
                  <a:gd name="T15" fmla="*/ 1104 h 1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8"/>
                  <a:gd name="T25" fmla="*/ 0 h 1104"/>
                  <a:gd name="T26" fmla="*/ 1008 w 1008"/>
                  <a:gd name="T27" fmla="*/ 1104 h 1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8" h="1104">
                    <a:moveTo>
                      <a:pt x="48" y="1104"/>
                    </a:moveTo>
                    <a:lnTo>
                      <a:pt x="336" y="1104"/>
                    </a:lnTo>
                    <a:lnTo>
                      <a:pt x="336" y="720"/>
                    </a:lnTo>
                    <a:lnTo>
                      <a:pt x="1008" y="720"/>
                    </a:lnTo>
                    <a:lnTo>
                      <a:pt x="1008" y="0"/>
                    </a:lnTo>
                    <a:lnTo>
                      <a:pt x="0" y="0"/>
                    </a:lnTo>
                    <a:lnTo>
                      <a:pt x="0" y="1104"/>
                    </a:lnTo>
                    <a:lnTo>
                      <a:pt x="48" y="110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672" y="2496"/>
                <a:ext cx="912" cy="1008"/>
              </a:xfrm>
              <a:custGeom>
                <a:avLst/>
                <a:gdLst>
                  <a:gd name="T0" fmla="*/ 0 w 912"/>
                  <a:gd name="T1" fmla="*/ 0 h 1008"/>
                  <a:gd name="T2" fmla="*/ 0 w 912"/>
                  <a:gd name="T3" fmla="*/ 1008 h 1008"/>
                  <a:gd name="T4" fmla="*/ 240 w 912"/>
                  <a:gd name="T5" fmla="*/ 1008 h 1008"/>
                  <a:gd name="T6" fmla="*/ 240 w 912"/>
                  <a:gd name="T7" fmla="*/ 576 h 1008"/>
                  <a:gd name="T8" fmla="*/ 288 w 912"/>
                  <a:gd name="T9" fmla="*/ 576 h 1008"/>
                  <a:gd name="T10" fmla="*/ 288 w 912"/>
                  <a:gd name="T11" fmla="*/ 624 h 1008"/>
                  <a:gd name="T12" fmla="*/ 912 w 912"/>
                  <a:gd name="T13" fmla="*/ 624 h 1008"/>
                  <a:gd name="T14" fmla="*/ 912 w 912"/>
                  <a:gd name="T15" fmla="*/ 0 h 1008"/>
                  <a:gd name="T16" fmla="*/ 288 w 912"/>
                  <a:gd name="T17" fmla="*/ 0 h 1008"/>
                  <a:gd name="T18" fmla="*/ 288 w 912"/>
                  <a:gd name="T19" fmla="*/ 528 h 1008"/>
                  <a:gd name="T20" fmla="*/ 240 w 912"/>
                  <a:gd name="T21" fmla="*/ 528 h 1008"/>
                  <a:gd name="T22" fmla="*/ 240 w 912"/>
                  <a:gd name="T23" fmla="*/ 0 h 1008"/>
                  <a:gd name="T24" fmla="*/ 0 w 912"/>
                  <a:gd name="T25" fmla="*/ 0 h 10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1008"/>
                  <a:gd name="T41" fmla="*/ 912 w 912"/>
                  <a:gd name="T42" fmla="*/ 1008 h 10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240" y="1008"/>
                    </a:lnTo>
                    <a:lnTo>
                      <a:pt x="240" y="576"/>
                    </a:lnTo>
                    <a:lnTo>
                      <a:pt x="288" y="576"/>
                    </a:lnTo>
                    <a:lnTo>
                      <a:pt x="288" y="624"/>
                    </a:lnTo>
                    <a:lnTo>
                      <a:pt x="912" y="624"/>
                    </a:lnTo>
                    <a:lnTo>
                      <a:pt x="912" y="0"/>
                    </a:lnTo>
                    <a:lnTo>
                      <a:pt x="288" y="0"/>
                    </a:lnTo>
                    <a:lnTo>
                      <a:pt x="288" y="528"/>
                    </a:lnTo>
                    <a:lnTo>
                      <a:pt x="240" y="528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672" y="2640"/>
                <a:ext cx="912" cy="864"/>
              </a:xfrm>
              <a:custGeom>
                <a:avLst/>
                <a:gdLst>
                  <a:gd name="T0" fmla="*/ 288 w 912"/>
                  <a:gd name="T1" fmla="*/ 0 h 864"/>
                  <a:gd name="T2" fmla="*/ 912 w 912"/>
                  <a:gd name="T3" fmla="*/ 0 h 864"/>
                  <a:gd name="T4" fmla="*/ 912 w 912"/>
                  <a:gd name="T5" fmla="*/ 480 h 864"/>
                  <a:gd name="T6" fmla="*/ 288 w 912"/>
                  <a:gd name="T7" fmla="*/ 480 h 864"/>
                  <a:gd name="T8" fmla="*/ 288 w 912"/>
                  <a:gd name="T9" fmla="*/ 432 h 864"/>
                  <a:gd name="T10" fmla="*/ 240 w 912"/>
                  <a:gd name="T11" fmla="*/ 432 h 864"/>
                  <a:gd name="T12" fmla="*/ 240 w 912"/>
                  <a:gd name="T13" fmla="*/ 864 h 864"/>
                  <a:gd name="T14" fmla="*/ 0 w 912"/>
                  <a:gd name="T15" fmla="*/ 864 h 864"/>
                  <a:gd name="T16" fmla="*/ 0 w 912"/>
                  <a:gd name="T17" fmla="*/ 0 h 864"/>
                  <a:gd name="T18" fmla="*/ 240 w 912"/>
                  <a:gd name="T19" fmla="*/ 0 h 864"/>
                  <a:gd name="T20" fmla="*/ 240 w 912"/>
                  <a:gd name="T21" fmla="*/ 384 h 864"/>
                  <a:gd name="T22" fmla="*/ 288 w 912"/>
                  <a:gd name="T23" fmla="*/ 384 h 864"/>
                  <a:gd name="T24" fmla="*/ 288 w 912"/>
                  <a:gd name="T25" fmla="*/ 0 h 8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864"/>
                  <a:gd name="T41" fmla="*/ 912 w 912"/>
                  <a:gd name="T42" fmla="*/ 864 h 8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864">
                    <a:moveTo>
                      <a:pt x="288" y="0"/>
                    </a:moveTo>
                    <a:lnTo>
                      <a:pt x="912" y="0"/>
                    </a:lnTo>
                    <a:lnTo>
                      <a:pt x="912" y="480"/>
                    </a:lnTo>
                    <a:lnTo>
                      <a:pt x="288" y="480"/>
                    </a:lnTo>
                    <a:lnTo>
                      <a:pt x="288" y="432"/>
                    </a:lnTo>
                    <a:lnTo>
                      <a:pt x="240" y="432"/>
                    </a:lnTo>
                    <a:lnTo>
                      <a:pt x="240" y="864"/>
                    </a:lnTo>
                    <a:lnTo>
                      <a:pt x="0" y="864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384"/>
                    </a:lnTo>
                    <a:lnTo>
                      <a:pt x="288" y="384"/>
                    </a:lnTo>
                    <a:lnTo>
                      <a:pt x="28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717" y="2208"/>
                <a:ext cx="96" cy="240"/>
                <a:chOff x="1824" y="2256"/>
                <a:chExt cx="576" cy="960"/>
              </a:xfrm>
            </p:grpSpPr>
            <p:sp>
              <p:nvSpPr>
                <p:cNvPr id="78" name="Arc 17"/>
                <p:cNvSpPr>
                  <a:spLocks/>
                </p:cNvSpPr>
                <p:nvPr/>
              </p:nvSpPr>
              <p:spPr bwMode="auto">
                <a:xfrm>
                  <a:off x="216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Arc 18"/>
                <p:cNvSpPr>
                  <a:spLocks/>
                </p:cNvSpPr>
                <p:nvPr/>
              </p:nvSpPr>
              <p:spPr bwMode="auto">
                <a:xfrm flipH="1">
                  <a:off x="192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19"/>
                <p:cNvSpPr>
                  <a:spLocks noChangeShapeType="1"/>
                </p:cNvSpPr>
                <p:nvPr/>
              </p:nvSpPr>
              <p:spPr bwMode="auto">
                <a:xfrm>
                  <a:off x="1920" y="259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20"/>
                <p:cNvSpPr>
                  <a:spLocks/>
                </p:cNvSpPr>
                <p:nvPr/>
              </p:nvSpPr>
              <p:spPr bwMode="auto">
                <a:xfrm>
                  <a:off x="1824" y="2592"/>
                  <a:ext cx="576" cy="624"/>
                </a:xfrm>
                <a:custGeom>
                  <a:avLst/>
                  <a:gdLst>
                    <a:gd name="T0" fmla="*/ 576 w 576"/>
                    <a:gd name="T1" fmla="*/ 0 h 624"/>
                    <a:gd name="T2" fmla="*/ 576 w 576"/>
                    <a:gd name="T3" fmla="*/ 624 h 624"/>
                    <a:gd name="T4" fmla="*/ 96 w 576"/>
                    <a:gd name="T5" fmla="*/ 624 h 624"/>
                    <a:gd name="T6" fmla="*/ 96 w 576"/>
                    <a:gd name="T7" fmla="*/ 480 h 624"/>
                    <a:gd name="T8" fmla="*/ 0 w 576"/>
                    <a:gd name="T9" fmla="*/ 480 h 624"/>
                    <a:gd name="T10" fmla="*/ 0 w 576"/>
                    <a:gd name="T11" fmla="*/ 192 h 624"/>
                    <a:gd name="T12" fmla="*/ 96 w 576"/>
                    <a:gd name="T13" fmla="*/ 192 h 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6"/>
                    <a:gd name="T22" fmla="*/ 0 h 624"/>
                    <a:gd name="T23" fmla="*/ 576 w 576"/>
                    <a:gd name="T24" fmla="*/ 624 h 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6" h="624">
                      <a:moveTo>
                        <a:pt x="576" y="0"/>
                      </a:moveTo>
                      <a:lnTo>
                        <a:pt x="576" y="624"/>
                      </a:lnTo>
                      <a:lnTo>
                        <a:pt x="96" y="624"/>
                      </a:lnTo>
                      <a:lnTo>
                        <a:pt x="96" y="480"/>
                      </a:lnTo>
                      <a:lnTo>
                        <a:pt x="0" y="480"/>
                      </a:lnTo>
                      <a:lnTo>
                        <a:pt x="0" y="192"/>
                      </a:lnTo>
                      <a:lnTo>
                        <a:pt x="96" y="19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21"/>
                <p:cNvSpPr>
                  <a:spLocks noChangeShapeType="1"/>
                </p:cNvSpPr>
                <p:nvPr/>
              </p:nvSpPr>
              <p:spPr bwMode="auto">
                <a:xfrm>
                  <a:off x="192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22"/>
                <p:cNvSpPr>
                  <a:spLocks noChangeShapeType="1"/>
                </p:cNvSpPr>
                <p:nvPr/>
              </p:nvSpPr>
              <p:spPr bwMode="auto">
                <a:xfrm>
                  <a:off x="240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23"/>
                <p:cNvSpPr>
                  <a:spLocks/>
                </p:cNvSpPr>
                <p:nvPr/>
              </p:nvSpPr>
              <p:spPr bwMode="auto">
                <a:xfrm>
                  <a:off x="2352" y="2544"/>
                  <a:ext cx="48" cy="48"/>
                </a:xfrm>
                <a:custGeom>
                  <a:avLst/>
                  <a:gdLst>
                    <a:gd name="T0" fmla="*/ 48 w 96"/>
                    <a:gd name="T1" fmla="*/ 0 h 432"/>
                    <a:gd name="T2" fmla="*/ 48 w 96"/>
                    <a:gd name="T3" fmla="*/ 16 h 432"/>
                    <a:gd name="T4" fmla="*/ 0 w 96"/>
                    <a:gd name="T5" fmla="*/ 16 h 432"/>
                    <a:gd name="T6" fmla="*/ 0 w 96"/>
                    <a:gd name="T7" fmla="*/ 32 h 432"/>
                    <a:gd name="T8" fmla="*/ 48 w 96"/>
                    <a:gd name="T9" fmla="*/ 32 h 432"/>
                    <a:gd name="T10" fmla="*/ 48 w 96"/>
                    <a:gd name="T11" fmla="*/ 48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24"/>
                <p:cNvSpPr>
                  <a:spLocks/>
                </p:cNvSpPr>
                <p:nvPr/>
              </p:nvSpPr>
              <p:spPr bwMode="auto">
                <a:xfrm flipH="1">
                  <a:off x="1920" y="2544"/>
                  <a:ext cx="48" cy="48"/>
                </a:xfrm>
                <a:custGeom>
                  <a:avLst/>
                  <a:gdLst>
                    <a:gd name="T0" fmla="*/ 48 w 96"/>
                    <a:gd name="T1" fmla="*/ 0 h 432"/>
                    <a:gd name="T2" fmla="*/ 48 w 96"/>
                    <a:gd name="T3" fmla="*/ 16 h 432"/>
                    <a:gd name="T4" fmla="*/ 0 w 96"/>
                    <a:gd name="T5" fmla="*/ 16 h 432"/>
                    <a:gd name="T6" fmla="*/ 0 w 96"/>
                    <a:gd name="T7" fmla="*/ 32 h 432"/>
                    <a:gd name="T8" fmla="*/ 48 w 96"/>
                    <a:gd name="T9" fmla="*/ 32 h 432"/>
                    <a:gd name="T10" fmla="*/ 48 w 96"/>
                    <a:gd name="T11" fmla="*/ 48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736" y="2497"/>
                <a:ext cx="82" cy="863"/>
                <a:chOff x="880" y="2497"/>
                <a:chExt cx="82" cy="121"/>
              </a:xfrm>
            </p:grpSpPr>
            <p:sp>
              <p:nvSpPr>
                <p:cNvPr id="76" name="Line 26"/>
                <p:cNvSpPr>
                  <a:spLocks noChangeShapeType="1"/>
                </p:cNvSpPr>
                <p:nvPr/>
              </p:nvSpPr>
              <p:spPr bwMode="auto">
                <a:xfrm>
                  <a:off x="880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27"/>
                <p:cNvSpPr>
                  <a:spLocks noChangeShapeType="1"/>
                </p:cNvSpPr>
                <p:nvPr/>
              </p:nvSpPr>
              <p:spPr bwMode="auto">
                <a:xfrm>
                  <a:off x="961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8"/>
              <p:cNvGrpSpPr>
                <a:grpSpLocks/>
              </p:cNvGrpSpPr>
              <p:nvPr/>
            </p:nvGrpSpPr>
            <p:grpSpPr bwMode="auto">
              <a:xfrm>
                <a:off x="731" y="6320"/>
                <a:ext cx="80" cy="96"/>
                <a:chOff x="1920" y="3840"/>
                <a:chExt cx="480" cy="96"/>
              </a:xfrm>
            </p:grpSpPr>
            <p:sp>
              <p:nvSpPr>
                <p:cNvPr id="73" name="Line 29"/>
                <p:cNvSpPr>
                  <a:spLocks noChangeShapeType="1"/>
                </p:cNvSpPr>
                <p:nvPr/>
              </p:nvSpPr>
              <p:spPr bwMode="auto">
                <a:xfrm>
                  <a:off x="1920" y="3840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920" y="384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31"/>
                <p:cNvSpPr>
                  <a:spLocks/>
                </p:cNvSpPr>
                <p:nvPr/>
              </p:nvSpPr>
              <p:spPr bwMode="auto">
                <a:xfrm>
                  <a:off x="1920" y="3840"/>
                  <a:ext cx="480" cy="96"/>
                </a:xfrm>
                <a:custGeom>
                  <a:avLst/>
                  <a:gdLst>
                    <a:gd name="T0" fmla="*/ 0 w 480"/>
                    <a:gd name="T1" fmla="*/ 96 h 96"/>
                    <a:gd name="T2" fmla="*/ 480 w 480"/>
                    <a:gd name="T3" fmla="*/ 96 h 96"/>
                    <a:gd name="T4" fmla="*/ 432 w 480"/>
                    <a:gd name="T5" fmla="*/ 0 h 96"/>
                    <a:gd name="T6" fmla="*/ 480 w 480"/>
                    <a:gd name="T7" fmla="*/ 0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0"/>
                    <a:gd name="T13" fmla="*/ 0 h 96"/>
                    <a:gd name="T14" fmla="*/ 480 w 480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0" h="96">
                      <a:moveTo>
                        <a:pt x="0" y="96"/>
                      </a:moveTo>
                      <a:lnTo>
                        <a:pt x="480" y="96"/>
                      </a:lnTo>
                      <a:lnTo>
                        <a:pt x="432" y="0"/>
                      </a:lnTo>
                      <a:lnTo>
                        <a:pt x="48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384" y="864"/>
              <a:ext cx="521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Source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1114" y="864"/>
              <a:ext cx="64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solidFill>
                    <a:srgbClr val="6699FF"/>
                  </a:solidFill>
                  <a:latin typeface="Trebuchet MS" pitchFamily="34" charset="0"/>
                </a:rPr>
                <a:t>Flash Mix</a:t>
              </a:r>
              <a:endParaRPr lang="en-US" sz="1600" dirty="0">
                <a:solidFill>
                  <a:srgbClr val="6699FF"/>
                </a:solidFill>
                <a:latin typeface="Trebuchet MS" pitchFamily="34" charset="0"/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741" y="864"/>
              <a:ext cx="64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Clarifiers</a:t>
              </a:r>
            </a:p>
          </p:txBody>
        </p:sp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2845" y="864"/>
              <a:ext cx="485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Filters</a:t>
              </a:r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620" y="864"/>
              <a:ext cx="56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Storage</a:t>
              </a:r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896" y="1152"/>
              <a:ext cx="384" cy="2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8"/>
            <p:cNvGrpSpPr>
              <a:grpSpLocks/>
            </p:cNvGrpSpPr>
            <p:nvPr/>
          </p:nvGrpSpPr>
          <p:grpSpPr bwMode="auto">
            <a:xfrm>
              <a:off x="384" y="1083"/>
              <a:ext cx="528" cy="912"/>
              <a:chOff x="1248" y="2352"/>
              <a:chExt cx="528" cy="912"/>
            </a:xfrm>
          </p:grpSpPr>
          <p:sp>
            <p:nvSpPr>
              <p:cNvPr id="63" name="Rectangle 39"/>
              <p:cNvSpPr>
                <a:spLocks noChangeArrowheads="1"/>
              </p:cNvSpPr>
              <p:nvPr/>
            </p:nvSpPr>
            <p:spPr bwMode="auto">
              <a:xfrm>
                <a:off x="1248" y="2592"/>
                <a:ext cx="480" cy="624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40"/>
              <p:cNvSpPr>
                <a:spLocks/>
              </p:cNvSpPr>
              <p:nvPr/>
            </p:nvSpPr>
            <p:spPr bwMode="auto">
              <a:xfrm>
                <a:off x="1488" y="2352"/>
                <a:ext cx="288" cy="864"/>
              </a:xfrm>
              <a:custGeom>
                <a:avLst/>
                <a:gdLst>
                  <a:gd name="T0" fmla="*/ 96 w 288"/>
                  <a:gd name="T1" fmla="*/ 864 h 864"/>
                  <a:gd name="T2" fmla="*/ 0 w 288"/>
                  <a:gd name="T3" fmla="*/ 864 h 864"/>
                  <a:gd name="T4" fmla="*/ 0 w 288"/>
                  <a:gd name="T5" fmla="*/ 0 h 864"/>
                  <a:gd name="T6" fmla="*/ 96 w 288"/>
                  <a:gd name="T7" fmla="*/ 0 h 864"/>
                  <a:gd name="T8" fmla="*/ 96 w 288"/>
                  <a:gd name="T9" fmla="*/ 48 h 864"/>
                  <a:gd name="T10" fmla="*/ 288 w 288"/>
                  <a:gd name="T11" fmla="*/ 48 h 864"/>
                  <a:gd name="T12" fmla="*/ 285 w 288"/>
                  <a:gd name="T13" fmla="*/ 85 h 864"/>
                  <a:gd name="T14" fmla="*/ 96 w 288"/>
                  <a:gd name="T15" fmla="*/ 85 h 864"/>
                  <a:gd name="T16" fmla="*/ 96 w 288"/>
                  <a:gd name="T17" fmla="*/ 864 h 8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864"/>
                  <a:gd name="T29" fmla="*/ 288 w 288"/>
                  <a:gd name="T30" fmla="*/ 864 h 8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864">
                    <a:moveTo>
                      <a:pt x="96" y="864"/>
                    </a:moveTo>
                    <a:lnTo>
                      <a:pt x="0" y="864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288" y="48"/>
                    </a:lnTo>
                    <a:lnTo>
                      <a:pt x="285" y="85"/>
                    </a:lnTo>
                    <a:lnTo>
                      <a:pt x="96" y="85"/>
                    </a:lnTo>
                    <a:lnTo>
                      <a:pt x="96" y="86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1"/>
              <p:cNvSpPr>
                <a:spLocks/>
              </p:cNvSpPr>
              <p:nvPr/>
            </p:nvSpPr>
            <p:spPr bwMode="auto">
              <a:xfrm>
                <a:off x="1248" y="2496"/>
                <a:ext cx="528" cy="768"/>
              </a:xfrm>
              <a:custGeom>
                <a:avLst/>
                <a:gdLst>
                  <a:gd name="T0" fmla="*/ 0 w 528"/>
                  <a:gd name="T1" fmla="*/ 720 h 768"/>
                  <a:gd name="T2" fmla="*/ 384 w 528"/>
                  <a:gd name="T3" fmla="*/ 720 h 768"/>
                  <a:gd name="T4" fmla="*/ 480 w 528"/>
                  <a:gd name="T5" fmla="*/ 0 h 768"/>
                  <a:gd name="T6" fmla="*/ 528 w 528"/>
                  <a:gd name="T7" fmla="*/ 0 h 768"/>
                  <a:gd name="T8" fmla="*/ 528 w 528"/>
                  <a:gd name="T9" fmla="*/ 768 h 768"/>
                  <a:gd name="T10" fmla="*/ 0 w 528"/>
                  <a:gd name="T11" fmla="*/ 768 h 768"/>
                  <a:gd name="T12" fmla="*/ 0 w 528"/>
                  <a:gd name="T13" fmla="*/ 720 h 7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8"/>
                  <a:gd name="T22" fmla="*/ 0 h 768"/>
                  <a:gd name="T23" fmla="*/ 528 w 528"/>
                  <a:gd name="T24" fmla="*/ 768 h 7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8" h="768">
                    <a:moveTo>
                      <a:pt x="0" y="720"/>
                    </a:moveTo>
                    <a:lnTo>
                      <a:pt x="384" y="720"/>
                    </a:lnTo>
                    <a:lnTo>
                      <a:pt x="480" y="0"/>
                    </a:lnTo>
                    <a:lnTo>
                      <a:pt x="528" y="0"/>
                    </a:lnTo>
                    <a:lnTo>
                      <a:pt x="528" y="768"/>
                    </a:lnTo>
                    <a:lnTo>
                      <a:pt x="0" y="768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42" descr="Dark horizontal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48" cy="384"/>
              </a:xfrm>
              <a:prstGeom prst="rect">
                <a:avLst/>
              </a:prstGeom>
              <a:pattFill prst="dkHorz">
                <a:fgClr>
                  <a:schemeClr val="hlink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43"/>
            <p:cNvGrpSpPr>
              <a:grpSpLocks/>
            </p:cNvGrpSpPr>
            <p:nvPr/>
          </p:nvGrpSpPr>
          <p:grpSpPr bwMode="auto">
            <a:xfrm>
              <a:off x="1280" y="1275"/>
              <a:ext cx="275" cy="206"/>
              <a:chOff x="1067" y="1858"/>
              <a:chExt cx="275" cy="206"/>
            </a:xfrm>
          </p:grpSpPr>
          <p:grpSp>
            <p:nvGrpSpPr>
              <p:cNvPr id="32" name="Group 44"/>
              <p:cNvGrpSpPr>
                <a:grpSpLocks/>
              </p:cNvGrpSpPr>
              <p:nvPr/>
            </p:nvGrpSpPr>
            <p:grpSpPr bwMode="auto">
              <a:xfrm>
                <a:off x="1067" y="1858"/>
                <a:ext cx="275" cy="206"/>
                <a:chOff x="1067" y="1857"/>
                <a:chExt cx="275" cy="206"/>
              </a:xfrm>
            </p:grpSpPr>
            <p:sp>
              <p:nvSpPr>
                <p:cNvPr id="61" name="Rectangle 45"/>
                <p:cNvSpPr>
                  <a:spLocks noChangeArrowheads="1"/>
                </p:cNvSpPr>
                <p:nvPr/>
              </p:nvSpPr>
              <p:spPr bwMode="auto">
                <a:xfrm>
                  <a:off x="1067" y="1857"/>
                  <a:ext cx="275" cy="2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Rectangle 46"/>
                <p:cNvSpPr>
                  <a:spLocks noChangeArrowheads="1"/>
                </p:cNvSpPr>
                <p:nvPr/>
              </p:nvSpPr>
              <p:spPr bwMode="auto">
                <a:xfrm>
                  <a:off x="1101" y="1891"/>
                  <a:ext cx="207" cy="1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>
                <a:off x="1101" y="1960"/>
                <a:ext cx="207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Freeform 48"/>
            <p:cNvSpPr>
              <a:spLocks/>
            </p:cNvSpPr>
            <p:nvPr/>
          </p:nvSpPr>
          <p:spPr bwMode="auto">
            <a:xfrm flipV="1">
              <a:off x="2304" y="1467"/>
              <a:ext cx="38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1737" y="1231"/>
              <a:ext cx="598" cy="480"/>
              <a:chOff x="2208" y="1296"/>
              <a:chExt cx="837" cy="672"/>
            </a:xfrm>
          </p:grpSpPr>
          <p:sp>
            <p:nvSpPr>
              <p:cNvPr id="31" name="Freeform 50"/>
              <p:cNvSpPr>
                <a:spLocks/>
              </p:cNvSpPr>
              <p:nvPr/>
            </p:nvSpPr>
            <p:spPr bwMode="auto">
              <a:xfrm>
                <a:off x="2256" y="1440"/>
                <a:ext cx="766" cy="480"/>
              </a:xfrm>
              <a:custGeom>
                <a:avLst/>
                <a:gdLst>
                  <a:gd name="T0" fmla="*/ 0 w 960"/>
                  <a:gd name="T1" fmla="*/ 0 h 480"/>
                  <a:gd name="T2" fmla="*/ 766 w 960"/>
                  <a:gd name="T3" fmla="*/ 0 h 480"/>
                  <a:gd name="T4" fmla="*/ 766 w 960"/>
                  <a:gd name="T5" fmla="*/ 480 h 480"/>
                  <a:gd name="T6" fmla="*/ 0 w 960"/>
                  <a:gd name="T7" fmla="*/ 480 h 480"/>
                  <a:gd name="T8" fmla="*/ 0 w 960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480"/>
                  <a:gd name="T17" fmla="*/ 960 w 960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480">
                    <a:moveTo>
                      <a:pt x="0" y="0"/>
                    </a:moveTo>
                    <a:lnTo>
                      <a:pt x="960" y="0"/>
                    </a:lnTo>
                    <a:lnTo>
                      <a:pt x="960" y="48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51"/>
              <p:cNvGrpSpPr>
                <a:grpSpLocks/>
              </p:cNvGrpSpPr>
              <p:nvPr/>
            </p:nvGrpSpPr>
            <p:grpSpPr bwMode="auto">
              <a:xfrm>
                <a:off x="2578" y="1392"/>
                <a:ext cx="45" cy="528"/>
                <a:chOff x="2064" y="2208"/>
                <a:chExt cx="144" cy="528"/>
              </a:xfrm>
            </p:grpSpPr>
            <p:sp>
              <p:nvSpPr>
                <p:cNvPr id="54" name="Rectangle 52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Rectangle 55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56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57"/>
              <p:cNvGrpSpPr>
                <a:grpSpLocks/>
              </p:cNvGrpSpPr>
              <p:nvPr/>
            </p:nvGrpSpPr>
            <p:grpSpPr bwMode="auto">
              <a:xfrm>
                <a:off x="2388" y="1392"/>
                <a:ext cx="45" cy="528"/>
                <a:chOff x="2064" y="2208"/>
                <a:chExt cx="144" cy="528"/>
              </a:xfrm>
            </p:grpSpPr>
            <p:sp>
              <p:nvSpPr>
                <p:cNvPr id="49" name="Rectangle 58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Rectangle 5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Rectangle 60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Rectangle 61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2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Freeform 63"/>
              <p:cNvSpPr>
                <a:spLocks/>
              </p:cNvSpPr>
              <p:nvPr/>
            </p:nvSpPr>
            <p:spPr bwMode="auto">
              <a:xfrm>
                <a:off x="2208" y="1296"/>
                <a:ext cx="837" cy="672"/>
              </a:xfrm>
              <a:custGeom>
                <a:avLst/>
                <a:gdLst>
                  <a:gd name="T0" fmla="*/ 0 w 837"/>
                  <a:gd name="T1" fmla="*/ 0 h 672"/>
                  <a:gd name="T2" fmla="*/ 0 w 837"/>
                  <a:gd name="T3" fmla="*/ 672 h 672"/>
                  <a:gd name="T4" fmla="*/ 837 w 837"/>
                  <a:gd name="T5" fmla="*/ 672 h 672"/>
                  <a:gd name="T6" fmla="*/ 837 w 837"/>
                  <a:gd name="T7" fmla="*/ 0 h 672"/>
                  <a:gd name="T8" fmla="*/ 789 w 837"/>
                  <a:gd name="T9" fmla="*/ 0 h 672"/>
                  <a:gd name="T10" fmla="*/ 792 w 837"/>
                  <a:gd name="T11" fmla="*/ 621 h 672"/>
                  <a:gd name="T12" fmla="*/ 762 w 837"/>
                  <a:gd name="T13" fmla="*/ 624 h 672"/>
                  <a:gd name="T14" fmla="*/ 759 w 837"/>
                  <a:gd name="T15" fmla="*/ 192 h 672"/>
                  <a:gd name="T16" fmla="*/ 720 w 837"/>
                  <a:gd name="T17" fmla="*/ 192 h 672"/>
                  <a:gd name="T18" fmla="*/ 723 w 837"/>
                  <a:gd name="T19" fmla="*/ 624 h 672"/>
                  <a:gd name="T20" fmla="*/ 48 w 837"/>
                  <a:gd name="T21" fmla="*/ 624 h 672"/>
                  <a:gd name="T22" fmla="*/ 48 w 837"/>
                  <a:gd name="T23" fmla="*/ 0 h 672"/>
                  <a:gd name="T24" fmla="*/ 0 w 837"/>
                  <a:gd name="T25" fmla="*/ 0 h 6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672"/>
                  <a:gd name="T41" fmla="*/ 837 w 837"/>
                  <a:gd name="T42" fmla="*/ 672 h 6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672">
                    <a:moveTo>
                      <a:pt x="0" y="0"/>
                    </a:moveTo>
                    <a:lnTo>
                      <a:pt x="0" y="672"/>
                    </a:lnTo>
                    <a:lnTo>
                      <a:pt x="837" y="672"/>
                    </a:lnTo>
                    <a:lnTo>
                      <a:pt x="837" y="0"/>
                    </a:lnTo>
                    <a:lnTo>
                      <a:pt x="789" y="0"/>
                    </a:lnTo>
                    <a:lnTo>
                      <a:pt x="792" y="621"/>
                    </a:lnTo>
                    <a:lnTo>
                      <a:pt x="762" y="624"/>
                    </a:lnTo>
                    <a:lnTo>
                      <a:pt x="759" y="192"/>
                    </a:lnTo>
                    <a:lnTo>
                      <a:pt x="720" y="192"/>
                    </a:lnTo>
                    <a:lnTo>
                      <a:pt x="723" y="624"/>
                    </a:lnTo>
                    <a:lnTo>
                      <a:pt x="48" y="624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4"/>
              <p:cNvGrpSpPr>
                <a:grpSpLocks/>
              </p:cNvGrpSpPr>
              <p:nvPr/>
            </p:nvGrpSpPr>
            <p:grpSpPr bwMode="auto">
              <a:xfrm>
                <a:off x="2479" y="1299"/>
                <a:ext cx="96" cy="540"/>
                <a:chOff x="2461" y="1299"/>
                <a:chExt cx="96" cy="540"/>
              </a:xfrm>
            </p:grpSpPr>
            <p:sp>
              <p:nvSpPr>
                <p:cNvPr id="45" name="Freeform 65"/>
                <p:cNvSpPr>
                  <a:spLocks/>
                </p:cNvSpPr>
                <p:nvPr/>
              </p:nvSpPr>
              <p:spPr bwMode="auto">
                <a:xfrm flipV="1">
                  <a:off x="2461" y="1827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509" y="1347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67"/>
                <p:cNvSpPr>
                  <a:spLocks noChangeArrowheads="1"/>
                </p:cNvSpPr>
                <p:nvPr/>
              </p:nvSpPr>
              <p:spPr bwMode="auto">
                <a:xfrm>
                  <a:off x="2485" y="1299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68"/>
                <p:cNvSpPr>
                  <a:spLocks/>
                </p:cNvSpPr>
                <p:nvPr/>
              </p:nvSpPr>
              <p:spPr bwMode="auto">
                <a:xfrm flipV="1">
                  <a:off x="2461" y="1668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69"/>
              <p:cNvGrpSpPr>
                <a:grpSpLocks/>
              </p:cNvGrpSpPr>
              <p:nvPr/>
            </p:nvGrpSpPr>
            <p:grpSpPr bwMode="auto">
              <a:xfrm>
                <a:off x="2285" y="1299"/>
                <a:ext cx="97" cy="540"/>
                <a:chOff x="2268" y="1299"/>
                <a:chExt cx="97" cy="540"/>
              </a:xfrm>
            </p:grpSpPr>
            <p:grpSp>
              <p:nvGrpSpPr>
                <p:cNvPr id="59" name="Group 70"/>
                <p:cNvGrpSpPr>
                  <a:grpSpLocks/>
                </p:cNvGrpSpPr>
                <p:nvPr/>
              </p:nvGrpSpPr>
              <p:grpSpPr bwMode="auto">
                <a:xfrm>
                  <a:off x="2269" y="1299"/>
                  <a:ext cx="96" cy="540"/>
                  <a:chOff x="2304" y="1296"/>
                  <a:chExt cx="96" cy="540"/>
                </a:xfrm>
              </p:grpSpPr>
              <p:sp>
                <p:nvSpPr>
                  <p:cNvPr id="42" name="Freeform 71"/>
                  <p:cNvSpPr>
                    <a:spLocks/>
                  </p:cNvSpPr>
                  <p:nvPr/>
                </p:nvSpPr>
                <p:spPr bwMode="auto">
                  <a:xfrm flipV="1">
                    <a:off x="2304" y="1824"/>
                    <a:ext cx="96" cy="12"/>
                  </a:xfrm>
                  <a:custGeom>
                    <a:avLst/>
                    <a:gdLst>
                      <a:gd name="T0" fmla="*/ 0 w 384"/>
                      <a:gd name="T1" fmla="*/ 6 h 100"/>
                      <a:gd name="T2" fmla="*/ 24 w 384"/>
                      <a:gd name="T3" fmla="*/ 0 h 100"/>
                      <a:gd name="T4" fmla="*/ 72 w 384"/>
                      <a:gd name="T5" fmla="*/ 12 h 100"/>
                      <a:gd name="T6" fmla="*/ 96 w 384"/>
                      <a:gd name="T7" fmla="*/ 6 h 100"/>
                      <a:gd name="T8" fmla="*/ 72 w 384"/>
                      <a:gd name="T9" fmla="*/ 0 h 100"/>
                      <a:gd name="T10" fmla="*/ 24 w 384"/>
                      <a:gd name="T11" fmla="*/ 12 h 100"/>
                      <a:gd name="T12" fmla="*/ 0 w 384"/>
                      <a:gd name="T13" fmla="*/ 6 h 1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4"/>
                      <a:gd name="T22" fmla="*/ 0 h 100"/>
                      <a:gd name="T23" fmla="*/ 384 w 384"/>
                      <a:gd name="T24" fmla="*/ 100 h 1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4" h="100">
                        <a:moveTo>
                          <a:pt x="0" y="49"/>
                        </a:moveTo>
                        <a:cubicBezTo>
                          <a:pt x="21" y="31"/>
                          <a:pt x="67" y="1"/>
                          <a:pt x="96" y="1"/>
                        </a:cubicBezTo>
                        <a:cubicBezTo>
                          <a:pt x="125" y="1"/>
                          <a:pt x="258" y="99"/>
                          <a:pt x="288" y="97"/>
                        </a:cubicBezTo>
                        <a:cubicBezTo>
                          <a:pt x="318" y="95"/>
                          <a:pt x="348" y="76"/>
                          <a:pt x="384" y="49"/>
                        </a:cubicBezTo>
                        <a:cubicBezTo>
                          <a:pt x="351" y="27"/>
                          <a:pt x="312" y="0"/>
                          <a:pt x="288" y="1"/>
                        </a:cubicBezTo>
                        <a:cubicBezTo>
                          <a:pt x="264" y="2"/>
                          <a:pt x="126" y="100"/>
                          <a:pt x="96" y="97"/>
                        </a:cubicBezTo>
                        <a:cubicBezTo>
                          <a:pt x="66" y="94"/>
                          <a:pt x="20" y="5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rgbClr val="CCECFF"/>
                  </a:solidFill>
                  <a:ln w="3175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1344"/>
                    <a:ext cx="0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328" y="1296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Freeform 74"/>
                <p:cNvSpPr>
                  <a:spLocks/>
                </p:cNvSpPr>
                <p:nvPr/>
              </p:nvSpPr>
              <p:spPr bwMode="auto">
                <a:xfrm flipV="1">
                  <a:off x="2268" y="1668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" name="Group 75"/>
              <p:cNvGrpSpPr>
                <a:grpSpLocks/>
              </p:cNvGrpSpPr>
              <p:nvPr/>
            </p:nvGrpSpPr>
            <p:grpSpPr bwMode="auto">
              <a:xfrm>
                <a:off x="2681" y="1429"/>
                <a:ext cx="288" cy="55"/>
                <a:chOff x="3600" y="624"/>
                <a:chExt cx="768" cy="240"/>
              </a:xfrm>
            </p:grpSpPr>
            <p:sp>
              <p:nvSpPr>
                <p:cNvPr id="38" name="Freeform 76"/>
                <p:cNvSpPr>
                  <a:spLocks/>
                </p:cNvSpPr>
                <p:nvPr/>
              </p:nvSpPr>
              <p:spPr bwMode="auto">
                <a:xfrm>
                  <a:off x="3600" y="624"/>
                  <a:ext cx="768" cy="96"/>
                </a:xfrm>
                <a:custGeom>
                  <a:avLst/>
                  <a:gdLst>
                    <a:gd name="T0" fmla="*/ 0 w 768"/>
                    <a:gd name="T1" fmla="*/ 0 h 96"/>
                    <a:gd name="T2" fmla="*/ 48 w 768"/>
                    <a:gd name="T3" fmla="*/ 48 h 96"/>
                    <a:gd name="T4" fmla="*/ 96 w 768"/>
                    <a:gd name="T5" fmla="*/ 0 h 96"/>
                    <a:gd name="T6" fmla="*/ 144 w 768"/>
                    <a:gd name="T7" fmla="*/ 48 h 96"/>
                    <a:gd name="T8" fmla="*/ 192 w 768"/>
                    <a:gd name="T9" fmla="*/ 0 h 96"/>
                    <a:gd name="T10" fmla="*/ 240 w 768"/>
                    <a:gd name="T11" fmla="*/ 48 h 96"/>
                    <a:gd name="T12" fmla="*/ 288 w 768"/>
                    <a:gd name="T13" fmla="*/ 0 h 96"/>
                    <a:gd name="T14" fmla="*/ 336 w 768"/>
                    <a:gd name="T15" fmla="*/ 48 h 96"/>
                    <a:gd name="T16" fmla="*/ 384 w 768"/>
                    <a:gd name="T17" fmla="*/ 0 h 96"/>
                    <a:gd name="T18" fmla="*/ 432 w 768"/>
                    <a:gd name="T19" fmla="*/ 48 h 96"/>
                    <a:gd name="T20" fmla="*/ 480 w 768"/>
                    <a:gd name="T21" fmla="*/ 0 h 96"/>
                    <a:gd name="T22" fmla="*/ 528 w 768"/>
                    <a:gd name="T23" fmla="*/ 48 h 96"/>
                    <a:gd name="T24" fmla="*/ 576 w 768"/>
                    <a:gd name="T25" fmla="*/ 0 h 96"/>
                    <a:gd name="T26" fmla="*/ 624 w 768"/>
                    <a:gd name="T27" fmla="*/ 48 h 96"/>
                    <a:gd name="T28" fmla="*/ 672 w 768"/>
                    <a:gd name="T29" fmla="*/ 0 h 96"/>
                    <a:gd name="T30" fmla="*/ 720 w 768"/>
                    <a:gd name="T31" fmla="*/ 48 h 96"/>
                    <a:gd name="T32" fmla="*/ 768 w 768"/>
                    <a:gd name="T33" fmla="*/ 0 h 96"/>
                    <a:gd name="T34" fmla="*/ 768 w 768"/>
                    <a:gd name="T35" fmla="*/ 96 h 96"/>
                    <a:gd name="T36" fmla="*/ 0 w 768"/>
                    <a:gd name="T37" fmla="*/ 96 h 96"/>
                    <a:gd name="T38" fmla="*/ 0 w 768"/>
                    <a:gd name="T39" fmla="*/ 0 h 9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68"/>
                    <a:gd name="T61" fmla="*/ 0 h 96"/>
                    <a:gd name="T62" fmla="*/ 768 w 768"/>
                    <a:gd name="T63" fmla="*/ 96 h 9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68" h="96">
                      <a:moveTo>
                        <a:pt x="0" y="0"/>
                      </a:moveTo>
                      <a:lnTo>
                        <a:pt x="48" y="48"/>
                      </a:ln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92" y="0"/>
                      </a:ln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336" y="48"/>
                      </a:lnTo>
                      <a:lnTo>
                        <a:pt x="384" y="0"/>
                      </a:lnTo>
                      <a:lnTo>
                        <a:pt x="432" y="48"/>
                      </a:lnTo>
                      <a:lnTo>
                        <a:pt x="480" y="0"/>
                      </a:lnTo>
                      <a:lnTo>
                        <a:pt x="528" y="48"/>
                      </a:lnTo>
                      <a:lnTo>
                        <a:pt x="576" y="0"/>
                      </a:lnTo>
                      <a:lnTo>
                        <a:pt x="624" y="48"/>
                      </a:lnTo>
                      <a:lnTo>
                        <a:pt x="672" y="0"/>
                      </a:lnTo>
                      <a:lnTo>
                        <a:pt x="720" y="48"/>
                      </a:lnTo>
                      <a:lnTo>
                        <a:pt x="768" y="0"/>
                      </a:lnTo>
                      <a:lnTo>
                        <a:pt x="768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Rectangle 77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768" cy="144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" name="Group 78"/>
            <p:cNvGrpSpPr>
              <a:grpSpLocks/>
            </p:cNvGrpSpPr>
            <p:nvPr/>
          </p:nvGrpSpPr>
          <p:grpSpPr bwMode="auto">
            <a:xfrm>
              <a:off x="2693" y="1268"/>
              <a:ext cx="653" cy="755"/>
              <a:chOff x="4368" y="1488"/>
              <a:chExt cx="912" cy="1056"/>
            </a:xfrm>
          </p:grpSpPr>
          <p:sp>
            <p:nvSpPr>
              <p:cNvPr id="23" name="Rectangle 79"/>
              <p:cNvSpPr>
                <a:spLocks noChangeArrowheads="1"/>
              </p:cNvSpPr>
              <p:nvPr/>
            </p:nvSpPr>
            <p:spPr bwMode="auto">
              <a:xfrm>
                <a:off x="4656" y="1584"/>
                <a:ext cx="576" cy="475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80" descr="Large confetti"/>
              <p:cNvSpPr>
                <a:spLocks noChangeArrowheads="1"/>
              </p:cNvSpPr>
              <p:nvPr/>
            </p:nvSpPr>
            <p:spPr bwMode="auto">
              <a:xfrm>
                <a:off x="4656" y="2034"/>
                <a:ext cx="576" cy="126"/>
              </a:xfrm>
              <a:prstGeom prst="rect">
                <a:avLst/>
              </a:prstGeom>
              <a:pattFill prst="lgConfetti">
                <a:fgClr>
                  <a:schemeClr val="bg1"/>
                </a:fgClr>
                <a:bgClr>
                  <a:schemeClr val="tx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81" descr="Large confetti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576" cy="192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82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57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83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84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192" cy="288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85"/>
              <p:cNvSpPr>
                <a:spLocks/>
              </p:cNvSpPr>
              <p:nvPr/>
            </p:nvSpPr>
            <p:spPr bwMode="auto">
              <a:xfrm>
                <a:off x="4368" y="1488"/>
                <a:ext cx="912" cy="1056"/>
              </a:xfrm>
              <a:custGeom>
                <a:avLst/>
                <a:gdLst>
                  <a:gd name="T0" fmla="*/ 48 w 912"/>
                  <a:gd name="T1" fmla="*/ 0 h 1056"/>
                  <a:gd name="T2" fmla="*/ 48 w 912"/>
                  <a:gd name="T3" fmla="*/ 384 h 1056"/>
                  <a:gd name="T4" fmla="*/ 240 w 912"/>
                  <a:gd name="T5" fmla="*/ 384 h 1056"/>
                  <a:gd name="T6" fmla="*/ 240 w 912"/>
                  <a:gd name="T7" fmla="*/ 0 h 1056"/>
                  <a:gd name="T8" fmla="*/ 288 w 912"/>
                  <a:gd name="T9" fmla="*/ 0 h 1056"/>
                  <a:gd name="T10" fmla="*/ 288 w 912"/>
                  <a:gd name="T11" fmla="*/ 864 h 1056"/>
                  <a:gd name="T12" fmla="*/ 864 w 912"/>
                  <a:gd name="T13" fmla="*/ 864 h 1056"/>
                  <a:gd name="T14" fmla="*/ 864 w 912"/>
                  <a:gd name="T15" fmla="*/ 0 h 1056"/>
                  <a:gd name="T16" fmla="*/ 912 w 912"/>
                  <a:gd name="T17" fmla="*/ 0 h 1056"/>
                  <a:gd name="T18" fmla="*/ 912 w 912"/>
                  <a:gd name="T19" fmla="*/ 1056 h 1056"/>
                  <a:gd name="T20" fmla="*/ 240 w 912"/>
                  <a:gd name="T21" fmla="*/ 1056 h 1056"/>
                  <a:gd name="T22" fmla="*/ 240 w 912"/>
                  <a:gd name="T23" fmla="*/ 432 h 1056"/>
                  <a:gd name="T24" fmla="*/ 0 w 912"/>
                  <a:gd name="T25" fmla="*/ 432 h 1056"/>
                  <a:gd name="T26" fmla="*/ 0 w 912"/>
                  <a:gd name="T27" fmla="*/ 0 h 1056"/>
                  <a:gd name="T28" fmla="*/ 48 w 912"/>
                  <a:gd name="T29" fmla="*/ 0 h 10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2"/>
                  <a:gd name="T46" fmla="*/ 0 h 1056"/>
                  <a:gd name="T47" fmla="*/ 912 w 912"/>
                  <a:gd name="T48" fmla="*/ 1056 h 10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2" h="1056">
                    <a:moveTo>
                      <a:pt x="48" y="0"/>
                    </a:moveTo>
                    <a:lnTo>
                      <a:pt x="48" y="384"/>
                    </a:lnTo>
                    <a:lnTo>
                      <a:pt x="240" y="384"/>
                    </a:lnTo>
                    <a:lnTo>
                      <a:pt x="240" y="0"/>
                    </a:lnTo>
                    <a:lnTo>
                      <a:pt x="288" y="0"/>
                    </a:lnTo>
                    <a:lnTo>
                      <a:pt x="288" y="864"/>
                    </a:lnTo>
                    <a:lnTo>
                      <a:pt x="864" y="864"/>
                    </a:lnTo>
                    <a:lnTo>
                      <a:pt x="864" y="0"/>
                    </a:lnTo>
                    <a:lnTo>
                      <a:pt x="912" y="0"/>
                    </a:lnTo>
                    <a:lnTo>
                      <a:pt x="912" y="1056"/>
                    </a:lnTo>
                    <a:lnTo>
                      <a:pt x="240" y="1056"/>
                    </a:lnTo>
                    <a:lnTo>
                      <a:pt x="240" y="432"/>
                    </a:lnTo>
                    <a:lnTo>
                      <a:pt x="0" y="432"/>
                    </a:lnTo>
                    <a:lnTo>
                      <a:pt x="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86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4477" y="864"/>
              <a:ext cx="797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Distribution</a:t>
              </a:r>
            </a:p>
          </p:txBody>
        </p:sp>
      </p:grpSp>
      <p:sp>
        <p:nvSpPr>
          <p:cNvPr id="89" name="Text Box 88"/>
          <p:cNvSpPr txBox="1">
            <a:spLocks noChangeArrowheads="1"/>
          </p:cNvSpPr>
          <p:nvPr/>
        </p:nvSpPr>
        <p:spPr bwMode="auto">
          <a:xfrm>
            <a:off x="304800" y="3641725"/>
            <a:ext cx="6358618" cy="12618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 smtClean="0">
                <a:latin typeface="Trebuchet MS" pitchFamily="34" charset="0"/>
              </a:rPr>
              <a:t>Marshy/Swampy/Septic/Sulfurous/Medicinal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 smtClean="0">
                <a:latin typeface="Trebuchet MS" pitchFamily="34" charset="0"/>
              </a:rPr>
              <a:t>Disinfection and algae control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 smtClean="0">
                <a:latin typeface="Trebuchet MS" pitchFamily="34" charset="0"/>
              </a:rPr>
              <a:t>Fe and </a:t>
            </a:r>
            <a:r>
              <a:rPr lang="en-US" sz="2000" dirty="0" err="1" smtClean="0">
                <a:latin typeface="Trebuchet MS" pitchFamily="34" charset="0"/>
              </a:rPr>
              <a:t>Mn</a:t>
            </a:r>
            <a:r>
              <a:rPr lang="en-US" sz="2000" dirty="0" smtClean="0">
                <a:latin typeface="Trebuchet MS" pitchFamily="34" charset="0"/>
              </a:rPr>
              <a:t> control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>
            <a:off x="15240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>
            <a:off x="22098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>
            <a:off x="41148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>
            <a:off x="55626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>
            <a:off x="70104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>
            <a:off x="7924800" y="28194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Text Box 95"/>
          <p:cNvSpPr txBox="1">
            <a:spLocks noChangeArrowheads="1"/>
          </p:cNvSpPr>
          <p:nvPr/>
        </p:nvSpPr>
        <p:spPr bwMode="auto">
          <a:xfrm>
            <a:off x="457200" y="5638800"/>
            <a:ext cx="1981200" cy="809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Kerosene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Cat urine</a:t>
            </a:r>
          </a:p>
        </p:txBody>
      </p:sp>
      <p:sp>
        <p:nvSpPr>
          <p:cNvPr id="97" name="Text Box 96"/>
          <p:cNvSpPr txBox="1">
            <a:spLocks noChangeArrowheads="1"/>
          </p:cNvSpPr>
          <p:nvPr/>
        </p:nvSpPr>
        <p:spPr bwMode="auto">
          <a:xfrm>
            <a:off x="3293964" y="5995620"/>
            <a:ext cx="3352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ClO</a:t>
            </a:r>
            <a:r>
              <a:rPr lang="en-US" sz="2000" baseline="-25000" dirty="0">
                <a:solidFill>
                  <a:srgbClr val="FF0000"/>
                </a:solidFill>
                <a:latin typeface="Trebuchet MS" pitchFamily="34" charset="0"/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  <a:latin typeface="Trebuchet MS" pitchFamily="34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/ClO</a:t>
            </a:r>
            <a:r>
              <a:rPr lang="en-US" sz="2000" baseline="-25000" dirty="0">
                <a:solidFill>
                  <a:srgbClr val="FF0000"/>
                </a:solidFill>
                <a:latin typeface="Trebuchet MS" pitchFamily="34" charset="0"/>
              </a:rPr>
              <a:t>3</a:t>
            </a:r>
            <a:r>
              <a:rPr lang="en-US" sz="2000" baseline="30000" dirty="0">
                <a:solidFill>
                  <a:srgbClr val="FF0000"/>
                </a:solidFill>
                <a:latin typeface="Trebuchet MS" pitchFamily="34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formation</a:t>
            </a: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2886075" y="2125663"/>
            <a:ext cx="52959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9" name="Picture 98" descr="bas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4251325"/>
            <a:ext cx="246856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7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utoUpdateAnimBg="0"/>
      <p:bldP spid="9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4" y="473075"/>
            <a:ext cx="90014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Oxidation Processes (AOPs)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843" y="1899323"/>
            <a:ext cx="4801772" cy="5050300"/>
          </a:xfrm>
        </p:spPr>
        <p:txBody>
          <a:bodyPr>
            <a:normAutofit/>
          </a:bodyPr>
          <a:lstStyle/>
          <a:p>
            <a:pPr marL="344488" lvl="0" indent="-344488">
              <a:spcBef>
                <a:spcPts val="400"/>
              </a:spcBef>
              <a:buSzPct val="90000"/>
              <a:buFont typeface="Arial" pitchFamily="34" charset="0"/>
              <a:buChar char="■"/>
              <a:defRPr/>
            </a:pPr>
            <a:r>
              <a:rPr lang="en-US" sz="2000" dirty="0" smtClean="0"/>
              <a:t>An effective process for disinfection and chemical oxidation</a:t>
            </a:r>
            <a:endParaRPr lang="en-US" sz="2000" dirty="0"/>
          </a:p>
          <a:p>
            <a:pPr marL="344488" lvl="0" indent="-344488">
              <a:spcBef>
                <a:spcPts val="400"/>
              </a:spcBef>
              <a:buSzPct val="90000"/>
              <a:buFont typeface="Arial" pitchFamily="34" charset="0"/>
              <a:buChar char="■"/>
              <a:defRPr/>
            </a:pPr>
            <a:r>
              <a:rPr lang="en-US" sz="2000" dirty="0" smtClean="0"/>
              <a:t> AOPs work by creating hydroxyl radicals (•OH)</a:t>
            </a:r>
            <a:endParaRPr lang="en-US" sz="2200" dirty="0"/>
          </a:p>
          <a:p>
            <a:pPr marL="344488" lvl="0" indent="-344488">
              <a:spcBef>
                <a:spcPts val="400"/>
              </a:spcBef>
              <a:buSzPct val="90000"/>
              <a:buFont typeface="Arial" pitchFamily="34" charset="0"/>
              <a:buChar char="■"/>
              <a:defRPr/>
            </a:pPr>
            <a:r>
              <a:rPr lang="en-US" sz="2400" dirty="0" smtClean="0"/>
              <a:t>Complex chemistry</a:t>
            </a:r>
          </a:p>
          <a:p>
            <a:pPr marL="344488" lvl="0" indent="-344488">
              <a:spcBef>
                <a:spcPts val="400"/>
              </a:spcBef>
              <a:buSzPct val="90000"/>
              <a:buFont typeface="Arial" pitchFamily="34" charset="0"/>
              <a:buChar char="■"/>
              <a:defRPr/>
            </a:pPr>
            <a:r>
              <a:rPr lang="en-US" sz="2000" dirty="0" smtClean="0"/>
              <a:t>Several Technologies</a:t>
            </a:r>
          </a:p>
          <a:p>
            <a:pPr marL="744538" lvl="1" indent="-344488">
              <a:spcBef>
                <a:spcPts val="400"/>
              </a:spcBef>
              <a:buSzPct val="90000"/>
              <a:buFont typeface="Arial" pitchFamily="34" charset="0"/>
              <a:buChar char="■"/>
              <a:defRPr/>
            </a:pPr>
            <a:r>
              <a:rPr lang="en-US" sz="1800" dirty="0" smtClean="0"/>
              <a:t>UV/H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UV/O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, UV/</a:t>
            </a:r>
            <a:r>
              <a:rPr lang="en-US" sz="1800" dirty="0" err="1" smtClean="0"/>
              <a:t>HOCl</a:t>
            </a:r>
            <a:r>
              <a:rPr lang="en-US" sz="1800" dirty="0" smtClean="0"/>
              <a:t>, etc.</a:t>
            </a:r>
          </a:p>
          <a:p>
            <a:pPr marL="744538" lvl="1" indent="-344488">
              <a:spcBef>
                <a:spcPts val="400"/>
              </a:spcBef>
              <a:buSzPct val="90000"/>
              <a:buFont typeface="Arial" pitchFamily="34" charset="0"/>
              <a:buChar char="■"/>
              <a:defRPr/>
            </a:pPr>
            <a:r>
              <a:rPr lang="en-US" sz="1800" dirty="0" smtClean="0"/>
              <a:t>Ozone/H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Ozone/NOM, Ozone/pH</a:t>
            </a:r>
          </a:p>
          <a:p>
            <a:endParaRPr lang="en-US" dirty="0"/>
          </a:p>
        </p:txBody>
      </p:sp>
      <p:pic>
        <p:nvPicPr>
          <p:cNvPr id="5" name="Picture 5" descr="OHradicalat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1676400"/>
            <a:ext cx="3049587" cy="40941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55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Ozone/AOPs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38888" y="1841500"/>
            <a:ext cx="1427162" cy="41021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21075" y="1841500"/>
            <a:ext cx="1427163" cy="41021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3383" y="1841500"/>
            <a:ext cx="1479550" cy="41021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732338" y="2763838"/>
            <a:ext cx="27305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493000" y="2860675"/>
            <a:ext cx="360363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864" y="240"/>
              </a:cxn>
              <a:cxn ang="0">
                <a:pos x="864" y="240"/>
              </a:cxn>
            </a:cxnLst>
            <a:rect l="0" t="0" r="r" b="b"/>
            <a:pathLst>
              <a:path w="864" h="240">
                <a:moveTo>
                  <a:pt x="0" y="0"/>
                </a:moveTo>
                <a:lnTo>
                  <a:pt x="0" y="240"/>
                </a:lnTo>
                <a:lnTo>
                  <a:pt x="864" y="240"/>
                </a:lnTo>
                <a:lnTo>
                  <a:pt x="864" y="240"/>
                </a:lnTo>
              </a:path>
            </a:pathLst>
          </a:custGeom>
          <a:noFill/>
          <a:ln w="28575" cmpd="sng">
            <a:solidFill>
              <a:srgbClr val="66CCFF"/>
            </a:solidFill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-22225" y="2894013"/>
            <a:ext cx="328613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341438" y="2860675"/>
            <a:ext cx="1035050" cy="215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864" y="240"/>
              </a:cxn>
              <a:cxn ang="0">
                <a:pos x="864" y="240"/>
              </a:cxn>
            </a:cxnLst>
            <a:rect l="0" t="0" r="r" b="b"/>
            <a:pathLst>
              <a:path w="864" h="240">
                <a:moveTo>
                  <a:pt x="0" y="0"/>
                </a:moveTo>
                <a:lnTo>
                  <a:pt x="0" y="240"/>
                </a:lnTo>
                <a:lnTo>
                  <a:pt x="864" y="240"/>
                </a:lnTo>
                <a:lnTo>
                  <a:pt x="864" y="240"/>
                </a:lnTo>
              </a:path>
            </a:pathLst>
          </a:custGeom>
          <a:noFill/>
          <a:ln w="28575" cmpd="sng">
            <a:solidFill>
              <a:srgbClr val="66CCFF"/>
            </a:solidFill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316288" y="3133725"/>
            <a:ext cx="27305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026150" y="2894013"/>
            <a:ext cx="447675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693863" y="2947988"/>
            <a:ext cx="436562" cy="327025"/>
            <a:chOff x="1067" y="1857"/>
            <a:chExt cx="275" cy="206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067" y="1857"/>
              <a:ext cx="275" cy="20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101" y="1891"/>
              <a:ext cx="207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747838" y="3111500"/>
            <a:ext cx="32861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014913" y="2446338"/>
            <a:ext cx="1035050" cy="1200150"/>
            <a:chOff x="4368" y="1488"/>
            <a:chExt cx="912" cy="1056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656" y="1584"/>
              <a:ext cx="576" cy="475"/>
            </a:xfrm>
            <a:prstGeom prst="rect">
              <a:avLst/>
            </a:pr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 descr="Large confetti"/>
            <p:cNvSpPr>
              <a:spLocks noChangeArrowheads="1"/>
            </p:cNvSpPr>
            <p:nvPr/>
          </p:nvSpPr>
          <p:spPr bwMode="auto">
            <a:xfrm>
              <a:off x="4656" y="2034"/>
              <a:ext cx="576" cy="126"/>
            </a:xfrm>
            <a:prstGeom prst="rect">
              <a:avLst/>
            </a:prstGeom>
            <a:pattFill prst="lgConfetti">
              <a:fgClr>
                <a:schemeClr val="bg1"/>
              </a:fgClr>
              <a:bgClr>
                <a:schemeClr val="tx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 descr="Large confetti"/>
            <p:cNvSpPr>
              <a:spLocks noChangeArrowheads="1"/>
            </p:cNvSpPr>
            <p:nvPr/>
          </p:nvSpPr>
          <p:spPr bwMode="auto">
            <a:xfrm>
              <a:off x="4656" y="2160"/>
              <a:ext cx="576" cy="192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656" y="2352"/>
              <a:ext cx="57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656" y="2400"/>
              <a:ext cx="57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416" y="1584"/>
              <a:ext cx="192" cy="288"/>
            </a:xfrm>
            <a:prstGeom prst="rect">
              <a:avLst/>
            </a:pr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368" y="1488"/>
              <a:ext cx="912" cy="1056"/>
            </a:xfrm>
            <a:custGeom>
              <a:avLst/>
              <a:gdLst>
                <a:gd name="T0" fmla="*/ 48 w 912"/>
                <a:gd name="T1" fmla="*/ 0 h 1056"/>
                <a:gd name="T2" fmla="*/ 48 w 912"/>
                <a:gd name="T3" fmla="*/ 384 h 1056"/>
                <a:gd name="T4" fmla="*/ 240 w 912"/>
                <a:gd name="T5" fmla="*/ 384 h 1056"/>
                <a:gd name="T6" fmla="*/ 240 w 912"/>
                <a:gd name="T7" fmla="*/ 0 h 1056"/>
                <a:gd name="T8" fmla="*/ 288 w 912"/>
                <a:gd name="T9" fmla="*/ 0 h 1056"/>
                <a:gd name="T10" fmla="*/ 288 w 912"/>
                <a:gd name="T11" fmla="*/ 864 h 1056"/>
                <a:gd name="T12" fmla="*/ 864 w 912"/>
                <a:gd name="T13" fmla="*/ 864 h 1056"/>
                <a:gd name="T14" fmla="*/ 864 w 912"/>
                <a:gd name="T15" fmla="*/ 0 h 1056"/>
                <a:gd name="T16" fmla="*/ 912 w 912"/>
                <a:gd name="T17" fmla="*/ 0 h 1056"/>
                <a:gd name="T18" fmla="*/ 912 w 912"/>
                <a:gd name="T19" fmla="*/ 1056 h 1056"/>
                <a:gd name="T20" fmla="*/ 240 w 912"/>
                <a:gd name="T21" fmla="*/ 1056 h 1056"/>
                <a:gd name="T22" fmla="*/ 240 w 912"/>
                <a:gd name="T23" fmla="*/ 432 h 1056"/>
                <a:gd name="T24" fmla="*/ 0 w 912"/>
                <a:gd name="T25" fmla="*/ 432 h 1056"/>
                <a:gd name="T26" fmla="*/ 0 w 912"/>
                <a:gd name="T27" fmla="*/ 0 h 1056"/>
                <a:gd name="T28" fmla="*/ 48 w 912"/>
                <a:gd name="T29" fmla="*/ 0 h 10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2"/>
                <a:gd name="T46" fmla="*/ 0 h 1056"/>
                <a:gd name="T47" fmla="*/ 912 w 912"/>
                <a:gd name="T48" fmla="*/ 1056 h 10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2" h="1056">
                  <a:moveTo>
                    <a:pt x="48" y="0"/>
                  </a:moveTo>
                  <a:lnTo>
                    <a:pt x="48" y="384"/>
                  </a:lnTo>
                  <a:lnTo>
                    <a:pt x="240" y="384"/>
                  </a:lnTo>
                  <a:lnTo>
                    <a:pt x="240" y="0"/>
                  </a:lnTo>
                  <a:lnTo>
                    <a:pt x="288" y="0"/>
                  </a:lnTo>
                  <a:lnTo>
                    <a:pt x="288" y="864"/>
                  </a:lnTo>
                  <a:lnTo>
                    <a:pt x="864" y="864"/>
                  </a:lnTo>
                  <a:lnTo>
                    <a:pt x="864" y="0"/>
                  </a:lnTo>
                  <a:lnTo>
                    <a:pt x="912" y="0"/>
                  </a:lnTo>
                  <a:lnTo>
                    <a:pt x="912" y="1056"/>
                  </a:lnTo>
                  <a:lnTo>
                    <a:pt x="240" y="1056"/>
                  </a:lnTo>
                  <a:lnTo>
                    <a:pt x="240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656" y="2400"/>
              <a:ext cx="576" cy="96"/>
            </a:xfrm>
            <a:prstGeom prst="rect">
              <a:avLst/>
            </a:pr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06388" y="2446338"/>
            <a:ext cx="1144587" cy="815975"/>
            <a:chOff x="384" y="1219"/>
            <a:chExt cx="1008" cy="720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84" y="1219"/>
              <a:ext cx="1008" cy="720"/>
            </a:xfrm>
            <a:custGeom>
              <a:avLst/>
              <a:gdLst>
                <a:gd name="T0" fmla="*/ 0 w 1008"/>
                <a:gd name="T1" fmla="*/ 0 h 720"/>
                <a:gd name="T2" fmla="*/ 0 w 1008"/>
                <a:gd name="T3" fmla="*/ 720 h 720"/>
                <a:gd name="T4" fmla="*/ 864 w 1008"/>
                <a:gd name="T5" fmla="*/ 720 h 720"/>
                <a:gd name="T6" fmla="*/ 864 w 1008"/>
                <a:gd name="T7" fmla="*/ 384 h 720"/>
                <a:gd name="T8" fmla="*/ 1008 w 1008"/>
                <a:gd name="T9" fmla="*/ 384 h 720"/>
                <a:gd name="T10" fmla="*/ 1008 w 1008"/>
                <a:gd name="T11" fmla="*/ 0 h 720"/>
                <a:gd name="T12" fmla="*/ 0 w 1008"/>
                <a:gd name="T13" fmla="*/ 0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720"/>
                <a:gd name="T23" fmla="*/ 1008 w 1008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720">
                  <a:moveTo>
                    <a:pt x="0" y="0"/>
                  </a:moveTo>
                  <a:lnTo>
                    <a:pt x="0" y="720"/>
                  </a:lnTo>
                  <a:lnTo>
                    <a:pt x="864" y="720"/>
                  </a:lnTo>
                  <a:lnTo>
                    <a:pt x="864" y="384"/>
                  </a:lnTo>
                  <a:lnTo>
                    <a:pt x="1008" y="384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32" y="1267"/>
              <a:ext cx="912" cy="624"/>
            </a:xfrm>
            <a:custGeom>
              <a:avLst/>
              <a:gdLst>
                <a:gd name="T0" fmla="*/ 0 w 912"/>
                <a:gd name="T1" fmla="*/ 0 h 624"/>
                <a:gd name="T2" fmla="*/ 0 w 912"/>
                <a:gd name="T3" fmla="*/ 624 h 624"/>
                <a:gd name="T4" fmla="*/ 336 w 912"/>
                <a:gd name="T5" fmla="*/ 624 h 624"/>
                <a:gd name="T6" fmla="*/ 336 w 912"/>
                <a:gd name="T7" fmla="*/ 288 h 624"/>
                <a:gd name="T8" fmla="*/ 384 w 912"/>
                <a:gd name="T9" fmla="*/ 288 h 624"/>
                <a:gd name="T10" fmla="*/ 384 w 912"/>
                <a:gd name="T11" fmla="*/ 624 h 624"/>
                <a:gd name="T12" fmla="*/ 720 w 912"/>
                <a:gd name="T13" fmla="*/ 624 h 624"/>
                <a:gd name="T14" fmla="*/ 768 w 912"/>
                <a:gd name="T15" fmla="*/ 624 h 624"/>
                <a:gd name="T16" fmla="*/ 768 w 912"/>
                <a:gd name="T17" fmla="*/ 144 h 624"/>
                <a:gd name="T18" fmla="*/ 816 w 912"/>
                <a:gd name="T19" fmla="*/ 144 h 624"/>
                <a:gd name="T20" fmla="*/ 816 w 912"/>
                <a:gd name="T21" fmla="*/ 288 h 624"/>
                <a:gd name="T22" fmla="*/ 912 w 912"/>
                <a:gd name="T23" fmla="*/ 288 h 624"/>
                <a:gd name="T24" fmla="*/ 912 w 912"/>
                <a:gd name="T25" fmla="*/ 0 h 624"/>
                <a:gd name="T26" fmla="*/ 576 w 912"/>
                <a:gd name="T27" fmla="*/ 0 h 624"/>
                <a:gd name="T28" fmla="*/ 576 w 912"/>
                <a:gd name="T29" fmla="*/ 480 h 624"/>
                <a:gd name="T30" fmla="*/ 528 w 912"/>
                <a:gd name="T31" fmla="*/ 480 h 624"/>
                <a:gd name="T32" fmla="*/ 528 w 912"/>
                <a:gd name="T33" fmla="*/ 0 h 624"/>
                <a:gd name="T34" fmla="*/ 192 w 912"/>
                <a:gd name="T35" fmla="*/ 0 h 624"/>
                <a:gd name="T36" fmla="*/ 192 w 912"/>
                <a:gd name="T37" fmla="*/ 480 h 624"/>
                <a:gd name="T38" fmla="*/ 144 w 912"/>
                <a:gd name="T39" fmla="*/ 480 h 624"/>
                <a:gd name="T40" fmla="*/ 144 w 912"/>
                <a:gd name="T41" fmla="*/ 0 h 624"/>
                <a:gd name="T42" fmla="*/ 0 w 912"/>
                <a:gd name="T43" fmla="*/ 0 h 6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2"/>
                <a:gd name="T67" fmla="*/ 0 h 624"/>
                <a:gd name="T68" fmla="*/ 912 w 912"/>
                <a:gd name="T69" fmla="*/ 624 h 6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2" h="624">
                  <a:moveTo>
                    <a:pt x="0" y="0"/>
                  </a:moveTo>
                  <a:lnTo>
                    <a:pt x="0" y="624"/>
                  </a:lnTo>
                  <a:lnTo>
                    <a:pt x="336" y="624"/>
                  </a:lnTo>
                  <a:lnTo>
                    <a:pt x="336" y="288"/>
                  </a:lnTo>
                  <a:lnTo>
                    <a:pt x="384" y="288"/>
                  </a:lnTo>
                  <a:lnTo>
                    <a:pt x="384" y="624"/>
                  </a:lnTo>
                  <a:lnTo>
                    <a:pt x="720" y="624"/>
                  </a:lnTo>
                  <a:lnTo>
                    <a:pt x="768" y="624"/>
                  </a:lnTo>
                  <a:lnTo>
                    <a:pt x="768" y="144"/>
                  </a:lnTo>
                  <a:lnTo>
                    <a:pt x="816" y="144"/>
                  </a:lnTo>
                  <a:lnTo>
                    <a:pt x="816" y="288"/>
                  </a:lnTo>
                  <a:lnTo>
                    <a:pt x="912" y="288"/>
                  </a:lnTo>
                  <a:lnTo>
                    <a:pt x="912" y="0"/>
                  </a:lnTo>
                  <a:lnTo>
                    <a:pt x="576" y="0"/>
                  </a:lnTo>
                  <a:lnTo>
                    <a:pt x="576" y="480"/>
                  </a:lnTo>
                  <a:lnTo>
                    <a:pt x="528" y="480"/>
                  </a:lnTo>
                  <a:lnTo>
                    <a:pt x="528" y="0"/>
                  </a:lnTo>
                  <a:lnTo>
                    <a:pt x="192" y="0"/>
                  </a:lnTo>
                  <a:lnTo>
                    <a:pt x="192" y="480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32" y="1363"/>
              <a:ext cx="912" cy="528"/>
            </a:xfrm>
            <a:custGeom>
              <a:avLst/>
              <a:gdLst>
                <a:gd name="T0" fmla="*/ 0 w 912"/>
                <a:gd name="T1" fmla="*/ 0 h 528"/>
                <a:gd name="T2" fmla="*/ 0 w 912"/>
                <a:gd name="T3" fmla="*/ 528 h 528"/>
                <a:gd name="T4" fmla="*/ 336 w 912"/>
                <a:gd name="T5" fmla="*/ 528 h 528"/>
                <a:gd name="T6" fmla="*/ 336 w 912"/>
                <a:gd name="T7" fmla="*/ 192 h 528"/>
                <a:gd name="T8" fmla="*/ 384 w 912"/>
                <a:gd name="T9" fmla="*/ 192 h 528"/>
                <a:gd name="T10" fmla="*/ 384 w 912"/>
                <a:gd name="T11" fmla="*/ 528 h 528"/>
                <a:gd name="T12" fmla="*/ 768 w 912"/>
                <a:gd name="T13" fmla="*/ 528 h 528"/>
                <a:gd name="T14" fmla="*/ 768 w 912"/>
                <a:gd name="T15" fmla="*/ 48 h 528"/>
                <a:gd name="T16" fmla="*/ 816 w 912"/>
                <a:gd name="T17" fmla="*/ 48 h 528"/>
                <a:gd name="T18" fmla="*/ 816 w 912"/>
                <a:gd name="T19" fmla="*/ 192 h 528"/>
                <a:gd name="T20" fmla="*/ 912 w 912"/>
                <a:gd name="T21" fmla="*/ 192 h 528"/>
                <a:gd name="T22" fmla="*/ 912 w 912"/>
                <a:gd name="T23" fmla="*/ 0 h 528"/>
                <a:gd name="T24" fmla="*/ 576 w 912"/>
                <a:gd name="T25" fmla="*/ 0 h 528"/>
                <a:gd name="T26" fmla="*/ 576 w 912"/>
                <a:gd name="T27" fmla="*/ 384 h 528"/>
                <a:gd name="T28" fmla="*/ 528 w 912"/>
                <a:gd name="T29" fmla="*/ 384 h 528"/>
                <a:gd name="T30" fmla="*/ 528 w 912"/>
                <a:gd name="T31" fmla="*/ 0 h 528"/>
                <a:gd name="T32" fmla="*/ 192 w 912"/>
                <a:gd name="T33" fmla="*/ 0 h 528"/>
                <a:gd name="T34" fmla="*/ 192 w 912"/>
                <a:gd name="T35" fmla="*/ 384 h 528"/>
                <a:gd name="T36" fmla="*/ 144 w 912"/>
                <a:gd name="T37" fmla="*/ 384 h 528"/>
                <a:gd name="T38" fmla="*/ 144 w 912"/>
                <a:gd name="T39" fmla="*/ 0 h 528"/>
                <a:gd name="T40" fmla="*/ 0 w 912"/>
                <a:gd name="T41" fmla="*/ 0 h 5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2"/>
                <a:gd name="T64" fmla="*/ 0 h 528"/>
                <a:gd name="T65" fmla="*/ 912 w 912"/>
                <a:gd name="T66" fmla="*/ 528 h 5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2" h="528">
                  <a:moveTo>
                    <a:pt x="0" y="0"/>
                  </a:moveTo>
                  <a:lnTo>
                    <a:pt x="0" y="528"/>
                  </a:lnTo>
                  <a:lnTo>
                    <a:pt x="336" y="528"/>
                  </a:lnTo>
                  <a:lnTo>
                    <a:pt x="336" y="192"/>
                  </a:lnTo>
                  <a:lnTo>
                    <a:pt x="384" y="192"/>
                  </a:lnTo>
                  <a:lnTo>
                    <a:pt x="384" y="528"/>
                  </a:lnTo>
                  <a:lnTo>
                    <a:pt x="768" y="528"/>
                  </a:lnTo>
                  <a:lnTo>
                    <a:pt x="768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912" y="192"/>
                  </a:lnTo>
                  <a:lnTo>
                    <a:pt x="912" y="0"/>
                  </a:lnTo>
                  <a:lnTo>
                    <a:pt x="576" y="0"/>
                  </a:lnTo>
                  <a:lnTo>
                    <a:pt x="576" y="384"/>
                  </a:lnTo>
                  <a:lnTo>
                    <a:pt x="528" y="384"/>
                  </a:lnTo>
                  <a:lnTo>
                    <a:pt x="528" y="0"/>
                  </a:lnTo>
                  <a:lnTo>
                    <a:pt x="192" y="0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456" y="1710"/>
              <a:ext cx="112" cy="192"/>
              <a:chOff x="144" y="3228"/>
              <a:chExt cx="562" cy="766"/>
            </a:xfrm>
          </p:grpSpPr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432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288" y="38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528" y="379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144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192" y="3696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 flipH="1">
                <a:off x="432" y="374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 flipH="1">
                <a:off x="528" y="3648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 flipH="1">
                <a:off x="307" y="360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 flipH="1">
                <a:off x="192" y="350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 flipH="1">
                <a:off x="403" y="3228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 flipH="1">
                <a:off x="543" y="3552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 flipH="1">
                <a:off x="288" y="3360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 flipH="1">
                <a:off x="418" y="3418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 flipH="1">
                <a:off x="528" y="3312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 flipH="1">
                <a:off x="638" y="3926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 flipH="1">
                <a:off x="566" y="3413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 flipH="1">
                <a:off x="628" y="3681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376488" y="2533650"/>
            <a:ext cx="949325" cy="762000"/>
            <a:chOff x="2208" y="1296"/>
            <a:chExt cx="837" cy="672"/>
          </a:xfrm>
        </p:grpSpPr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256" y="1440"/>
              <a:ext cx="766" cy="480"/>
            </a:xfrm>
            <a:custGeom>
              <a:avLst/>
              <a:gdLst>
                <a:gd name="T0" fmla="*/ 0 w 960"/>
                <a:gd name="T1" fmla="*/ 0 h 480"/>
                <a:gd name="T2" fmla="*/ 766 w 960"/>
                <a:gd name="T3" fmla="*/ 0 h 480"/>
                <a:gd name="T4" fmla="*/ 766 w 960"/>
                <a:gd name="T5" fmla="*/ 480 h 480"/>
                <a:gd name="T6" fmla="*/ 0 w 960"/>
                <a:gd name="T7" fmla="*/ 480 h 480"/>
                <a:gd name="T8" fmla="*/ 0 w 960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480"/>
                <a:gd name="T17" fmla="*/ 960 w 960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480">
                  <a:moveTo>
                    <a:pt x="0" y="0"/>
                  </a:moveTo>
                  <a:lnTo>
                    <a:pt x="960" y="0"/>
                  </a:lnTo>
                  <a:lnTo>
                    <a:pt x="960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2578" y="1392"/>
              <a:ext cx="45" cy="528"/>
              <a:chOff x="2064" y="2208"/>
              <a:chExt cx="144" cy="528"/>
            </a:xfrm>
          </p:grpSpPr>
          <p:sp>
            <p:nvSpPr>
              <p:cNvPr id="74" name="Rectangle 52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53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54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55"/>
              <p:cNvSpPr>
                <a:spLocks noChangeArrowheads="1"/>
              </p:cNvSpPr>
              <p:nvPr/>
            </p:nvSpPr>
            <p:spPr bwMode="auto">
              <a:xfrm>
                <a:off x="2112" y="2208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56"/>
              <p:cNvSpPr>
                <a:spLocks noChangeShapeType="1"/>
              </p:cNvSpPr>
              <p:nvPr/>
            </p:nvSpPr>
            <p:spPr bwMode="auto">
              <a:xfrm>
                <a:off x="206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57"/>
            <p:cNvGrpSpPr>
              <a:grpSpLocks/>
            </p:cNvGrpSpPr>
            <p:nvPr/>
          </p:nvGrpSpPr>
          <p:grpSpPr bwMode="auto">
            <a:xfrm>
              <a:off x="2388" y="1392"/>
              <a:ext cx="45" cy="528"/>
              <a:chOff x="2064" y="2208"/>
              <a:chExt cx="144" cy="528"/>
            </a:xfrm>
          </p:grpSpPr>
          <p:sp>
            <p:nvSpPr>
              <p:cNvPr id="69" name="Rectangle 58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59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60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61"/>
              <p:cNvSpPr>
                <a:spLocks noChangeArrowheads="1"/>
              </p:cNvSpPr>
              <p:nvPr/>
            </p:nvSpPr>
            <p:spPr bwMode="auto">
              <a:xfrm>
                <a:off x="2112" y="2208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62"/>
              <p:cNvSpPr>
                <a:spLocks noChangeShapeType="1"/>
              </p:cNvSpPr>
              <p:nvPr/>
            </p:nvSpPr>
            <p:spPr bwMode="auto">
              <a:xfrm>
                <a:off x="206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Freeform 63"/>
            <p:cNvSpPr>
              <a:spLocks/>
            </p:cNvSpPr>
            <p:nvPr/>
          </p:nvSpPr>
          <p:spPr bwMode="auto">
            <a:xfrm>
              <a:off x="2208" y="1296"/>
              <a:ext cx="837" cy="672"/>
            </a:xfrm>
            <a:custGeom>
              <a:avLst/>
              <a:gdLst>
                <a:gd name="T0" fmla="*/ 0 w 837"/>
                <a:gd name="T1" fmla="*/ 0 h 672"/>
                <a:gd name="T2" fmla="*/ 0 w 837"/>
                <a:gd name="T3" fmla="*/ 672 h 672"/>
                <a:gd name="T4" fmla="*/ 837 w 837"/>
                <a:gd name="T5" fmla="*/ 672 h 672"/>
                <a:gd name="T6" fmla="*/ 837 w 837"/>
                <a:gd name="T7" fmla="*/ 0 h 672"/>
                <a:gd name="T8" fmla="*/ 789 w 837"/>
                <a:gd name="T9" fmla="*/ 0 h 672"/>
                <a:gd name="T10" fmla="*/ 792 w 837"/>
                <a:gd name="T11" fmla="*/ 621 h 672"/>
                <a:gd name="T12" fmla="*/ 762 w 837"/>
                <a:gd name="T13" fmla="*/ 624 h 672"/>
                <a:gd name="T14" fmla="*/ 759 w 837"/>
                <a:gd name="T15" fmla="*/ 192 h 672"/>
                <a:gd name="T16" fmla="*/ 720 w 837"/>
                <a:gd name="T17" fmla="*/ 192 h 672"/>
                <a:gd name="T18" fmla="*/ 723 w 837"/>
                <a:gd name="T19" fmla="*/ 624 h 672"/>
                <a:gd name="T20" fmla="*/ 48 w 837"/>
                <a:gd name="T21" fmla="*/ 624 h 672"/>
                <a:gd name="T22" fmla="*/ 48 w 837"/>
                <a:gd name="T23" fmla="*/ 0 h 672"/>
                <a:gd name="T24" fmla="*/ 0 w 837"/>
                <a:gd name="T25" fmla="*/ 0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7"/>
                <a:gd name="T40" fmla="*/ 0 h 672"/>
                <a:gd name="T41" fmla="*/ 837 w 837"/>
                <a:gd name="T42" fmla="*/ 672 h 6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7" h="672">
                  <a:moveTo>
                    <a:pt x="0" y="0"/>
                  </a:moveTo>
                  <a:lnTo>
                    <a:pt x="0" y="672"/>
                  </a:lnTo>
                  <a:lnTo>
                    <a:pt x="837" y="672"/>
                  </a:lnTo>
                  <a:lnTo>
                    <a:pt x="837" y="0"/>
                  </a:lnTo>
                  <a:lnTo>
                    <a:pt x="789" y="0"/>
                  </a:lnTo>
                  <a:lnTo>
                    <a:pt x="792" y="621"/>
                  </a:lnTo>
                  <a:lnTo>
                    <a:pt x="762" y="624"/>
                  </a:lnTo>
                  <a:lnTo>
                    <a:pt x="759" y="192"/>
                  </a:lnTo>
                  <a:lnTo>
                    <a:pt x="720" y="192"/>
                  </a:lnTo>
                  <a:lnTo>
                    <a:pt x="723" y="624"/>
                  </a:lnTo>
                  <a:lnTo>
                    <a:pt x="48" y="624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64"/>
            <p:cNvGrpSpPr>
              <a:grpSpLocks/>
            </p:cNvGrpSpPr>
            <p:nvPr/>
          </p:nvGrpSpPr>
          <p:grpSpPr bwMode="auto">
            <a:xfrm>
              <a:off x="2479" y="1299"/>
              <a:ext cx="96" cy="540"/>
              <a:chOff x="2461" y="1299"/>
              <a:chExt cx="96" cy="540"/>
            </a:xfrm>
          </p:grpSpPr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 flipV="1">
                <a:off x="2461" y="1827"/>
                <a:ext cx="96" cy="12"/>
              </a:xfrm>
              <a:custGeom>
                <a:avLst/>
                <a:gdLst>
                  <a:gd name="T0" fmla="*/ 0 w 384"/>
                  <a:gd name="T1" fmla="*/ 6 h 100"/>
                  <a:gd name="T2" fmla="*/ 24 w 384"/>
                  <a:gd name="T3" fmla="*/ 0 h 100"/>
                  <a:gd name="T4" fmla="*/ 72 w 384"/>
                  <a:gd name="T5" fmla="*/ 12 h 100"/>
                  <a:gd name="T6" fmla="*/ 96 w 384"/>
                  <a:gd name="T7" fmla="*/ 6 h 100"/>
                  <a:gd name="T8" fmla="*/ 72 w 384"/>
                  <a:gd name="T9" fmla="*/ 0 h 100"/>
                  <a:gd name="T10" fmla="*/ 24 w 384"/>
                  <a:gd name="T11" fmla="*/ 12 h 100"/>
                  <a:gd name="T12" fmla="*/ 0 w 384"/>
                  <a:gd name="T13" fmla="*/ 6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"/>
                  <a:gd name="T22" fmla="*/ 0 h 100"/>
                  <a:gd name="T23" fmla="*/ 384 w 384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" h="100">
                    <a:moveTo>
                      <a:pt x="0" y="49"/>
                    </a:moveTo>
                    <a:cubicBezTo>
                      <a:pt x="21" y="31"/>
                      <a:pt x="67" y="1"/>
                      <a:pt x="96" y="1"/>
                    </a:cubicBezTo>
                    <a:cubicBezTo>
                      <a:pt x="125" y="1"/>
                      <a:pt x="258" y="99"/>
                      <a:pt x="288" y="97"/>
                    </a:cubicBezTo>
                    <a:cubicBezTo>
                      <a:pt x="318" y="95"/>
                      <a:pt x="348" y="76"/>
                      <a:pt x="384" y="49"/>
                    </a:cubicBezTo>
                    <a:cubicBezTo>
                      <a:pt x="351" y="27"/>
                      <a:pt x="312" y="0"/>
                      <a:pt x="288" y="1"/>
                    </a:cubicBezTo>
                    <a:cubicBezTo>
                      <a:pt x="264" y="2"/>
                      <a:pt x="126" y="100"/>
                      <a:pt x="96" y="97"/>
                    </a:cubicBezTo>
                    <a:cubicBezTo>
                      <a:pt x="66" y="94"/>
                      <a:pt x="20" y="59"/>
                      <a:pt x="0" y="4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1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66"/>
              <p:cNvSpPr>
                <a:spLocks noChangeShapeType="1"/>
              </p:cNvSpPr>
              <p:nvPr/>
            </p:nvSpPr>
            <p:spPr bwMode="auto">
              <a:xfrm flipV="1">
                <a:off x="2509" y="134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67"/>
              <p:cNvSpPr>
                <a:spLocks noChangeArrowheads="1"/>
              </p:cNvSpPr>
              <p:nvPr/>
            </p:nvSpPr>
            <p:spPr bwMode="auto">
              <a:xfrm>
                <a:off x="2485" y="1299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 flipV="1">
                <a:off x="2461" y="1668"/>
                <a:ext cx="96" cy="12"/>
              </a:xfrm>
              <a:custGeom>
                <a:avLst/>
                <a:gdLst>
                  <a:gd name="T0" fmla="*/ 0 w 384"/>
                  <a:gd name="T1" fmla="*/ 6 h 100"/>
                  <a:gd name="T2" fmla="*/ 24 w 384"/>
                  <a:gd name="T3" fmla="*/ 0 h 100"/>
                  <a:gd name="T4" fmla="*/ 72 w 384"/>
                  <a:gd name="T5" fmla="*/ 12 h 100"/>
                  <a:gd name="T6" fmla="*/ 96 w 384"/>
                  <a:gd name="T7" fmla="*/ 6 h 100"/>
                  <a:gd name="T8" fmla="*/ 72 w 384"/>
                  <a:gd name="T9" fmla="*/ 0 h 100"/>
                  <a:gd name="T10" fmla="*/ 24 w 384"/>
                  <a:gd name="T11" fmla="*/ 12 h 100"/>
                  <a:gd name="T12" fmla="*/ 0 w 384"/>
                  <a:gd name="T13" fmla="*/ 6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"/>
                  <a:gd name="T22" fmla="*/ 0 h 100"/>
                  <a:gd name="T23" fmla="*/ 384 w 384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" h="100">
                    <a:moveTo>
                      <a:pt x="0" y="49"/>
                    </a:moveTo>
                    <a:cubicBezTo>
                      <a:pt x="21" y="31"/>
                      <a:pt x="67" y="1"/>
                      <a:pt x="96" y="1"/>
                    </a:cubicBezTo>
                    <a:cubicBezTo>
                      <a:pt x="125" y="1"/>
                      <a:pt x="258" y="99"/>
                      <a:pt x="288" y="97"/>
                    </a:cubicBezTo>
                    <a:cubicBezTo>
                      <a:pt x="318" y="95"/>
                      <a:pt x="348" y="76"/>
                      <a:pt x="384" y="49"/>
                    </a:cubicBezTo>
                    <a:cubicBezTo>
                      <a:pt x="351" y="27"/>
                      <a:pt x="312" y="0"/>
                      <a:pt x="288" y="1"/>
                    </a:cubicBezTo>
                    <a:cubicBezTo>
                      <a:pt x="264" y="2"/>
                      <a:pt x="126" y="100"/>
                      <a:pt x="96" y="97"/>
                    </a:cubicBezTo>
                    <a:cubicBezTo>
                      <a:pt x="66" y="94"/>
                      <a:pt x="20" y="59"/>
                      <a:pt x="0" y="4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1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69"/>
            <p:cNvGrpSpPr>
              <a:grpSpLocks/>
            </p:cNvGrpSpPr>
            <p:nvPr/>
          </p:nvGrpSpPr>
          <p:grpSpPr bwMode="auto">
            <a:xfrm>
              <a:off x="2285" y="1299"/>
              <a:ext cx="97" cy="540"/>
              <a:chOff x="2268" y="1299"/>
              <a:chExt cx="97" cy="540"/>
            </a:xfrm>
          </p:grpSpPr>
          <p:grpSp>
            <p:nvGrpSpPr>
              <p:cNvPr id="60" name="Group 70"/>
              <p:cNvGrpSpPr>
                <a:grpSpLocks/>
              </p:cNvGrpSpPr>
              <p:nvPr/>
            </p:nvGrpSpPr>
            <p:grpSpPr bwMode="auto">
              <a:xfrm>
                <a:off x="2269" y="1299"/>
                <a:ext cx="96" cy="540"/>
                <a:chOff x="2304" y="1296"/>
                <a:chExt cx="96" cy="540"/>
              </a:xfrm>
            </p:grpSpPr>
            <p:sp>
              <p:nvSpPr>
                <p:cNvPr id="62" name="Freeform 71"/>
                <p:cNvSpPr>
                  <a:spLocks/>
                </p:cNvSpPr>
                <p:nvPr/>
              </p:nvSpPr>
              <p:spPr bwMode="auto">
                <a:xfrm flipV="1">
                  <a:off x="2304" y="1824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352" y="1344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Rectangle 73"/>
                <p:cNvSpPr>
                  <a:spLocks noChangeArrowheads="1"/>
                </p:cNvSpPr>
                <p:nvPr/>
              </p:nvSpPr>
              <p:spPr bwMode="auto">
                <a:xfrm>
                  <a:off x="2328" y="1296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" name="Freeform 74"/>
              <p:cNvSpPr>
                <a:spLocks/>
              </p:cNvSpPr>
              <p:nvPr/>
            </p:nvSpPr>
            <p:spPr bwMode="auto">
              <a:xfrm flipV="1">
                <a:off x="2268" y="1668"/>
                <a:ext cx="96" cy="12"/>
              </a:xfrm>
              <a:custGeom>
                <a:avLst/>
                <a:gdLst>
                  <a:gd name="T0" fmla="*/ 0 w 384"/>
                  <a:gd name="T1" fmla="*/ 6 h 100"/>
                  <a:gd name="T2" fmla="*/ 24 w 384"/>
                  <a:gd name="T3" fmla="*/ 0 h 100"/>
                  <a:gd name="T4" fmla="*/ 72 w 384"/>
                  <a:gd name="T5" fmla="*/ 12 h 100"/>
                  <a:gd name="T6" fmla="*/ 96 w 384"/>
                  <a:gd name="T7" fmla="*/ 6 h 100"/>
                  <a:gd name="T8" fmla="*/ 72 w 384"/>
                  <a:gd name="T9" fmla="*/ 0 h 100"/>
                  <a:gd name="T10" fmla="*/ 24 w 384"/>
                  <a:gd name="T11" fmla="*/ 12 h 100"/>
                  <a:gd name="T12" fmla="*/ 0 w 384"/>
                  <a:gd name="T13" fmla="*/ 6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"/>
                  <a:gd name="T22" fmla="*/ 0 h 100"/>
                  <a:gd name="T23" fmla="*/ 384 w 384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" h="100">
                    <a:moveTo>
                      <a:pt x="0" y="49"/>
                    </a:moveTo>
                    <a:cubicBezTo>
                      <a:pt x="21" y="31"/>
                      <a:pt x="67" y="1"/>
                      <a:pt x="96" y="1"/>
                    </a:cubicBezTo>
                    <a:cubicBezTo>
                      <a:pt x="125" y="1"/>
                      <a:pt x="258" y="99"/>
                      <a:pt x="288" y="97"/>
                    </a:cubicBezTo>
                    <a:cubicBezTo>
                      <a:pt x="318" y="95"/>
                      <a:pt x="348" y="76"/>
                      <a:pt x="384" y="49"/>
                    </a:cubicBezTo>
                    <a:cubicBezTo>
                      <a:pt x="351" y="27"/>
                      <a:pt x="312" y="0"/>
                      <a:pt x="288" y="1"/>
                    </a:cubicBezTo>
                    <a:cubicBezTo>
                      <a:pt x="264" y="2"/>
                      <a:pt x="126" y="100"/>
                      <a:pt x="96" y="97"/>
                    </a:cubicBezTo>
                    <a:cubicBezTo>
                      <a:pt x="66" y="94"/>
                      <a:pt x="20" y="59"/>
                      <a:pt x="0" y="4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1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75"/>
            <p:cNvGrpSpPr>
              <a:grpSpLocks/>
            </p:cNvGrpSpPr>
            <p:nvPr/>
          </p:nvGrpSpPr>
          <p:grpSpPr bwMode="auto">
            <a:xfrm>
              <a:off x="2681" y="1429"/>
              <a:ext cx="288" cy="55"/>
              <a:chOff x="3600" y="624"/>
              <a:chExt cx="768" cy="240"/>
            </a:xfrm>
          </p:grpSpPr>
          <p:sp>
            <p:nvSpPr>
              <p:cNvPr id="58" name="Freeform 76"/>
              <p:cNvSpPr>
                <a:spLocks/>
              </p:cNvSpPr>
              <p:nvPr/>
            </p:nvSpPr>
            <p:spPr bwMode="auto">
              <a:xfrm>
                <a:off x="3600" y="624"/>
                <a:ext cx="768" cy="96"/>
              </a:xfrm>
              <a:custGeom>
                <a:avLst/>
                <a:gdLst>
                  <a:gd name="T0" fmla="*/ 0 w 768"/>
                  <a:gd name="T1" fmla="*/ 0 h 96"/>
                  <a:gd name="T2" fmla="*/ 48 w 768"/>
                  <a:gd name="T3" fmla="*/ 48 h 96"/>
                  <a:gd name="T4" fmla="*/ 96 w 768"/>
                  <a:gd name="T5" fmla="*/ 0 h 96"/>
                  <a:gd name="T6" fmla="*/ 144 w 768"/>
                  <a:gd name="T7" fmla="*/ 48 h 96"/>
                  <a:gd name="T8" fmla="*/ 192 w 768"/>
                  <a:gd name="T9" fmla="*/ 0 h 96"/>
                  <a:gd name="T10" fmla="*/ 240 w 768"/>
                  <a:gd name="T11" fmla="*/ 48 h 96"/>
                  <a:gd name="T12" fmla="*/ 288 w 768"/>
                  <a:gd name="T13" fmla="*/ 0 h 96"/>
                  <a:gd name="T14" fmla="*/ 336 w 768"/>
                  <a:gd name="T15" fmla="*/ 48 h 96"/>
                  <a:gd name="T16" fmla="*/ 384 w 768"/>
                  <a:gd name="T17" fmla="*/ 0 h 96"/>
                  <a:gd name="T18" fmla="*/ 432 w 768"/>
                  <a:gd name="T19" fmla="*/ 48 h 96"/>
                  <a:gd name="T20" fmla="*/ 480 w 768"/>
                  <a:gd name="T21" fmla="*/ 0 h 96"/>
                  <a:gd name="T22" fmla="*/ 528 w 768"/>
                  <a:gd name="T23" fmla="*/ 48 h 96"/>
                  <a:gd name="T24" fmla="*/ 576 w 768"/>
                  <a:gd name="T25" fmla="*/ 0 h 96"/>
                  <a:gd name="T26" fmla="*/ 624 w 768"/>
                  <a:gd name="T27" fmla="*/ 48 h 96"/>
                  <a:gd name="T28" fmla="*/ 672 w 768"/>
                  <a:gd name="T29" fmla="*/ 0 h 96"/>
                  <a:gd name="T30" fmla="*/ 720 w 768"/>
                  <a:gd name="T31" fmla="*/ 48 h 96"/>
                  <a:gd name="T32" fmla="*/ 768 w 768"/>
                  <a:gd name="T33" fmla="*/ 0 h 96"/>
                  <a:gd name="T34" fmla="*/ 768 w 768"/>
                  <a:gd name="T35" fmla="*/ 96 h 96"/>
                  <a:gd name="T36" fmla="*/ 0 w 768"/>
                  <a:gd name="T37" fmla="*/ 96 h 96"/>
                  <a:gd name="T38" fmla="*/ 0 w 768"/>
                  <a:gd name="T39" fmla="*/ 0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8"/>
                  <a:gd name="T61" fmla="*/ 0 h 96"/>
                  <a:gd name="T62" fmla="*/ 768 w 768"/>
                  <a:gd name="T63" fmla="*/ 96 h 9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8" h="96">
                    <a:moveTo>
                      <a:pt x="0" y="0"/>
                    </a:moveTo>
                    <a:lnTo>
                      <a:pt x="48" y="48"/>
                    </a:lnTo>
                    <a:lnTo>
                      <a:pt x="96" y="0"/>
                    </a:lnTo>
                    <a:lnTo>
                      <a:pt x="144" y="48"/>
                    </a:lnTo>
                    <a:lnTo>
                      <a:pt x="192" y="0"/>
                    </a:lnTo>
                    <a:lnTo>
                      <a:pt x="240" y="48"/>
                    </a:lnTo>
                    <a:lnTo>
                      <a:pt x="288" y="0"/>
                    </a:lnTo>
                    <a:lnTo>
                      <a:pt x="336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480" y="0"/>
                    </a:lnTo>
                    <a:lnTo>
                      <a:pt x="528" y="48"/>
                    </a:lnTo>
                    <a:lnTo>
                      <a:pt x="576" y="0"/>
                    </a:lnTo>
                    <a:lnTo>
                      <a:pt x="624" y="48"/>
                    </a:lnTo>
                    <a:lnTo>
                      <a:pt x="672" y="0"/>
                    </a:lnTo>
                    <a:lnTo>
                      <a:pt x="720" y="48"/>
                    </a:lnTo>
                    <a:lnTo>
                      <a:pt x="768" y="0"/>
                    </a:lnTo>
                    <a:lnTo>
                      <a:pt x="768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7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768" cy="144"/>
              </a:xfrm>
              <a:prstGeom prst="rect">
                <a:avLst/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3608388" y="2446338"/>
            <a:ext cx="1143000" cy="815975"/>
            <a:chOff x="384" y="1219"/>
            <a:chExt cx="1008" cy="720"/>
          </a:xfrm>
        </p:grpSpPr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84" y="1219"/>
              <a:ext cx="1008" cy="720"/>
            </a:xfrm>
            <a:custGeom>
              <a:avLst/>
              <a:gdLst>
                <a:gd name="T0" fmla="*/ 0 w 1008"/>
                <a:gd name="T1" fmla="*/ 0 h 720"/>
                <a:gd name="T2" fmla="*/ 0 w 1008"/>
                <a:gd name="T3" fmla="*/ 720 h 720"/>
                <a:gd name="T4" fmla="*/ 864 w 1008"/>
                <a:gd name="T5" fmla="*/ 720 h 720"/>
                <a:gd name="T6" fmla="*/ 864 w 1008"/>
                <a:gd name="T7" fmla="*/ 384 h 720"/>
                <a:gd name="T8" fmla="*/ 1008 w 1008"/>
                <a:gd name="T9" fmla="*/ 384 h 720"/>
                <a:gd name="T10" fmla="*/ 1008 w 1008"/>
                <a:gd name="T11" fmla="*/ 0 h 720"/>
                <a:gd name="T12" fmla="*/ 0 w 1008"/>
                <a:gd name="T13" fmla="*/ 0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720"/>
                <a:gd name="T23" fmla="*/ 1008 w 1008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720">
                  <a:moveTo>
                    <a:pt x="0" y="0"/>
                  </a:moveTo>
                  <a:lnTo>
                    <a:pt x="0" y="720"/>
                  </a:lnTo>
                  <a:lnTo>
                    <a:pt x="864" y="720"/>
                  </a:lnTo>
                  <a:lnTo>
                    <a:pt x="864" y="384"/>
                  </a:lnTo>
                  <a:lnTo>
                    <a:pt x="1008" y="384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32" y="1267"/>
              <a:ext cx="912" cy="624"/>
            </a:xfrm>
            <a:custGeom>
              <a:avLst/>
              <a:gdLst>
                <a:gd name="T0" fmla="*/ 0 w 912"/>
                <a:gd name="T1" fmla="*/ 0 h 624"/>
                <a:gd name="T2" fmla="*/ 0 w 912"/>
                <a:gd name="T3" fmla="*/ 624 h 624"/>
                <a:gd name="T4" fmla="*/ 336 w 912"/>
                <a:gd name="T5" fmla="*/ 624 h 624"/>
                <a:gd name="T6" fmla="*/ 336 w 912"/>
                <a:gd name="T7" fmla="*/ 288 h 624"/>
                <a:gd name="T8" fmla="*/ 384 w 912"/>
                <a:gd name="T9" fmla="*/ 288 h 624"/>
                <a:gd name="T10" fmla="*/ 384 w 912"/>
                <a:gd name="T11" fmla="*/ 624 h 624"/>
                <a:gd name="T12" fmla="*/ 720 w 912"/>
                <a:gd name="T13" fmla="*/ 624 h 624"/>
                <a:gd name="T14" fmla="*/ 768 w 912"/>
                <a:gd name="T15" fmla="*/ 624 h 624"/>
                <a:gd name="T16" fmla="*/ 768 w 912"/>
                <a:gd name="T17" fmla="*/ 144 h 624"/>
                <a:gd name="T18" fmla="*/ 816 w 912"/>
                <a:gd name="T19" fmla="*/ 144 h 624"/>
                <a:gd name="T20" fmla="*/ 816 w 912"/>
                <a:gd name="T21" fmla="*/ 288 h 624"/>
                <a:gd name="T22" fmla="*/ 912 w 912"/>
                <a:gd name="T23" fmla="*/ 288 h 624"/>
                <a:gd name="T24" fmla="*/ 912 w 912"/>
                <a:gd name="T25" fmla="*/ 0 h 624"/>
                <a:gd name="T26" fmla="*/ 576 w 912"/>
                <a:gd name="T27" fmla="*/ 0 h 624"/>
                <a:gd name="T28" fmla="*/ 576 w 912"/>
                <a:gd name="T29" fmla="*/ 480 h 624"/>
                <a:gd name="T30" fmla="*/ 528 w 912"/>
                <a:gd name="T31" fmla="*/ 480 h 624"/>
                <a:gd name="T32" fmla="*/ 528 w 912"/>
                <a:gd name="T33" fmla="*/ 0 h 624"/>
                <a:gd name="T34" fmla="*/ 192 w 912"/>
                <a:gd name="T35" fmla="*/ 0 h 624"/>
                <a:gd name="T36" fmla="*/ 192 w 912"/>
                <a:gd name="T37" fmla="*/ 480 h 624"/>
                <a:gd name="T38" fmla="*/ 144 w 912"/>
                <a:gd name="T39" fmla="*/ 480 h 624"/>
                <a:gd name="T40" fmla="*/ 144 w 912"/>
                <a:gd name="T41" fmla="*/ 0 h 624"/>
                <a:gd name="T42" fmla="*/ 0 w 912"/>
                <a:gd name="T43" fmla="*/ 0 h 6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2"/>
                <a:gd name="T67" fmla="*/ 0 h 624"/>
                <a:gd name="T68" fmla="*/ 912 w 912"/>
                <a:gd name="T69" fmla="*/ 624 h 6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2" h="624">
                  <a:moveTo>
                    <a:pt x="0" y="0"/>
                  </a:moveTo>
                  <a:lnTo>
                    <a:pt x="0" y="624"/>
                  </a:lnTo>
                  <a:lnTo>
                    <a:pt x="336" y="624"/>
                  </a:lnTo>
                  <a:lnTo>
                    <a:pt x="336" y="288"/>
                  </a:lnTo>
                  <a:lnTo>
                    <a:pt x="384" y="288"/>
                  </a:lnTo>
                  <a:lnTo>
                    <a:pt x="384" y="624"/>
                  </a:lnTo>
                  <a:lnTo>
                    <a:pt x="720" y="624"/>
                  </a:lnTo>
                  <a:lnTo>
                    <a:pt x="768" y="624"/>
                  </a:lnTo>
                  <a:lnTo>
                    <a:pt x="768" y="144"/>
                  </a:lnTo>
                  <a:lnTo>
                    <a:pt x="816" y="144"/>
                  </a:lnTo>
                  <a:lnTo>
                    <a:pt x="816" y="288"/>
                  </a:lnTo>
                  <a:lnTo>
                    <a:pt x="912" y="288"/>
                  </a:lnTo>
                  <a:lnTo>
                    <a:pt x="912" y="0"/>
                  </a:lnTo>
                  <a:lnTo>
                    <a:pt x="576" y="0"/>
                  </a:lnTo>
                  <a:lnTo>
                    <a:pt x="576" y="480"/>
                  </a:lnTo>
                  <a:lnTo>
                    <a:pt x="528" y="480"/>
                  </a:lnTo>
                  <a:lnTo>
                    <a:pt x="528" y="0"/>
                  </a:lnTo>
                  <a:lnTo>
                    <a:pt x="192" y="0"/>
                  </a:lnTo>
                  <a:lnTo>
                    <a:pt x="192" y="480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432" y="1363"/>
              <a:ext cx="912" cy="528"/>
            </a:xfrm>
            <a:custGeom>
              <a:avLst/>
              <a:gdLst>
                <a:gd name="T0" fmla="*/ 0 w 912"/>
                <a:gd name="T1" fmla="*/ 0 h 528"/>
                <a:gd name="T2" fmla="*/ 0 w 912"/>
                <a:gd name="T3" fmla="*/ 528 h 528"/>
                <a:gd name="T4" fmla="*/ 336 w 912"/>
                <a:gd name="T5" fmla="*/ 528 h 528"/>
                <a:gd name="T6" fmla="*/ 336 w 912"/>
                <a:gd name="T7" fmla="*/ 192 h 528"/>
                <a:gd name="T8" fmla="*/ 384 w 912"/>
                <a:gd name="T9" fmla="*/ 192 h 528"/>
                <a:gd name="T10" fmla="*/ 384 w 912"/>
                <a:gd name="T11" fmla="*/ 528 h 528"/>
                <a:gd name="T12" fmla="*/ 768 w 912"/>
                <a:gd name="T13" fmla="*/ 528 h 528"/>
                <a:gd name="T14" fmla="*/ 768 w 912"/>
                <a:gd name="T15" fmla="*/ 48 h 528"/>
                <a:gd name="T16" fmla="*/ 816 w 912"/>
                <a:gd name="T17" fmla="*/ 48 h 528"/>
                <a:gd name="T18" fmla="*/ 816 w 912"/>
                <a:gd name="T19" fmla="*/ 192 h 528"/>
                <a:gd name="T20" fmla="*/ 912 w 912"/>
                <a:gd name="T21" fmla="*/ 192 h 528"/>
                <a:gd name="T22" fmla="*/ 912 w 912"/>
                <a:gd name="T23" fmla="*/ 0 h 528"/>
                <a:gd name="T24" fmla="*/ 576 w 912"/>
                <a:gd name="T25" fmla="*/ 0 h 528"/>
                <a:gd name="T26" fmla="*/ 576 w 912"/>
                <a:gd name="T27" fmla="*/ 384 h 528"/>
                <a:gd name="T28" fmla="*/ 528 w 912"/>
                <a:gd name="T29" fmla="*/ 384 h 528"/>
                <a:gd name="T30" fmla="*/ 528 w 912"/>
                <a:gd name="T31" fmla="*/ 0 h 528"/>
                <a:gd name="T32" fmla="*/ 192 w 912"/>
                <a:gd name="T33" fmla="*/ 0 h 528"/>
                <a:gd name="T34" fmla="*/ 192 w 912"/>
                <a:gd name="T35" fmla="*/ 384 h 528"/>
                <a:gd name="T36" fmla="*/ 144 w 912"/>
                <a:gd name="T37" fmla="*/ 384 h 528"/>
                <a:gd name="T38" fmla="*/ 144 w 912"/>
                <a:gd name="T39" fmla="*/ 0 h 528"/>
                <a:gd name="T40" fmla="*/ 0 w 912"/>
                <a:gd name="T41" fmla="*/ 0 h 5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2"/>
                <a:gd name="T64" fmla="*/ 0 h 528"/>
                <a:gd name="T65" fmla="*/ 912 w 912"/>
                <a:gd name="T66" fmla="*/ 528 h 5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2" h="528">
                  <a:moveTo>
                    <a:pt x="0" y="0"/>
                  </a:moveTo>
                  <a:lnTo>
                    <a:pt x="0" y="528"/>
                  </a:lnTo>
                  <a:lnTo>
                    <a:pt x="336" y="528"/>
                  </a:lnTo>
                  <a:lnTo>
                    <a:pt x="336" y="192"/>
                  </a:lnTo>
                  <a:lnTo>
                    <a:pt x="384" y="192"/>
                  </a:lnTo>
                  <a:lnTo>
                    <a:pt x="384" y="528"/>
                  </a:lnTo>
                  <a:lnTo>
                    <a:pt x="768" y="528"/>
                  </a:lnTo>
                  <a:lnTo>
                    <a:pt x="768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912" y="192"/>
                  </a:lnTo>
                  <a:lnTo>
                    <a:pt x="912" y="0"/>
                  </a:lnTo>
                  <a:lnTo>
                    <a:pt x="576" y="0"/>
                  </a:lnTo>
                  <a:lnTo>
                    <a:pt x="576" y="384"/>
                  </a:lnTo>
                  <a:lnTo>
                    <a:pt x="528" y="384"/>
                  </a:lnTo>
                  <a:lnTo>
                    <a:pt x="528" y="0"/>
                  </a:lnTo>
                  <a:lnTo>
                    <a:pt x="192" y="0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" name="Group 82"/>
            <p:cNvGrpSpPr>
              <a:grpSpLocks/>
            </p:cNvGrpSpPr>
            <p:nvPr/>
          </p:nvGrpSpPr>
          <p:grpSpPr bwMode="auto">
            <a:xfrm>
              <a:off x="456" y="1710"/>
              <a:ext cx="112" cy="192"/>
              <a:chOff x="144" y="3228"/>
              <a:chExt cx="562" cy="766"/>
            </a:xfrm>
          </p:grpSpPr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432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288" y="38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528" y="379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86"/>
              <p:cNvSpPr>
                <a:spLocks noChangeArrowheads="1"/>
              </p:cNvSpPr>
              <p:nvPr/>
            </p:nvSpPr>
            <p:spPr bwMode="auto">
              <a:xfrm>
                <a:off x="144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87"/>
              <p:cNvSpPr>
                <a:spLocks noChangeArrowheads="1"/>
              </p:cNvSpPr>
              <p:nvPr/>
            </p:nvSpPr>
            <p:spPr bwMode="auto">
              <a:xfrm>
                <a:off x="192" y="3696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 flipH="1">
                <a:off x="432" y="374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 flipH="1">
                <a:off x="528" y="3648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90"/>
              <p:cNvSpPr>
                <a:spLocks noChangeArrowheads="1"/>
              </p:cNvSpPr>
              <p:nvPr/>
            </p:nvSpPr>
            <p:spPr bwMode="auto">
              <a:xfrm flipH="1">
                <a:off x="307" y="360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91"/>
              <p:cNvSpPr>
                <a:spLocks noChangeArrowheads="1"/>
              </p:cNvSpPr>
              <p:nvPr/>
            </p:nvSpPr>
            <p:spPr bwMode="auto">
              <a:xfrm flipH="1">
                <a:off x="192" y="350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92"/>
              <p:cNvSpPr>
                <a:spLocks noChangeArrowheads="1"/>
              </p:cNvSpPr>
              <p:nvPr/>
            </p:nvSpPr>
            <p:spPr bwMode="auto">
              <a:xfrm flipH="1">
                <a:off x="403" y="3228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93"/>
              <p:cNvSpPr>
                <a:spLocks noChangeArrowheads="1"/>
              </p:cNvSpPr>
              <p:nvPr/>
            </p:nvSpPr>
            <p:spPr bwMode="auto">
              <a:xfrm flipH="1">
                <a:off x="543" y="3552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94"/>
              <p:cNvSpPr>
                <a:spLocks noChangeArrowheads="1"/>
              </p:cNvSpPr>
              <p:nvPr/>
            </p:nvSpPr>
            <p:spPr bwMode="auto">
              <a:xfrm flipH="1">
                <a:off x="288" y="3360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95"/>
              <p:cNvSpPr>
                <a:spLocks noChangeArrowheads="1"/>
              </p:cNvSpPr>
              <p:nvPr/>
            </p:nvSpPr>
            <p:spPr bwMode="auto">
              <a:xfrm flipH="1">
                <a:off x="418" y="3418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96"/>
              <p:cNvSpPr>
                <a:spLocks noChangeArrowheads="1"/>
              </p:cNvSpPr>
              <p:nvPr/>
            </p:nvSpPr>
            <p:spPr bwMode="auto">
              <a:xfrm flipH="1">
                <a:off x="528" y="3312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 flipH="1">
                <a:off x="638" y="3926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 flipH="1">
                <a:off x="566" y="3413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 flipH="1">
                <a:off x="628" y="3681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6457950" y="2446338"/>
            <a:ext cx="1143000" cy="815975"/>
            <a:chOff x="384" y="1219"/>
            <a:chExt cx="1008" cy="720"/>
          </a:xfrm>
        </p:grpSpPr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384" y="1219"/>
              <a:ext cx="1008" cy="720"/>
            </a:xfrm>
            <a:custGeom>
              <a:avLst/>
              <a:gdLst>
                <a:gd name="T0" fmla="*/ 0 w 1008"/>
                <a:gd name="T1" fmla="*/ 0 h 720"/>
                <a:gd name="T2" fmla="*/ 0 w 1008"/>
                <a:gd name="T3" fmla="*/ 720 h 720"/>
                <a:gd name="T4" fmla="*/ 864 w 1008"/>
                <a:gd name="T5" fmla="*/ 720 h 720"/>
                <a:gd name="T6" fmla="*/ 864 w 1008"/>
                <a:gd name="T7" fmla="*/ 384 h 720"/>
                <a:gd name="T8" fmla="*/ 1008 w 1008"/>
                <a:gd name="T9" fmla="*/ 384 h 720"/>
                <a:gd name="T10" fmla="*/ 1008 w 1008"/>
                <a:gd name="T11" fmla="*/ 0 h 720"/>
                <a:gd name="T12" fmla="*/ 0 w 1008"/>
                <a:gd name="T13" fmla="*/ 0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8"/>
                <a:gd name="T22" fmla="*/ 0 h 720"/>
                <a:gd name="T23" fmla="*/ 1008 w 1008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8" h="720">
                  <a:moveTo>
                    <a:pt x="0" y="0"/>
                  </a:moveTo>
                  <a:lnTo>
                    <a:pt x="0" y="720"/>
                  </a:lnTo>
                  <a:lnTo>
                    <a:pt x="864" y="720"/>
                  </a:lnTo>
                  <a:lnTo>
                    <a:pt x="864" y="384"/>
                  </a:lnTo>
                  <a:lnTo>
                    <a:pt x="1008" y="384"/>
                  </a:lnTo>
                  <a:lnTo>
                    <a:pt x="10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32" y="1267"/>
              <a:ext cx="912" cy="624"/>
            </a:xfrm>
            <a:custGeom>
              <a:avLst/>
              <a:gdLst>
                <a:gd name="T0" fmla="*/ 0 w 912"/>
                <a:gd name="T1" fmla="*/ 0 h 624"/>
                <a:gd name="T2" fmla="*/ 0 w 912"/>
                <a:gd name="T3" fmla="*/ 624 h 624"/>
                <a:gd name="T4" fmla="*/ 336 w 912"/>
                <a:gd name="T5" fmla="*/ 624 h 624"/>
                <a:gd name="T6" fmla="*/ 336 w 912"/>
                <a:gd name="T7" fmla="*/ 288 h 624"/>
                <a:gd name="T8" fmla="*/ 384 w 912"/>
                <a:gd name="T9" fmla="*/ 288 h 624"/>
                <a:gd name="T10" fmla="*/ 384 w 912"/>
                <a:gd name="T11" fmla="*/ 624 h 624"/>
                <a:gd name="T12" fmla="*/ 720 w 912"/>
                <a:gd name="T13" fmla="*/ 624 h 624"/>
                <a:gd name="T14" fmla="*/ 768 w 912"/>
                <a:gd name="T15" fmla="*/ 624 h 624"/>
                <a:gd name="T16" fmla="*/ 768 w 912"/>
                <a:gd name="T17" fmla="*/ 144 h 624"/>
                <a:gd name="T18" fmla="*/ 816 w 912"/>
                <a:gd name="T19" fmla="*/ 144 h 624"/>
                <a:gd name="T20" fmla="*/ 816 w 912"/>
                <a:gd name="T21" fmla="*/ 288 h 624"/>
                <a:gd name="T22" fmla="*/ 912 w 912"/>
                <a:gd name="T23" fmla="*/ 288 h 624"/>
                <a:gd name="T24" fmla="*/ 912 w 912"/>
                <a:gd name="T25" fmla="*/ 0 h 624"/>
                <a:gd name="T26" fmla="*/ 576 w 912"/>
                <a:gd name="T27" fmla="*/ 0 h 624"/>
                <a:gd name="T28" fmla="*/ 576 w 912"/>
                <a:gd name="T29" fmla="*/ 480 h 624"/>
                <a:gd name="T30" fmla="*/ 528 w 912"/>
                <a:gd name="T31" fmla="*/ 480 h 624"/>
                <a:gd name="T32" fmla="*/ 528 w 912"/>
                <a:gd name="T33" fmla="*/ 0 h 624"/>
                <a:gd name="T34" fmla="*/ 192 w 912"/>
                <a:gd name="T35" fmla="*/ 0 h 624"/>
                <a:gd name="T36" fmla="*/ 192 w 912"/>
                <a:gd name="T37" fmla="*/ 480 h 624"/>
                <a:gd name="T38" fmla="*/ 144 w 912"/>
                <a:gd name="T39" fmla="*/ 480 h 624"/>
                <a:gd name="T40" fmla="*/ 144 w 912"/>
                <a:gd name="T41" fmla="*/ 0 h 624"/>
                <a:gd name="T42" fmla="*/ 0 w 912"/>
                <a:gd name="T43" fmla="*/ 0 h 6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2"/>
                <a:gd name="T67" fmla="*/ 0 h 624"/>
                <a:gd name="T68" fmla="*/ 912 w 912"/>
                <a:gd name="T69" fmla="*/ 624 h 6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2" h="624">
                  <a:moveTo>
                    <a:pt x="0" y="0"/>
                  </a:moveTo>
                  <a:lnTo>
                    <a:pt x="0" y="624"/>
                  </a:lnTo>
                  <a:lnTo>
                    <a:pt x="336" y="624"/>
                  </a:lnTo>
                  <a:lnTo>
                    <a:pt x="336" y="288"/>
                  </a:lnTo>
                  <a:lnTo>
                    <a:pt x="384" y="288"/>
                  </a:lnTo>
                  <a:lnTo>
                    <a:pt x="384" y="624"/>
                  </a:lnTo>
                  <a:lnTo>
                    <a:pt x="720" y="624"/>
                  </a:lnTo>
                  <a:lnTo>
                    <a:pt x="768" y="624"/>
                  </a:lnTo>
                  <a:lnTo>
                    <a:pt x="768" y="144"/>
                  </a:lnTo>
                  <a:lnTo>
                    <a:pt x="816" y="144"/>
                  </a:lnTo>
                  <a:lnTo>
                    <a:pt x="816" y="288"/>
                  </a:lnTo>
                  <a:lnTo>
                    <a:pt x="912" y="288"/>
                  </a:lnTo>
                  <a:lnTo>
                    <a:pt x="912" y="0"/>
                  </a:lnTo>
                  <a:lnTo>
                    <a:pt x="576" y="0"/>
                  </a:lnTo>
                  <a:lnTo>
                    <a:pt x="576" y="480"/>
                  </a:lnTo>
                  <a:lnTo>
                    <a:pt x="528" y="480"/>
                  </a:lnTo>
                  <a:lnTo>
                    <a:pt x="528" y="0"/>
                  </a:lnTo>
                  <a:lnTo>
                    <a:pt x="192" y="0"/>
                  </a:lnTo>
                  <a:lnTo>
                    <a:pt x="192" y="480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32" y="1363"/>
              <a:ext cx="912" cy="528"/>
            </a:xfrm>
            <a:custGeom>
              <a:avLst/>
              <a:gdLst>
                <a:gd name="T0" fmla="*/ 0 w 912"/>
                <a:gd name="T1" fmla="*/ 0 h 528"/>
                <a:gd name="T2" fmla="*/ 0 w 912"/>
                <a:gd name="T3" fmla="*/ 528 h 528"/>
                <a:gd name="T4" fmla="*/ 336 w 912"/>
                <a:gd name="T5" fmla="*/ 528 h 528"/>
                <a:gd name="T6" fmla="*/ 336 w 912"/>
                <a:gd name="T7" fmla="*/ 192 h 528"/>
                <a:gd name="T8" fmla="*/ 384 w 912"/>
                <a:gd name="T9" fmla="*/ 192 h 528"/>
                <a:gd name="T10" fmla="*/ 384 w 912"/>
                <a:gd name="T11" fmla="*/ 528 h 528"/>
                <a:gd name="T12" fmla="*/ 768 w 912"/>
                <a:gd name="T13" fmla="*/ 528 h 528"/>
                <a:gd name="T14" fmla="*/ 768 w 912"/>
                <a:gd name="T15" fmla="*/ 48 h 528"/>
                <a:gd name="T16" fmla="*/ 816 w 912"/>
                <a:gd name="T17" fmla="*/ 48 h 528"/>
                <a:gd name="T18" fmla="*/ 816 w 912"/>
                <a:gd name="T19" fmla="*/ 192 h 528"/>
                <a:gd name="T20" fmla="*/ 912 w 912"/>
                <a:gd name="T21" fmla="*/ 192 h 528"/>
                <a:gd name="T22" fmla="*/ 912 w 912"/>
                <a:gd name="T23" fmla="*/ 0 h 528"/>
                <a:gd name="T24" fmla="*/ 576 w 912"/>
                <a:gd name="T25" fmla="*/ 0 h 528"/>
                <a:gd name="T26" fmla="*/ 576 w 912"/>
                <a:gd name="T27" fmla="*/ 384 h 528"/>
                <a:gd name="T28" fmla="*/ 528 w 912"/>
                <a:gd name="T29" fmla="*/ 384 h 528"/>
                <a:gd name="T30" fmla="*/ 528 w 912"/>
                <a:gd name="T31" fmla="*/ 0 h 528"/>
                <a:gd name="T32" fmla="*/ 192 w 912"/>
                <a:gd name="T33" fmla="*/ 0 h 528"/>
                <a:gd name="T34" fmla="*/ 192 w 912"/>
                <a:gd name="T35" fmla="*/ 384 h 528"/>
                <a:gd name="T36" fmla="*/ 144 w 912"/>
                <a:gd name="T37" fmla="*/ 384 h 528"/>
                <a:gd name="T38" fmla="*/ 144 w 912"/>
                <a:gd name="T39" fmla="*/ 0 h 528"/>
                <a:gd name="T40" fmla="*/ 0 w 912"/>
                <a:gd name="T41" fmla="*/ 0 h 5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2"/>
                <a:gd name="T64" fmla="*/ 0 h 528"/>
                <a:gd name="T65" fmla="*/ 912 w 912"/>
                <a:gd name="T66" fmla="*/ 528 h 5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2" h="528">
                  <a:moveTo>
                    <a:pt x="0" y="0"/>
                  </a:moveTo>
                  <a:lnTo>
                    <a:pt x="0" y="528"/>
                  </a:lnTo>
                  <a:lnTo>
                    <a:pt x="336" y="528"/>
                  </a:lnTo>
                  <a:lnTo>
                    <a:pt x="336" y="192"/>
                  </a:lnTo>
                  <a:lnTo>
                    <a:pt x="384" y="192"/>
                  </a:lnTo>
                  <a:lnTo>
                    <a:pt x="384" y="528"/>
                  </a:lnTo>
                  <a:lnTo>
                    <a:pt x="768" y="528"/>
                  </a:lnTo>
                  <a:lnTo>
                    <a:pt x="768" y="48"/>
                  </a:lnTo>
                  <a:lnTo>
                    <a:pt x="816" y="48"/>
                  </a:lnTo>
                  <a:lnTo>
                    <a:pt x="816" y="192"/>
                  </a:lnTo>
                  <a:lnTo>
                    <a:pt x="912" y="192"/>
                  </a:lnTo>
                  <a:lnTo>
                    <a:pt x="912" y="0"/>
                  </a:lnTo>
                  <a:lnTo>
                    <a:pt x="576" y="0"/>
                  </a:lnTo>
                  <a:lnTo>
                    <a:pt x="576" y="384"/>
                  </a:lnTo>
                  <a:lnTo>
                    <a:pt x="528" y="384"/>
                  </a:lnTo>
                  <a:lnTo>
                    <a:pt x="528" y="0"/>
                  </a:lnTo>
                  <a:lnTo>
                    <a:pt x="192" y="0"/>
                  </a:lnTo>
                  <a:lnTo>
                    <a:pt x="192" y="384"/>
                  </a:lnTo>
                  <a:lnTo>
                    <a:pt x="144" y="384"/>
                  </a:ln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" name="Group 104"/>
            <p:cNvGrpSpPr>
              <a:grpSpLocks/>
            </p:cNvGrpSpPr>
            <p:nvPr/>
          </p:nvGrpSpPr>
          <p:grpSpPr bwMode="auto">
            <a:xfrm>
              <a:off x="456" y="1710"/>
              <a:ext cx="112" cy="192"/>
              <a:chOff x="144" y="3228"/>
              <a:chExt cx="562" cy="766"/>
            </a:xfrm>
          </p:grpSpPr>
          <p:sp>
            <p:nvSpPr>
              <p:cNvPr id="106" name="Oval 105"/>
              <p:cNvSpPr>
                <a:spLocks noChangeArrowheads="1"/>
              </p:cNvSpPr>
              <p:nvPr/>
            </p:nvSpPr>
            <p:spPr bwMode="auto">
              <a:xfrm>
                <a:off x="432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288" y="38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107"/>
              <p:cNvSpPr>
                <a:spLocks noChangeArrowheads="1"/>
              </p:cNvSpPr>
              <p:nvPr/>
            </p:nvSpPr>
            <p:spPr bwMode="auto">
              <a:xfrm>
                <a:off x="528" y="379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108"/>
              <p:cNvSpPr>
                <a:spLocks noChangeArrowheads="1"/>
              </p:cNvSpPr>
              <p:nvPr/>
            </p:nvSpPr>
            <p:spPr bwMode="auto">
              <a:xfrm>
                <a:off x="144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109"/>
              <p:cNvSpPr>
                <a:spLocks noChangeArrowheads="1"/>
              </p:cNvSpPr>
              <p:nvPr/>
            </p:nvSpPr>
            <p:spPr bwMode="auto">
              <a:xfrm>
                <a:off x="192" y="3696"/>
                <a:ext cx="69" cy="6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 flipH="1">
                <a:off x="432" y="374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 flipH="1">
                <a:off x="528" y="3648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12"/>
              <p:cNvSpPr>
                <a:spLocks noChangeArrowheads="1"/>
              </p:cNvSpPr>
              <p:nvPr/>
            </p:nvSpPr>
            <p:spPr bwMode="auto">
              <a:xfrm flipH="1">
                <a:off x="307" y="360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113"/>
              <p:cNvSpPr>
                <a:spLocks noChangeArrowheads="1"/>
              </p:cNvSpPr>
              <p:nvPr/>
            </p:nvSpPr>
            <p:spPr bwMode="auto">
              <a:xfrm flipH="1">
                <a:off x="192" y="350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14"/>
              <p:cNvSpPr>
                <a:spLocks noChangeArrowheads="1"/>
              </p:cNvSpPr>
              <p:nvPr/>
            </p:nvSpPr>
            <p:spPr bwMode="auto">
              <a:xfrm flipH="1">
                <a:off x="403" y="3228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5"/>
              <p:cNvSpPr>
                <a:spLocks noChangeArrowheads="1"/>
              </p:cNvSpPr>
              <p:nvPr/>
            </p:nvSpPr>
            <p:spPr bwMode="auto">
              <a:xfrm flipH="1">
                <a:off x="543" y="3552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16"/>
              <p:cNvSpPr>
                <a:spLocks noChangeArrowheads="1"/>
              </p:cNvSpPr>
              <p:nvPr/>
            </p:nvSpPr>
            <p:spPr bwMode="auto">
              <a:xfrm flipH="1">
                <a:off x="288" y="3360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 flipH="1">
                <a:off x="418" y="3418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118"/>
              <p:cNvSpPr>
                <a:spLocks noChangeArrowheads="1"/>
              </p:cNvSpPr>
              <p:nvPr/>
            </p:nvSpPr>
            <p:spPr bwMode="auto">
              <a:xfrm flipH="1">
                <a:off x="528" y="3312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119"/>
              <p:cNvSpPr>
                <a:spLocks noChangeArrowheads="1"/>
              </p:cNvSpPr>
              <p:nvPr/>
            </p:nvSpPr>
            <p:spPr bwMode="auto">
              <a:xfrm flipH="1">
                <a:off x="638" y="3926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120"/>
              <p:cNvSpPr>
                <a:spLocks noChangeArrowheads="1"/>
              </p:cNvSpPr>
              <p:nvPr/>
            </p:nvSpPr>
            <p:spPr bwMode="auto">
              <a:xfrm flipH="1">
                <a:off x="566" y="3413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121"/>
              <p:cNvSpPr>
                <a:spLocks noChangeArrowheads="1"/>
              </p:cNvSpPr>
              <p:nvPr/>
            </p:nvSpPr>
            <p:spPr bwMode="auto">
              <a:xfrm flipH="1">
                <a:off x="628" y="3681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" name="Group 122"/>
          <p:cNvGrpSpPr>
            <a:grpSpLocks/>
          </p:cNvGrpSpPr>
          <p:nvPr/>
        </p:nvGrpSpPr>
        <p:grpSpPr bwMode="auto">
          <a:xfrm flipH="1">
            <a:off x="7840663" y="2174875"/>
            <a:ext cx="1143000" cy="1524000"/>
            <a:chOff x="624" y="2208"/>
            <a:chExt cx="1008" cy="1344"/>
          </a:xfrm>
        </p:grpSpPr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24" y="2448"/>
              <a:ext cx="1008" cy="1104"/>
            </a:xfrm>
            <a:custGeom>
              <a:avLst/>
              <a:gdLst>
                <a:gd name="T0" fmla="*/ 48 w 1008"/>
                <a:gd name="T1" fmla="*/ 1104 h 1104"/>
                <a:gd name="T2" fmla="*/ 336 w 1008"/>
                <a:gd name="T3" fmla="*/ 1104 h 1104"/>
                <a:gd name="T4" fmla="*/ 336 w 1008"/>
                <a:gd name="T5" fmla="*/ 720 h 1104"/>
                <a:gd name="T6" fmla="*/ 1008 w 1008"/>
                <a:gd name="T7" fmla="*/ 720 h 1104"/>
                <a:gd name="T8" fmla="*/ 1008 w 1008"/>
                <a:gd name="T9" fmla="*/ 0 h 1104"/>
                <a:gd name="T10" fmla="*/ 0 w 1008"/>
                <a:gd name="T11" fmla="*/ 0 h 1104"/>
                <a:gd name="T12" fmla="*/ 0 w 1008"/>
                <a:gd name="T13" fmla="*/ 1104 h 1104"/>
                <a:gd name="T14" fmla="*/ 48 w 1008"/>
                <a:gd name="T15" fmla="*/ 1104 h 1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8"/>
                <a:gd name="T25" fmla="*/ 0 h 1104"/>
                <a:gd name="T26" fmla="*/ 1008 w 1008"/>
                <a:gd name="T27" fmla="*/ 1104 h 1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8" h="1104">
                  <a:moveTo>
                    <a:pt x="48" y="1104"/>
                  </a:moveTo>
                  <a:lnTo>
                    <a:pt x="336" y="1104"/>
                  </a:lnTo>
                  <a:lnTo>
                    <a:pt x="336" y="720"/>
                  </a:lnTo>
                  <a:lnTo>
                    <a:pt x="1008" y="720"/>
                  </a:lnTo>
                  <a:lnTo>
                    <a:pt x="1008" y="0"/>
                  </a:lnTo>
                  <a:lnTo>
                    <a:pt x="0" y="0"/>
                  </a:lnTo>
                  <a:lnTo>
                    <a:pt x="0" y="1104"/>
                  </a:lnTo>
                  <a:lnTo>
                    <a:pt x="48" y="110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672" y="2496"/>
              <a:ext cx="912" cy="1008"/>
            </a:xfrm>
            <a:custGeom>
              <a:avLst/>
              <a:gdLst>
                <a:gd name="T0" fmla="*/ 0 w 912"/>
                <a:gd name="T1" fmla="*/ 0 h 1008"/>
                <a:gd name="T2" fmla="*/ 0 w 912"/>
                <a:gd name="T3" fmla="*/ 1008 h 1008"/>
                <a:gd name="T4" fmla="*/ 240 w 912"/>
                <a:gd name="T5" fmla="*/ 1008 h 1008"/>
                <a:gd name="T6" fmla="*/ 240 w 912"/>
                <a:gd name="T7" fmla="*/ 576 h 1008"/>
                <a:gd name="T8" fmla="*/ 288 w 912"/>
                <a:gd name="T9" fmla="*/ 576 h 1008"/>
                <a:gd name="T10" fmla="*/ 288 w 912"/>
                <a:gd name="T11" fmla="*/ 624 h 1008"/>
                <a:gd name="T12" fmla="*/ 912 w 912"/>
                <a:gd name="T13" fmla="*/ 624 h 1008"/>
                <a:gd name="T14" fmla="*/ 912 w 912"/>
                <a:gd name="T15" fmla="*/ 0 h 1008"/>
                <a:gd name="T16" fmla="*/ 288 w 912"/>
                <a:gd name="T17" fmla="*/ 0 h 1008"/>
                <a:gd name="T18" fmla="*/ 288 w 912"/>
                <a:gd name="T19" fmla="*/ 528 h 1008"/>
                <a:gd name="T20" fmla="*/ 240 w 912"/>
                <a:gd name="T21" fmla="*/ 528 h 1008"/>
                <a:gd name="T22" fmla="*/ 240 w 912"/>
                <a:gd name="T23" fmla="*/ 0 h 1008"/>
                <a:gd name="T24" fmla="*/ 0 w 912"/>
                <a:gd name="T25" fmla="*/ 0 h 10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2"/>
                <a:gd name="T40" fmla="*/ 0 h 1008"/>
                <a:gd name="T41" fmla="*/ 912 w 912"/>
                <a:gd name="T42" fmla="*/ 1008 h 10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2" h="1008">
                  <a:moveTo>
                    <a:pt x="0" y="0"/>
                  </a:moveTo>
                  <a:lnTo>
                    <a:pt x="0" y="1008"/>
                  </a:lnTo>
                  <a:lnTo>
                    <a:pt x="240" y="1008"/>
                  </a:lnTo>
                  <a:lnTo>
                    <a:pt x="240" y="576"/>
                  </a:lnTo>
                  <a:lnTo>
                    <a:pt x="288" y="576"/>
                  </a:lnTo>
                  <a:lnTo>
                    <a:pt x="288" y="624"/>
                  </a:lnTo>
                  <a:lnTo>
                    <a:pt x="912" y="624"/>
                  </a:lnTo>
                  <a:lnTo>
                    <a:pt x="912" y="0"/>
                  </a:lnTo>
                  <a:lnTo>
                    <a:pt x="288" y="0"/>
                  </a:lnTo>
                  <a:lnTo>
                    <a:pt x="288" y="528"/>
                  </a:lnTo>
                  <a:lnTo>
                    <a:pt x="240" y="528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672" y="2640"/>
              <a:ext cx="912" cy="864"/>
            </a:xfrm>
            <a:custGeom>
              <a:avLst/>
              <a:gdLst>
                <a:gd name="T0" fmla="*/ 288 w 912"/>
                <a:gd name="T1" fmla="*/ 0 h 864"/>
                <a:gd name="T2" fmla="*/ 912 w 912"/>
                <a:gd name="T3" fmla="*/ 0 h 864"/>
                <a:gd name="T4" fmla="*/ 912 w 912"/>
                <a:gd name="T5" fmla="*/ 480 h 864"/>
                <a:gd name="T6" fmla="*/ 288 w 912"/>
                <a:gd name="T7" fmla="*/ 480 h 864"/>
                <a:gd name="T8" fmla="*/ 288 w 912"/>
                <a:gd name="T9" fmla="*/ 432 h 864"/>
                <a:gd name="T10" fmla="*/ 240 w 912"/>
                <a:gd name="T11" fmla="*/ 432 h 864"/>
                <a:gd name="T12" fmla="*/ 240 w 912"/>
                <a:gd name="T13" fmla="*/ 864 h 864"/>
                <a:gd name="T14" fmla="*/ 0 w 912"/>
                <a:gd name="T15" fmla="*/ 864 h 864"/>
                <a:gd name="T16" fmla="*/ 0 w 912"/>
                <a:gd name="T17" fmla="*/ 0 h 864"/>
                <a:gd name="T18" fmla="*/ 240 w 912"/>
                <a:gd name="T19" fmla="*/ 0 h 864"/>
                <a:gd name="T20" fmla="*/ 240 w 912"/>
                <a:gd name="T21" fmla="*/ 384 h 864"/>
                <a:gd name="T22" fmla="*/ 288 w 912"/>
                <a:gd name="T23" fmla="*/ 384 h 864"/>
                <a:gd name="T24" fmla="*/ 288 w 912"/>
                <a:gd name="T25" fmla="*/ 0 h 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2"/>
                <a:gd name="T40" fmla="*/ 0 h 864"/>
                <a:gd name="T41" fmla="*/ 912 w 912"/>
                <a:gd name="T42" fmla="*/ 864 h 8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2" h="864">
                  <a:moveTo>
                    <a:pt x="288" y="0"/>
                  </a:moveTo>
                  <a:lnTo>
                    <a:pt x="912" y="0"/>
                  </a:lnTo>
                  <a:lnTo>
                    <a:pt x="912" y="480"/>
                  </a:lnTo>
                  <a:lnTo>
                    <a:pt x="288" y="480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240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240" y="0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28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26"/>
            <p:cNvGrpSpPr>
              <a:grpSpLocks/>
            </p:cNvGrpSpPr>
            <p:nvPr/>
          </p:nvGrpSpPr>
          <p:grpSpPr bwMode="auto">
            <a:xfrm>
              <a:off x="717" y="2208"/>
              <a:ext cx="96" cy="240"/>
              <a:chOff x="1824" y="2256"/>
              <a:chExt cx="576" cy="960"/>
            </a:xfrm>
          </p:grpSpPr>
          <p:sp>
            <p:nvSpPr>
              <p:cNvPr id="135" name="Arc 127"/>
              <p:cNvSpPr>
                <a:spLocks/>
              </p:cNvSpPr>
              <p:nvPr/>
            </p:nvSpPr>
            <p:spPr bwMode="auto">
              <a:xfrm>
                <a:off x="2160" y="2256"/>
                <a:ext cx="240" cy="144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Arc 128"/>
              <p:cNvSpPr>
                <a:spLocks/>
              </p:cNvSpPr>
              <p:nvPr/>
            </p:nvSpPr>
            <p:spPr bwMode="auto">
              <a:xfrm flipH="1">
                <a:off x="1920" y="2256"/>
                <a:ext cx="240" cy="144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129"/>
              <p:cNvSpPr>
                <a:spLocks noChangeShapeType="1"/>
              </p:cNvSpPr>
              <p:nvPr/>
            </p:nvSpPr>
            <p:spPr bwMode="auto">
              <a:xfrm>
                <a:off x="1920" y="25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Freeform 130"/>
              <p:cNvSpPr>
                <a:spLocks/>
              </p:cNvSpPr>
              <p:nvPr/>
            </p:nvSpPr>
            <p:spPr bwMode="auto">
              <a:xfrm>
                <a:off x="1824" y="2592"/>
                <a:ext cx="576" cy="624"/>
              </a:xfrm>
              <a:custGeom>
                <a:avLst/>
                <a:gdLst>
                  <a:gd name="T0" fmla="*/ 576 w 576"/>
                  <a:gd name="T1" fmla="*/ 0 h 624"/>
                  <a:gd name="T2" fmla="*/ 576 w 576"/>
                  <a:gd name="T3" fmla="*/ 624 h 624"/>
                  <a:gd name="T4" fmla="*/ 96 w 576"/>
                  <a:gd name="T5" fmla="*/ 624 h 624"/>
                  <a:gd name="T6" fmla="*/ 96 w 576"/>
                  <a:gd name="T7" fmla="*/ 480 h 624"/>
                  <a:gd name="T8" fmla="*/ 0 w 576"/>
                  <a:gd name="T9" fmla="*/ 480 h 624"/>
                  <a:gd name="T10" fmla="*/ 0 w 576"/>
                  <a:gd name="T11" fmla="*/ 192 h 624"/>
                  <a:gd name="T12" fmla="*/ 96 w 576"/>
                  <a:gd name="T13" fmla="*/ 192 h 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6"/>
                  <a:gd name="T22" fmla="*/ 0 h 624"/>
                  <a:gd name="T23" fmla="*/ 576 w 576"/>
                  <a:gd name="T24" fmla="*/ 624 h 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6" h="624">
                    <a:moveTo>
                      <a:pt x="576" y="0"/>
                    </a:moveTo>
                    <a:lnTo>
                      <a:pt x="576" y="624"/>
                    </a:lnTo>
                    <a:lnTo>
                      <a:pt x="96" y="624"/>
                    </a:lnTo>
                    <a:lnTo>
                      <a:pt x="96" y="480"/>
                    </a:lnTo>
                    <a:lnTo>
                      <a:pt x="0" y="480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>
                <a:off x="1920" y="24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>
                <a:off x="2400" y="24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Freeform 133"/>
              <p:cNvSpPr>
                <a:spLocks/>
              </p:cNvSpPr>
              <p:nvPr/>
            </p:nvSpPr>
            <p:spPr bwMode="auto">
              <a:xfrm>
                <a:off x="2352" y="2544"/>
                <a:ext cx="48" cy="48"/>
              </a:xfrm>
              <a:custGeom>
                <a:avLst/>
                <a:gdLst>
                  <a:gd name="T0" fmla="*/ 48 w 96"/>
                  <a:gd name="T1" fmla="*/ 0 h 432"/>
                  <a:gd name="T2" fmla="*/ 48 w 96"/>
                  <a:gd name="T3" fmla="*/ 16 h 432"/>
                  <a:gd name="T4" fmla="*/ 0 w 96"/>
                  <a:gd name="T5" fmla="*/ 16 h 432"/>
                  <a:gd name="T6" fmla="*/ 0 w 96"/>
                  <a:gd name="T7" fmla="*/ 32 h 432"/>
                  <a:gd name="T8" fmla="*/ 48 w 96"/>
                  <a:gd name="T9" fmla="*/ 32 h 432"/>
                  <a:gd name="T10" fmla="*/ 48 w 96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432"/>
                  <a:gd name="T20" fmla="*/ 96 w 96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432">
                    <a:moveTo>
                      <a:pt x="96" y="0"/>
                    </a:moveTo>
                    <a:lnTo>
                      <a:pt x="96" y="144"/>
                    </a:lnTo>
                    <a:lnTo>
                      <a:pt x="0" y="144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96" y="432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Freeform 134"/>
              <p:cNvSpPr>
                <a:spLocks/>
              </p:cNvSpPr>
              <p:nvPr/>
            </p:nvSpPr>
            <p:spPr bwMode="auto">
              <a:xfrm flipH="1">
                <a:off x="1920" y="2544"/>
                <a:ext cx="48" cy="48"/>
              </a:xfrm>
              <a:custGeom>
                <a:avLst/>
                <a:gdLst>
                  <a:gd name="T0" fmla="*/ 48 w 96"/>
                  <a:gd name="T1" fmla="*/ 0 h 432"/>
                  <a:gd name="T2" fmla="*/ 48 w 96"/>
                  <a:gd name="T3" fmla="*/ 16 h 432"/>
                  <a:gd name="T4" fmla="*/ 0 w 96"/>
                  <a:gd name="T5" fmla="*/ 16 h 432"/>
                  <a:gd name="T6" fmla="*/ 0 w 96"/>
                  <a:gd name="T7" fmla="*/ 32 h 432"/>
                  <a:gd name="T8" fmla="*/ 48 w 96"/>
                  <a:gd name="T9" fmla="*/ 32 h 432"/>
                  <a:gd name="T10" fmla="*/ 48 w 96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432"/>
                  <a:gd name="T20" fmla="*/ 96 w 96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432">
                    <a:moveTo>
                      <a:pt x="96" y="0"/>
                    </a:moveTo>
                    <a:lnTo>
                      <a:pt x="96" y="144"/>
                    </a:lnTo>
                    <a:lnTo>
                      <a:pt x="0" y="144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96" y="432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Group 135"/>
            <p:cNvGrpSpPr>
              <a:grpSpLocks/>
            </p:cNvGrpSpPr>
            <p:nvPr/>
          </p:nvGrpSpPr>
          <p:grpSpPr bwMode="auto">
            <a:xfrm>
              <a:off x="736" y="2497"/>
              <a:ext cx="82" cy="863"/>
              <a:chOff x="880" y="2497"/>
              <a:chExt cx="82" cy="121"/>
            </a:xfrm>
          </p:grpSpPr>
          <p:sp>
            <p:nvSpPr>
              <p:cNvPr id="133" name="Line 136"/>
              <p:cNvSpPr>
                <a:spLocks noChangeShapeType="1"/>
              </p:cNvSpPr>
              <p:nvPr/>
            </p:nvSpPr>
            <p:spPr bwMode="auto">
              <a:xfrm>
                <a:off x="880" y="2497"/>
                <a:ext cx="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137"/>
              <p:cNvSpPr>
                <a:spLocks noChangeShapeType="1"/>
              </p:cNvSpPr>
              <p:nvPr/>
            </p:nvSpPr>
            <p:spPr bwMode="auto">
              <a:xfrm>
                <a:off x="961" y="2497"/>
                <a:ext cx="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" name="Group 138"/>
            <p:cNvGrpSpPr>
              <a:grpSpLocks/>
            </p:cNvGrpSpPr>
            <p:nvPr/>
          </p:nvGrpSpPr>
          <p:grpSpPr bwMode="auto">
            <a:xfrm>
              <a:off x="731" y="6320"/>
              <a:ext cx="80" cy="96"/>
              <a:chOff x="1920" y="3840"/>
              <a:chExt cx="480" cy="96"/>
            </a:xfrm>
          </p:grpSpPr>
          <p:sp>
            <p:nvSpPr>
              <p:cNvPr id="130" name="Line 139"/>
              <p:cNvSpPr>
                <a:spLocks noChangeShapeType="1"/>
              </p:cNvSpPr>
              <p:nvPr/>
            </p:nvSpPr>
            <p:spPr bwMode="auto">
              <a:xfrm>
                <a:off x="1920" y="38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140"/>
              <p:cNvSpPr>
                <a:spLocks noChangeShapeType="1"/>
              </p:cNvSpPr>
              <p:nvPr/>
            </p:nvSpPr>
            <p:spPr bwMode="auto">
              <a:xfrm flipH="1">
                <a:off x="1920" y="384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41"/>
              <p:cNvSpPr>
                <a:spLocks/>
              </p:cNvSpPr>
              <p:nvPr/>
            </p:nvSpPr>
            <p:spPr bwMode="auto">
              <a:xfrm>
                <a:off x="1920" y="3840"/>
                <a:ext cx="480" cy="96"/>
              </a:xfrm>
              <a:custGeom>
                <a:avLst/>
                <a:gdLst>
                  <a:gd name="T0" fmla="*/ 0 w 480"/>
                  <a:gd name="T1" fmla="*/ 96 h 96"/>
                  <a:gd name="T2" fmla="*/ 480 w 480"/>
                  <a:gd name="T3" fmla="*/ 96 h 96"/>
                  <a:gd name="T4" fmla="*/ 432 w 480"/>
                  <a:gd name="T5" fmla="*/ 0 h 96"/>
                  <a:gd name="T6" fmla="*/ 480 w 480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96"/>
                  <a:gd name="T14" fmla="*/ 480 w 480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96">
                    <a:moveTo>
                      <a:pt x="0" y="96"/>
                    </a:moveTo>
                    <a:lnTo>
                      <a:pt x="480" y="96"/>
                    </a:lnTo>
                    <a:lnTo>
                      <a:pt x="432" y="0"/>
                    </a:lnTo>
                    <a:lnTo>
                      <a:pt x="4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273050" y="1785938"/>
            <a:ext cx="116681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6699FF"/>
                </a:solidFill>
                <a:latin typeface="Trebuchet MS" pitchFamily="34" charset="0"/>
              </a:rPr>
              <a:t>Pre-Ozone</a:t>
            </a:r>
          </a:p>
          <a:p>
            <a:pPr>
              <a:defRPr/>
            </a:pPr>
            <a:r>
              <a:rPr lang="en-US" sz="1600" dirty="0">
                <a:solidFill>
                  <a:srgbClr val="6699FF"/>
                </a:solidFill>
                <a:latin typeface="Trebuchet MS" pitchFamily="34" charset="0"/>
              </a:rPr>
              <a:t>Basin</a:t>
            </a: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1591651" y="1785938"/>
            <a:ext cx="67945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6699FF"/>
                </a:solidFill>
                <a:latin typeface="Trebuchet MS" pitchFamily="34" charset="0"/>
              </a:rPr>
              <a:t>Flash</a:t>
            </a:r>
          </a:p>
          <a:p>
            <a:pPr>
              <a:defRPr/>
            </a:pPr>
            <a:r>
              <a:rPr lang="en-US" sz="1600" dirty="0" smtClean="0">
                <a:solidFill>
                  <a:srgbClr val="6699FF"/>
                </a:solidFill>
                <a:latin typeface="Trebuchet MS" pitchFamily="34" charset="0"/>
              </a:rPr>
              <a:t>Mix</a:t>
            </a:r>
            <a:endParaRPr lang="en-US" sz="1600" dirty="0">
              <a:solidFill>
                <a:srgbClr val="6699FF"/>
              </a:solidFill>
              <a:latin typeface="Trebuchet MS" pitchFamily="34" charset="0"/>
            </a:endParaRP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2356462" y="1785938"/>
            <a:ext cx="102624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6699FF"/>
                </a:solidFill>
                <a:latin typeface="Trebuchet MS" pitchFamily="34" charset="0"/>
              </a:rPr>
              <a:t>Clarifiers</a:t>
            </a:r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3557588" y="1785938"/>
            <a:ext cx="1274708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6699FF"/>
                </a:solidFill>
                <a:latin typeface="Trebuchet MS" pitchFamily="34" charset="0"/>
              </a:rPr>
              <a:t>Inter-Ozone</a:t>
            </a:r>
          </a:p>
          <a:p>
            <a:pPr>
              <a:defRPr/>
            </a:pPr>
            <a:r>
              <a:rPr lang="en-US" sz="1600" dirty="0">
                <a:solidFill>
                  <a:srgbClr val="6699FF"/>
                </a:solidFill>
                <a:latin typeface="Trebuchet MS" pitchFamily="34" charset="0"/>
              </a:rPr>
              <a:t>Basin</a:t>
            </a:r>
          </a:p>
        </p:txBody>
      </p:sp>
      <p:sp>
        <p:nvSpPr>
          <p:cNvPr id="147" name="Text Box 146"/>
          <p:cNvSpPr txBox="1">
            <a:spLocks noChangeArrowheads="1"/>
          </p:cNvSpPr>
          <p:nvPr/>
        </p:nvSpPr>
        <p:spPr bwMode="auto">
          <a:xfrm>
            <a:off x="5202606" y="1785938"/>
            <a:ext cx="769763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6699FF"/>
                </a:solidFill>
                <a:latin typeface="Trebuchet MS" pitchFamily="34" charset="0"/>
              </a:rPr>
              <a:t>Filters</a:t>
            </a:r>
          </a:p>
        </p:txBody>
      </p:sp>
      <p:sp>
        <p:nvSpPr>
          <p:cNvPr id="148" name="Text Box 147"/>
          <p:cNvSpPr txBox="1">
            <a:spLocks noChangeArrowheads="1"/>
          </p:cNvSpPr>
          <p:nvPr/>
        </p:nvSpPr>
        <p:spPr bwMode="auto">
          <a:xfrm>
            <a:off x="6402388" y="1785938"/>
            <a:ext cx="12573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6699FF"/>
                </a:solidFill>
                <a:latin typeface="Trebuchet MS" pitchFamily="34" charset="0"/>
              </a:rPr>
              <a:t>Post-Ozone</a:t>
            </a:r>
          </a:p>
          <a:p>
            <a:pPr>
              <a:defRPr/>
            </a:pPr>
            <a:r>
              <a:rPr lang="en-US" sz="1600" dirty="0">
                <a:solidFill>
                  <a:srgbClr val="6699FF"/>
                </a:solidFill>
                <a:latin typeface="Trebuchet MS" pitchFamily="34" charset="0"/>
              </a:rPr>
              <a:t>Basin</a:t>
            </a:r>
          </a:p>
        </p:txBody>
      </p:sp>
      <p:sp>
        <p:nvSpPr>
          <p:cNvPr id="149" name="Text Box 148"/>
          <p:cNvSpPr txBox="1">
            <a:spLocks noChangeArrowheads="1"/>
          </p:cNvSpPr>
          <p:nvPr/>
        </p:nvSpPr>
        <p:spPr bwMode="auto">
          <a:xfrm>
            <a:off x="7917349" y="1785938"/>
            <a:ext cx="8953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6699FF"/>
                </a:solidFill>
                <a:latin typeface="Trebuchet MS" pitchFamily="34" charset="0"/>
              </a:rPr>
              <a:t>Storage</a:t>
            </a:r>
          </a:p>
        </p:txBody>
      </p:sp>
      <p:sp>
        <p:nvSpPr>
          <p:cNvPr id="150" name="Text Box 149"/>
          <p:cNvSpPr txBox="1">
            <a:spLocks noChangeArrowheads="1"/>
          </p:cNvSpPr>
          <p:nvPr/>
        </p:nvSpPr>
        <p:spPr bwMode="auto">
          <a:xfrm>
            <a:off x="0" y="4114800"/>
            <a:ext cx="1258999" cy="169277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Higher </a:t>
            </a:r>
            <a:br>
              <a:rPr lang="en-US" sz="1600" dirty="0">
                <a:latin typeface="Trebuchet MS" pitchFamily="34" charset="0"/>
              </a:rPr>
            </a:br>
            <a:r>
              <a:rPr lang="en-US" sz="1600" dirty="0">
                <a:latin typeface="Trebuchet MS" pitchFamily="34" charset="0"/>
              </a:rPr>
              <a:t>Dose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Unstable </a:t>
            </a:r>
            <a:br>
              <a:rPr lang="en-US" sz="1600" dirty="0">
                <a:latin typeface="Trebuchet MS" pitchFamily="34" charset="0"/>
              </a:rPr>
            </a:br>
            <a:r>
              <a:rPr lang="en-US" sz="1600" dirty="0">
                <a:latin typeface="Trebuchet MS" pitchFamily="34" charset="0"/>
              </a:rPr>
              <a:t>Residual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Easier </a:t>
            </a:r>
            <a:br>
              <a:rPr lang="en-US" sz="1600" dirty="0">
                <a:latin typeface="Trebuchet MS" pitchFamily="34" charset="0"/>
              </a:rPr>
            </a:br>
            <a:r>
              <a:rPr lang="en-US" sz="1600" dirty="0">
                <a:latin typeface="Trebuchet MS" pitchFamily="34" charset="0"/>
              </a:rPr>
              <a:t>Hydraulics</a:t>
            </a:r>
          </a:p>
        </p:txBody>
      </p:sp>
      <p:sp>
        <p:nvSpPr>
          <p:cNvPr id="151" name="Text Box 150"/>
          <p:cNvSpPr txBox="1">
            <a:spLocks noChangeArrowheads="1"/>
          </p:cNvSpPr>
          <p:nvPr/>
        </p:nvSpPr>
        <p:spPr bwMode="auto">
          <a:xfrm>
            <a:off x="3484563" y="4138613"/>
            <a:ext cx="1258999" cy="169277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Lower</a:t>
            </a:r>
            <a:br>
              <a:rPr lang="en-US" sz="1600" dirty="0">
                <a:latin typeface="Trebuchet MS" pitchFamily="34" charset="0"/>
              </a:rPr>
            </a:br>
            <a:r>
              <a:rPr lang="en-US" sz="1600" dirty="0">
                <a:latin typeface="Trebuchet MS" pitchFamily="34" charset="0"/>
              </a:rPr>
              <a:t>Dose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Stable </a:t>
            </a:r>
            <a:br>
              <a:rPr lang="en-US" sz="1600" dirty="0">
                <a:latin typeface="Trebuchet MS" pitchFamily="34" charset="0"/>
              </a:rPr>
            </a:br>
            <a:r>
              <a:rPr lang="en-US" sz="1600" dirty="0">
                <a:latin typeface="Trebuchet MS" pitchFamily="34" charset="0"/>
              </a:rPr>
              <a:t>Residual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Difficult </a:t>
            </a:r>
            <a:br>
              <a:rPr lang="en-US" sz="1600" dirty="0">
                <a:latin typeface="Trebuchet MS" pitchFamily="34" charset="0"/>
              </a:rPr>
            </a:br>
            <a:r>
              <a:rPr lang="en-US" sz="1600" dirty="0">
                <a:latin typeface="Trebuchet MS" pitchFamily="34" charset="0"/>
              </a:rPr>
              <a:t>Hydraulics</a:t>
            </a:r>
          </a:p>
        </p:txBody>
      </p:sp>
      <p:sp>
        <p:nvSpPr>
          <p:cNvPr id="152" name="Text Box 151"/>
          <p:cNvSpPr txBox="1">
            <a:spLocks noChangeArrowheads="1"/>
          </p:cNvSpPr>
          <p:nvPr/>
        </p:nvSpPr>
        <p:spPr bwMode="auto">
          <a:xfrm>
            <a:off x="6329363" y="4138613"/>
            <a:ext cx="1066318" cy="11141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Lowest</a:t>
            </a:r>
            <a:br>
              <a:rPr lang="en-US" sz="1600" dirty="0">
                <a:latin typeface="Trebuchet MS" pitchFamily="34" charset="0"/>
              </a:rPr>
            </a:br>
            <a:r>
              <a:rPr lang="en-US" sz="1600" dirty="0">
                <a:latin typeface="Trebuchet MS" pitchFamily="34" charset="0"/>
              </a:rPr>
              <a:t>Dose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Stable</a:t>
            </a:r>
            <a:br>
              <a:rPr lang="en-US" sz="1600" dirty="0">
                <a:latin typeface="Trebuchet MS" pitchFamily="34" charset="0"/>
              </a:rPr>
            </a:br>
            <a:r>
              <a:rPr lang="en-US" sz="1600" dirty="0" smtClean="0">
                <a:latin typeface="Trebuchet MS" pitchFamily="34" charset="0"/>
              </a:rPr>
              <a:t>Residual</a:t>
            </a:r>
            <a:endParaRPr lang="en-US" sz="1600" dirty="0">
              <a:latin typeface="Trebuchet MS" pitchFamily="34" charset="0"/>
            </a:endParaRPr>
          </a:p>
        </p:txBody>
      </p:sp>
      <p:pic>
        <p:nvPicPr>
          <p:cNvPr id="153" name="Picture 152" descr="OGR"/>
          <p:cNvPicPr>
            <a:picLocks noChangeAspect="1" noChangeArrowheads="1"/>
          </p:cNvPicPr>
          <p:nvPr/>
        </p:nvPicPr>
        <p:blipFill>
          <a:blip r:embed="rId3" cstate="print"/>
          <a:srcRect l="20000" t="13333" b="6667"/>
          <a:stretch>
            <a:fillRect/>
          </a:stretch>
        </p:blipFill>
        <p:spPr bwMode="auto">
          <a:xfrm>
            <a:off x="76200" y="55563"/>
            <a:ext cx="2057400" cy="154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54" name="Text Box 153"/>
          <p:cNvSpPr txBox="1">
            <a:spLocks noChangeArrowheads="1"/>
          </p:cNvSpPr>
          <p:nvPr/>
        </p:nvSpPr>
        <p:spPr bwMode="auto">
          <a:xfrm>
            <a:off x="1752572" y="5825634"/>
            <a:ext cx="2743200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Fragrant/Sweet</a:t>
            </a:r>
          </a:p>
          <a:p>
            <a:pPr marL="119063" indent="-119063" algn="l">
              <a:buFontTx/>
              <a:buChar char="•"/>
            </a:pPr>
            <a:r>
              <a:rPr lang="en-US" sz="2000" dirty="0">
                <a:latin typeface="Trebuchet MS" pitchFamily="34" charset="0"/>
              </a:rPr>
              <a:t>Medicinal</a:t>
            </a:r>
          </a:p>
        </p:txBody>
      </p:sp>
      <p:sp>
        <p:nvSpPr>
          <p:cNvPr id="155" name="Text Box 154"/>
          <p:cNvSpPr txBox="1">
            <a:spLocks noChangeArrowheads="1"/>
          </p:cNvSpPr>
          <p:nvPr/>
        </p:nvSpPr>
        <p:spPr bwMode="auto">
          <a:xfrm>
            <a:off x="5186122" y="5825634"/>
            <a:ext cx="3352800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AOC</a:t>
            </a:r>
          </a:p>
          <a:p>
            <a:pPr marL="119063" indent="-119063" algn="l"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BrO</a:t>
            </a:r>
            <a:r>
              <a:rPr lang="en-US" sz="2000" baseline="-25000" dirty="0">
                <a:solidFill>
                  <a:srgbClr val="FF0000"/>
                </a:solidFill>
                <a:latin typeface="Trebuchet MS" pitchFamily="34" charset="0"/>
              </a:rPr>
              <a:t>3</a:t>
            </a:r>
            <a:r>
              <a:rPr lang="en-US" sz="2000" baseline="30000" dirty="0">
                <a:solidFill>
                  <a:srgbClr val="FF0000"/>
                </a:solidFill>
                <a:latin typeface="Trebuchet MS" pitchFamily="34" charset="0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 formation</a:t>
            </a:r>
          </a:p>
        </p:txBody>
      </p:sp>
    </p:spTree>
    <p:extLst>
      <p:ext uri="{BB962C8B-B14F-4D97-AF65-F5344CB8AC3E}">
        <p14:creationId xmlns:p14="http://schemas.microsoft.com/office/powerpoint/2010/main" val="26228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utoUpdateAnimBg="0"/>
      <p:bldP spid="1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03" y="473075"/>
            <a:ext cx="9048997" cy="934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Ozone Oxidation of MIB and </a:t>
            </a:r>
            <a:r>
              <a:rPr lang="en-US" dirty="0" err="1" smtClean="0"/>
              <a:t>Geosmin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520" y="1566107"/>
            <a:ext cx="7420708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Ozone is effective for MIB and </a:t>
            </a:r>
            <a:r>
              <a:rPr lang="en-US" dirty="0" err="1"/>
              <a:t>geosmin</a:t>
            </a:r>
            <a:r>
              <a:rPr lang="en-US" dirty="0"/>
              <a:t> </a:t>
            </a:r>
            <a:r>
              <a:rPr lang="en-US" dirty="0" smtClean="0"/>
              <a:t>Direct </a:t>
            </a:r>
            <a:r>
              <a:rPr lang="en-US" dirty="0" err="1" smtClean="0"/>
              <a:t>ozonation</a:t>
            </a:r>
            <a:r>
              <a:rPr lang="en-US" dirty="0" smtClean="0"/>
              <a:t> is </a:t>
            </a:r>
            <a:r>
              <a:rPr lang="en-US" i="1" dirty="0" smtClean="0"/>
              <a:t>very slow</a:t>
            </a:r>
            <a:r>
              <a:rPr lang="en-US" dirty="0" smtClean="0"/>
              <a:t> for oxidizing MIB and </a:t>
            </a:r>
            <a:r>
              <a:rPr lang="en-US" dirty="0" err="1" smtClean="0"/>
              <a:t>geosmin</a:t>
            </a:r>
            <a:endParaRPr lang="en-US" dirty="0" smtClean="0"/>
          </a:p>
          <a:p>
            <a:r>
              <a:rPr lang="en-US" dirty="0" smtClean="0"/>
              <a:t>But OH radical is quite effective </a:t>
            </a:r>
          </a:p>
          <a:p>
            <a:r>
              <a:rPr lang="en-US" dirty="0" smtClean="0"/>
              <a:t>Direct </a:t>
            </a:r>
            <a:r>
              <a:rPr lang="en-US" dirty="0" err="1" smtClean="0"/>
              <a:t>ozonation</a:t>
            </a:r>
            <a:r>
              <a:rPr lang="en-US" dirty="0" smtClean="0"/>
              <a:t> better for toxins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7520" y="5458856"/>
            <a:ext cx="4520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Observed MIB and </a:t>
            </a:r>
            <a:r>
              <a:rPr lang="en-US" sz="2000" dirty="0" err="1" smtClean="0"/>
              <a:t>Geosmin</a:t>
            </a:r>
            <a:r>
              <a:rPr lang="en-US" sz="2000" dirty="0" smtClean="0"/>
              <a:t> ozone oxidation a result of Advanced Oxidation (AOP)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95983"/>
              </p:ext>
            </p:extLst>
          </p:nvPr>
        </p:nvGraphicFramePr>
        <p:xfrm>
          <a:off x="806577" y="3039796"/>
          <a:ext cx="410776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640"/>
                <a:gridCol w="1360628"/>
                <a:gridCol w="1350497"/>
              </a:tblGrid>
              <a:tr h="362532"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O3</a:t>
                      </a:r>
                      <a:r>
                        <a:rPr lang="en-US" baseline="0" dirty="0" smtClean="0"/>
                        <a:t> (M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</a:t>
                      </a:r>
                      <a:r>
                        <a:rPr lang="en-US" baseline="-25000" dirty="0" err="1" smtClean="0"/>
                        <a:t>OH</a:t>
                      </a:r>
                      <a:r>
                        <a:rPr lang="en-US" baseline="0" dirty="0" smtClean="0"/>
                        <a:t> (M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62532">
                <a:tc>
                  <a:txBody>
                    <a:bodyPr/>
                    <a:lstStyle/>
                    <a:p>
                      <a:r>
                        <a:rPr lang="en-US" dirty="0" smtClean="0"/>
                        <a:t>MIB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8.2x10</a:t>
                      </a:r>
                      <a:r>
                        <a:rPr lang="en-US" baseline="30000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625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Geosmin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1.4x10</a:t>
                      </a:r>
                      <a:r>
                        <a:rPr lang="en-US" baseline="30000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228" y="2937707"/>
            <a:ext cx="3882241" cy="316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8" y="152768"/>
            <a:ext cx="8229600" cy="1143000"/>
          </a:xfrm>
        </p:spPr>
        <p:txBody>
          <a:bodyPr/>
          <a:lstStyle/>
          <a:p>
            <a:r>
              <a:rPr lang="en-US" dirty="0" smtClean="0"/>
              <a:t>Ultraviolet (UV)</a:t>
            </a:r>
            <a:endParaRPr lang="en-US" dirty="0"/>
          </a:p>
        </p:txBody>
      </p:sp>
      <p:grpSp>
        <p:nvGrpSpPr>
          <p:cNvPr id="6" name="Group 2"/>
          <p:cNvGrpSpPr>
            <a:grpSpLocks noChangeAspect="1"/>
          </p:cNvGrpSpPr>
          <p:nvPr/>
        </p:nvGrpSpPr>
        <p:grpSpPr bwMode="auto">
          <a:xfrm>
            <a:off x="77857" y="3335338"/>
            <a:ext cx="7100817" cy="3127457"/>
            <a:chOff x="123" y="1095"/>
            <a:chExt cx="5314" cy="2696"/>
          </a:xfrm>
        </p:grpSpPr>
        <p:sp>
          <p:nvSpPr>
            <p:cNvPr id="7" name="Rectangle 3"/>
            <p:cNvSpPr>
              <a:spLocks noChangeAspect="1" noChangeArrowheads="1"/>
            </p:cNvSpPr>
            <p:nvPr/>
          </p:nvSpPr>
          <p:spPr bwMode="auto">
            <a:xfrm>
              <a:off x="1774" y="1096"/>
              <a:ext cx="3515" cy="21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"/>
            <p:cNvSpPr>
              <a:spLocks noChangeAspect="1"/>
            </p:cNvSpPr>
            <p:nvPr/>
          </p:nvSpPr>
          <p:spPr bwMode="auto">
            <a:xfrm>
              <a:off x="1774" y="1096"/>
              <a:ext cx="1" cy="2126"/>
            </a:xfrm>
            <a:custGeom>
              <a:avLst/>
              <a:gdLst>
                <a:gd name="T0" fmla="*/ 0 w 1"/>
                <a:gd name="T1" fmla="*/ 2126 h 248"/>
                <a:gd name="T2" fmla="*/ 0 w 1"/>
                <a:gd name="T3" fmla="*/ 2126 h 248"/>
                <a:gd name="T4" fmla="*/ 0 w 1"/>
                <a:gd name="T5" fmla="*/ 0 h 248"/>
                <a:gd name="T6" fmla="*/ 0 60000 65536"/>
                <a:gd name="T7" fmla="*/ 0 60000 65536"/>
                <a:gd name="T8" fmla="*/ 0 60000 65536"/>
                <a:gd name="T9" fmla="*/ 0 w 1"/>
                <a:gd name="T10" fmla="*/ 0 h 248"/>
                <a:gd name="T11" fmla="*/ 1 w 1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8">
                  <a:moveTo>
                    <a:pt x="0" y="248"/>
                  </a:moveTo>
                  <a:lnTo>
                    <a:pt x="0" y="248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 noChangeAspect="1"/>
            </p:cNvSpPr>
            <p:nvPr/>
          </p:nvSpPr>
          <p:spPr bwMode="auto">
            <a:xfrm>
              <a:off x="2650" y="1096"/>
              <a:ext cx="1" cy="2126"/>
            </a:xfrm>
            <a:custGeom>
              <a:avLst/>
              <a:gdLst>
                <a:gd name="T0" fmla="*/ 0 w 1"/>
                <a:gd name="T1" fmla="*/ 2126 h 248"/>
                <a:gd name="T2" fmla="*/ 0 w 1"/>
                <a:gd name="T3" fmla="*/ 2126 h 248"/>
                <a:gd name="T4" fmla="*/ 0 w 1"/>
                <a:gd name="T5" fmla="*/ 0 h 248"/>
                <a:gd name="T6" fmla="*/ 0 60000 65536"/>
                <a:gd name="T7" fmla="*/ 0 60000 65536"/>
                <a:gd name="T8" fmla="*/ 0 60000 65536"/>
                <a:gd name="T9" fmla="*/ 0 w 1"/>
                <a:gd name="T10" fmla="*/ 0 h 248"/>
                <a:gd name="T11" fmla="*/ 1 w 1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8">
                  <a:moveTo>
                    <a:pt x="0" y="248"/>
                  </a:moveTo>
                  <a:lnTo>
                    <a:pt x="0" y="248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ChangeAspect="1"/>
            </p:cNvSpPr>
            <p:nvPr/>
          </p:nvSpPr>
          <p:spPr bwMode="auto">
            <a:xfrm>
              <a:off x="3532" y="1096"/>
              <a:ext cx="1" cy="2126"/>
            </a:xfrm>
            <a:custGeom>
              <a:avLst/>
              <a:gdLst>
                <a:gd name="T0" fmla="*/ 0 w 1"/>
                <a:gd name="T1" fmla="*/ 2126 h 248"/>
                <a:gd name="T2" fmla="*/ 0 w 1"/>
                <a:gd name="T3" fmla="*/ 2126 h 248"/>
                <a:gd name="T4" fmla="*/ 0 w 1"/>
                <a:gd name="T5" fmla="*/ 0 h 248"/>
                <a:gd name="T6" fmla="*/ 0 60000 65536"/>
                <a:gd name="T7" fmla="*/ 0 60000 65536"/>
                <a:gd name="T8" fmla="*/ 0 60000 65536"/>
                <a:gd name="T9" fmla="*/ 0 w 1"/>
                <a:gd name="T10" fmla="*/ 0 h 248"/>
                <a:gd name="T11" fmla="*/ 1 w 1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8">
                  <a:moveTo>
                    <a:pt x="0" y="248"/>
                  </a:moveTo>
                  <a:lnTo>
                    <a:pt x="0" y="248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ChangeAspect="1"/>
            </p:cNvSpPr>
            <p:nvPr/>
          </p:nvSpPr>
          <p:spPr bwMode="auto">
            <a:xfrm>
              <a:off x="4414" y="1096"/>
              <a:ext cx="1" cy="2126"/>
            </a:xfrm>
            <a:custGeom>
              <a:avLst/>
              <a:gdLst>
                <a:gd name="T0" fmla="*/ 0 w 1"/>
                <a:gd name="T1" fmla="*/ 2126 h 248"/>
                <a:gd name="T2" fmla="*/ 0 w 1"/>
                <a:gd name="T3" fmla="*/ 2126 h 248"/>
                <a:gd name="T4" fmla="*/ 0 w 1"/>
                <a:gd name="T5" fmla="*/ 0 h 248"/>
                <a:gd name="T6" fmla="*/ 0 60000 65536"/>
                <a:gd name="T7" fmla="*/ 0 60000 65536"/>
                <a:gd name="T8" fmla="*/ 0 60000 65536"/>
                <a:gd name="T9" fmla="*/ 0 w 1"/>
                <a:gd name="T10" fmla="*/ 0 h 248"/>
                <a:gd name="T11" fmla="*/ 1 w 1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8">
                  <a:moveTo>
                    <a:pt x="0" y="248"/>
                  </a:moveTo>
                  <a:lnTo>
                    <a:pt x="0" y="248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ChangeAspect="1"/>
            </p:cNvSpPr>
            <p:nvPr/>
          </p:nvSpPr>
          <p:spPr bwMode="auto">
            <a:xfrm>
              <a:off x="5289" y="1096"/>
              <a:ext cx="1" cy="2126"/>
            </a:xfrm>
            <a:custGeom>
              <a:avLst/>
              <a:gdLst>
                <a:gd name="T0" fmla="*/ 0 w 1"/>
                <a:gd name="T1" fmla="*/ 2126 h 248"/>
                <a:gd name="T2" fmla="*/ 0 w 1"/>
                <a:gd name="T3" fmla="*/ 2126 h 248"/>
                <a:gd name="T4" fmla="*/ 0 w 1"/>
                <a:gd name="T5" fmla="*/ 0 h 248"/>
                <a:gd name="T6" fmla="*/ 0 60000 65536"/>
                <a:gd name="T7" fmla="*/ 0 60000 65536"/>
                <a:gd name="T8" fmla="*/ 0 60000 65536"/>
                <a:gd name="T9" fmla="*/ 0 w 1"/>
                <a:gd name="T10" fmla="*/ 0 h 248"/>
                <a:gd name="T11" fmla="*/ 1 w 1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8">
                  <a:moveTo>
                    <a:pt x="0" y="248"/>
                  </a:moveTo>
                  <a:lnTo>
                    <a:pt x="0" y="248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spect="1" noChangeArrowheads="1"/>
            </p:cNvSpPr>
            <p:nvPr/>
          </p:nvSpPr>
          <p:spPr bwMode="auto">
            <a:xfrm>
              <a:off x="1774" y="3222"/>
              <a:ext cx="3515" cy="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1774" y="1096"/>
              <a:ext cx="3515" cy="21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Aspect="1" noChangeShapeType="1"/>
            </p:cNvSpPr>
            <p:nvPr/>
          </p:nvSpPr>
          <p:spPr bwMode="auto">
            <a:xfrm>
              <a:off x="1774" y="3222"/>
              <a:ext cx="351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Aspect="1" noChangeShapeType="1"/>
            </p:cNvSpPr>
            <p:nvPr/>
          </p:nvSpPr>
          <p:spPr bwMode="auto">
            <a:xfrm>
              <a:off x="1774" y="3188"/>
              <a:ext cx="1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Aspect="1" noChangeShapeType="1"/>
            </p:cNvSpPr>
            <p:nvPr/>
          </p:nvSpPr>
          <p:spPr bwMode="auto">
            <a:xfrm>
              <a:off x="2650" y="3188"/>
              <a:ext cx="1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Aspect="1" noChangeShapeType="1"/>
            </p:cNvSpPr>
            <p:nvPr/>
          </p:nvSpPr>
          <p:spPr bwMode="auto">
            <a:xfrm>
              <a:off x="3532" y="3188"/>
              <a:ext cx="1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Aspect="1" noChangeShapeType="1"/>
            </p:cNvSpPr>
            <p:nvPr/>
          </p:nvSpPr>
          <p:spPr bwMode="auto">
            <a:xfrm>
              <a:off x="4414" y="3188"/>
              <a:ext cx="1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Aspect="1" noChangeShapeType="1"/>
            </p:cNvSpPr>
            <p:nvPr/>
          </p:nvSpPr>
          <p:spPr bwMode="auto">
            <a:xfrm>
              <a:off x="5289" y="3188"/>
              <a:ext cx="1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Aspect="1" noChangeShapeType="1"/>
            </p:cNvSpPr>
            <p:nvPr/>
          </p:nvSpPr>
          <p:spPr bwMode="auto">
            <a:xfrm>
              <a:off x="1774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Aspect="1" noChangeShapeType="1"/>
            </p:cNvSpPr>
            <p:nvPr/>
          </p:nvSpPr>
          <p:spPr bwMode="auto">
            <a:xfrm>
              <a:off x="2034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Aspect="1" noChangeShapeType="1"/>
            </p:cNvSpPr>
            <p:nvPr/>
          </p:nvSpPr>
          <p:spPr bwMode="auto">
            <a:xfrm>
              <a:off x="2192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Aspect="1" noChangeShapeType="1"/>
            </p:cNvSpPr>
            <p:nvPr/>
          </p:nvSpPr>
          <p:spPr bwMode="auto">
            <a:xfrm>
              <a:off x="2301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Aspect="1" noChangeShapeType="1"/>
            </p:cNvSpPr>
            <p:nvPr/>
          </p:nvSpPr>
          <p:spPr bwMode="auto">
            <a:xfrm>
              <a:off x="2383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Aspect="1" noChangeShapeType="1"/>
            </p:cNvSpPr>
            <p:nvPr/>
          </p:nvSpPr>
          <p:spPr bwMode="auto">
            <a:xfrm>
              <a:off x="2458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Aspect="1" noChangeShapeType="1"/>
            </p:cNvSpPr>
            <p:nvPr/>
          </p:nvSpPr>
          <p:spPr bwMode="auto">
            <a:xfrm>
              <a:off x="2513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Aspect="1" noChangeShapeType="1"/>
            </p:cNvSpPr>
            <p:nvPr/>
          </p:nvSpPr>
          <p:spPr bwMode="auto">
            <a:xfrm>
              <a:off x="2568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Aspect="1" noChangeShapeType="1"/>
            </p:cNvSpPr>
            <p:nvPr/>
          </p:nvSpPr>
          <p:spPr bwMode="auto">
            <a:xfrm>
              <a:off x="2609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Aspect="1" noChangeShapeType="1"/>
            </p:cNvSpPr>
            <p:nvPr/>
          </p:nvSpPr>
          <p:spPr bwMode="auto">
            <a:xfrm>
              <a:off x="2650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Aspect="1" noChangeShapeType="1"/>
            </p:cNvSpPr>
            <p:nvPr/>
          </p:nvSpPr>
          <p:spPr bwMode="auto">
            <a:xfrm>
              <a:off x="2916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Aspect="1" noChangeShapeType="1"/>
            </p:cNvSpPr>
            <p:nvPr/>
          </p:nvSpPr>
          <p:spPr bwMode="auto">
            <a:xfrm>
              <a:off x="3074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Aspect="1" noChangeShapeType="1"/>
            </p:cNvSpPr>
            <p:nvPr/>
          </p:nvSpPr>
          <p:spPr bwMode="auto">
            <a:xfrm>
              <a:off x="3183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Aspect="1" noChangeShapeType="1"/>
            </p:cNvSpPr>
            <p:nvPr/>
          </p:nvSpPr>
          <p:spPr bwMode="auto">
            <a:xfrm>
              <a:off x="3265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Aspect="1" noChangeShapeType="1"/>
            </p:cNvSpPr>
            <p:nvPr/>
          </p:nvSpPr>
          <p:spPr bwMode="auto">
            <a:xfrm>
              <a:off x="3334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Aspect="1" noChangeShapeType="1"/>
            </p:cNvSpPr>
            <p:nvPr/>
          </p:nvSpPr>
          <p:spPr bwMode="auto">
            <a:xfrm>
              <a:off x="3395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Aspect="1" noChangeShapeType="1"/>
            </p:cNvSpPr>
            <p:nvPr/>
          </p:nvSpPr>
          <p:spPr bwMode="auto">
            <a:xfrm>
              <a:off x="3450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Aspect="1" noChangeShapeType="1"/>
            </p:cNvSpPr>
            <p:nvPr/>
          </p:nvSpPr>
          <p:spPr bwMode="auto">
            <a:xfrm>
              <a:off x="3491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Aspect="1" noChangeShapeType="1"/>
            </p:cNvSpPr>
            <p:nvPr/>
          </p:nvSpPr>
          <p:spPr bwMode="auto">
            <a:xfrm>
              <a:off x="3532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Aspect="1" noChangeShapeType="1"/>
            </p:cNvSpPr>
            <p:nvPr/>
          </p:nvSpPr>
          <p:spPr bwMode="auto">
            <a:xfrm>
              <a:off x="3799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Aspect="1" noChangeShapeType="1"/>
            </p:cNvSpPr>
            <p:nvPr/>
          </p:nvSpPr>
          <p:spPr bwMode="auto">
            <a:xfrm>
              <a:off x="3949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Aspect="1" noChangeShapeType="1"/>
            </p:cNvSpPr>
            <p:nvPr/>
          </p:nvSpPr>
          <p:spPr bwMode="auto">
            <a:xfrm>
              <a:off x="4065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Aspect="1" noChangeShapeType="1"/>
            </p:cNvSpPr>
            <p:nvPr/>
          </p:nvSpPr>
          <p:spPr bwMode="auto">
            <a:xfrm>
              <a:off x="4147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Aspect="1" noChangeShapeType="1"/>
            </p:cNvSpPr>
            <p:nvPr/>
          </p:nvSpPr>
          <p:spPr bwMode="auto">
            <a:xfrm>
              <a:off x="4216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Aspect="1" noChangeShapeType="1"/>
            </p:cNvSpPr>
            <p:nvPr/>
          </p:nvSpPr>
          <p:spPr bwMode="auto">
            <a:xfrm>
              <a:off x="4277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Aspect="1" noChangeShapeType="1"/>
            </p:cNvSpPr>
            <p:nvPr/>
          </p:nvSpPr>
          <p:spPr bwMode="auto">
            <a:xfrm>
              <a:off x="4325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Aspect="1" noChangeShapeType="1"/>
            </p:cNvSpPr>
            <p:nvPr/>
          </p:nvSpPr>
          <p:spPr bwMode="auto">
            <a:xfrm>
              <a:off x="4373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Aspect="1" noChangeShapeType="1"/>
            </p:cNvSpPr>
            <p:nvPr/>
          </p:nvSpPr>
          <p:spPr bwMode="auto">
            <a:xfrm>
              <a:off x="4414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Aspect="1" noChangeShapeType="1"/>
            </p:cNvSpPr>
            <p:nvPr/>
          </p:nvSpPr>
          <p:spPr bwMode="auto">
            <a:xfrm>
              <a:off x="4681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Aspect="1" noChangeShapeType="1"/>
            </p:cNvSpPr>
            <p:nvPr/>
          </p:nvSpPr>
          <p:spPr bwMode="auto">
            <a:xfrm>
              <a:off x="4831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7"/>
            <p:cNvSpPr>
              <a:spLocks noChangeAspect="1" noChangeShapeType="1"/>
            </p:cNvSpPr>
            <p:nvPr/>
          </p:nvSpPr>
          <p:spPr bwMode="auto">
            <a:xfrm>
              <a:off x="4940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Aspect="1" noChangeShapeType="1"/>
            </p:cNvSpPr>
            <p:nvPr/>
          </p:nvSpPr>
          <p:spPr bwMode="auto">
            <a:xfrm>
              <a:off x="5029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Aspect="1" noChangeShapeType="1"/>
            </p:cNvSpPr>
            <p:nvPr/>
          </p:nvSpPr>
          <p:spPr bwMode="auto">
            <a:xfrm>
              <a:off x="5098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0"/>
            <p:cNvSpPr>
              <a:spLocks noChangeAspect="1" noChangeShapeType="1"/>
            </p:cNvSpPr>
            <p:nvPr/>
          </p:nvSpPr>
          <p:spPr bwMode="auto">
            <a:xfrm>
              <a:off x="5159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Aspect="1" noChangeShapeType="1"/>
            </p:cNvSpPr>
            <p:nvPr/>
          </p:nvSpPr>
          <p:spPr bwMode="auto">
            <a:xfrm>
              <a:off x="5207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Aspect="1" noChangeShapeType="1"/>
            </p:cNvSpPr>
            <p:nvPr/>
          </p:nvSpPr>
          <p:spPr bwMode="auto">
            <a:xfrm>
              <a:off x="5255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3"/>
            <p:cNvSpPr>
              <a:spLocks noChangeAspect="1" noChangeShapeType="1"/>
            </p:cNvSpPr>
            <p:nvPr/>
          </p:nvSpPr>
          <p:spPr bwMode="auto">
            <a:xfrm>
              <a:off x="5289" y="3197"/>
              <a:ext cx="1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4"/>
            <p:cNvSpPr>
              <a:spLocks noChangeAspect="1" noChangeArrowheads="1"/>
            </p:cNvSpPr>
            <p:nvPr/>
          </p:nvSpPr>
          <p:spPr bwMode="auto">
            <a:xfrm>
              <a:off x="1713" y="3264"/>
              <a:ext cx="1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1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59" name="Rectangle 55"/>
            <p:cNvSpPr>
              <a:spLocks noChangeAspect="1" noChangeArrowheads="1"/>
            </p:cNvSpPr>
            <p:nvPr/>
          </p:nvSpPr>
          <p:spPr bwMode="auto">
            <a:xfrm>
              <a:off x="2553" y="3264"/>
              <a:ext cx="21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10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0" name="Rectangle 56"/>
            <p:cNvSpPr>
              <a:spLocks noChangeAspect="1" noChangeArrowheads="1"/>
            </p:cNvSpPr>
            <p:nvPr/>
          </p:nvSpPr>
          <p:spPr bwMode="auto">
            <a:xfrm>
              <a:off x="3395" y="3264"/>
              <a:ext cx="3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100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1" name="Rectangle 57"/>
            <p:cNvSpPr>
              <a:spLocks noChangeAspect="1" noChangeArrowheads="1"/>
            </p:cNvSpPr>
            <p:nvPr/>
          </p:nvSpPr>
          <p:spPr bwMode="auto">
            <a:xfrm>
              <a:off x="4222" y="3264"/>
              <a:ext cx="4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1,000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2" name="Rectangle 58"/>
            <p:cNvSpPr>
              <a:spLocks noChangeAspect="1" noChangeArrowheads="1"/>
            </p:cNvSpPr>
            <p:nvPr/>
          </p:nvSpPr>
          <p:spPr bwMode="auto">
            <a:xfrm>
              <a:off x="4839" y="3264"/>
              <a:ext cx="5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10,000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3" name="Rectangle 59"/>
            <p:cNvSpPr>
              <a:spLocks noChangeAspect="1" noChangeArrowheads="1"/>
            </p:cNvSpPr>
            <p:nvPr/>
          </p:nvSpPr>
          <p:spPr bwMode="auto">
            <a:xfrm>
              <a:off x="2379" y="3552"/>
              <a:ext cx="234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Applied UV Dose (</a:t>
              </a:r>
              <a:r>
                <a:rPr lang="en-US" sz="2000" dirty="0" err="1">
                  <a:solidFill>
                    <a:srgbClr val="FF0000"/>
                  </a:solidFill>
                  <a:latin typeface="Trebuchet MS" pitchFamily="34" charset="0"/>
                </a:rPr>
                <a:t>mJ</a:t>
              </a: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/cm</a:t>
              </a:r>
              <a:r>
                <a:rPr lang="en-US" sz="2000" baseline="30000" dirty="0">
                  <a:solidFill>
                    <a:srgbClr val="FF0000"/>
                  </a:solidFill>
                  <a:latin typeface="Trebuchet MS" pitchFamily="34" charset="0"/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)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64" name="Line 60"/>
            <p:cNvSpPr>
              <a:spLocks noChangeAspect="1" noChangeShapeType="1"/>
            </p:cNvSpPr>
            <p:nvPr/>
          </p:nvSpPr>
          <p:spPr bwMode="auto">
            <a:xfrm flipV="1">
              <a:off x="1774" y="1095"/>
              <a:ext cx="1" cy="2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1"/>
            <p:cNvSpPr>
              <a:spLocks noChangeAspect="1" noChangeShapeType="1"/>
            </p:cNvSpPr>
            <p:nvPr/>
          </p:nvSpPr>
          <p:spPr bwMode="auto">
            <a:xfrm flipH="1">
              <a:off x="1747" y="3222"/>
              <a:ext cx="5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2"/>
            <p:cNvSpPr>
              <a:spLocks noChangeAspect="1" noChangeShapeType="1"/>
            </p:cNvSpPr>
            <p:nvPr/>
          </p:nvSpPr>
          <p:spPr bwMode="auto">
            <a:xfrm flipH="1">
              <a:off x="1747" y="2213"/>
              <a:ext cx="5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3"/>
            <p:cNvSpPr>
              <a:spLocks noChangeAspect="1" noChangeShapeType="1"/>
            </p:cNvSpPr>
            <p:nvPr/>
          </p:nvSpPr>
          <p:spPr bwMode="auto">
            <a:xfrm flipH="1">
              <a:off x="1747" y="1828"/>
              <a:ext cx="5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4"/>
            <p:cNvSpPr>
              <a:spLocks noChangeAspect="1" noChangeShapeType="1"/>
            </p:cNvSpPr>
            <p:nvPr/>
          </p:nvSpPr>
          <p:spPr bwMode="auto">
            <a:xfrm flipH="1">
              <a:off x="1747" y="1444"/>
              <a:ext cx="5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Aspect="1" noChangeShapeType="1"/>
            </p:cNvSpPr>
            <p:nvPr/>
          </p:nvSpPr>
          <p:spPr bwMode="auto">
            <a:xfrm flipH="1">
              <a:off x="1747" y="1096"/>
              <a:ext cx="5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66"/>
            <p:cNvSpPr>
              <a:spLocks noChangeAspect="1" noChangeArrowheads="1"/>
            </p:cNvSpPr>
            <p:nvPr/>
          </p:nvSpPr>
          <p:spPr bwMode="auto">
            <a:xfrm>
              <a:off x="2301" y="2933"/>
              <a:ext cx="882" cy="17"/>
            </a:xfrm>
            <a:prstGeom prst="rect">
              <a:avLst/>
            </a:prstGeom>
            <a:solidFill>
              <a:srgbClr val="00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67"/>
            <p:cNvSpPr>
              <a:spLocks noChangeAspect="1" noChangeArrowheads="1"/>
            </p:cNvSpPr>
            <p:nvPr/>
          </p:nvSpPr>
          <p:spPr bwMode="auto">
            <a:xfrm>
              <a:off x="2301" y="2950"/>
              <a:ext cx="882" cy="9"/>
            </a:xfrm>
            <a:prstGeom prst="rect">
              <a:avLst/>
            </a:prstGeom>
            <a:solidFill>
              <a:srgbClr val="00F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68"/>
            <p:cNvSpPr>
              <a:spLocks noChangeAspect="1" noChangeArrowheads="1"/>
            </p:cNvSpPr>
            <p:nvPr/>
          </p:nvSpPr>
          <p:spPr bwMode="auto">
            <a:xfrm>
              <a:off x="2301" y="2959"/>
              <a:ext cx="882" cy="17"/>
            </a:xfrm>
            <a:prstGeom prst="rect">
              <a:avLst/>
            </a:prstGeom>
            <a:solidFill>
              <a:srgbClr val="00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69"/>
            <p:cNvSpPr>
              <a:spLocks noChangeAspect="1" noChangeArrowheads="1"/>
            </p:cNvSpPr>
            <p:nvPr/>
          </p:nvSpPr>
          <p:spPr bwMode="auto">
            <a:xfrm>
              <a:off x="2301" y="2976"/>
              <a:ext cx="882" cy="8"/>
            </a:xfrm>
            <a:prstGeom prst="rect">
              <a:avLst/>
            </a:prstGeom>
            <a:solidFill>
              <a:srgbClr val="00EB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0"/>
            <p:cNvSpPr>
              <a:spLocks noChangeAspect="1" noChangeArrowheads="1"/>
            </p:cNvSpPr>
            <p:nvPr/>
          </p:nvSpPr>
          <p:spPr bwMode="auto">
            <a:xfrm>
              <a:off x="2301" y="2984"/>
              <a:ext cx="882" cy="17"/>
            </a:xfrm>
            <a:prstGeom prst="rect">
              <a:avLst/>
            </a:prstGeom>
            <a:solidFill>
              <a:srgbClr val="00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1"/>
            <p:cNvSpPr>
              <a:spLocks noChangeAspect="1" noChangeArrowheads="1"/>
            </p:cNvSpPr>
            <p:nvPr/>
          </p:nvSpPr>
          <p:spPr bwMode="auto">
            <a:xfrm>
              <a:off x="2301" y="3001"/>
              <a:ext cx="882" cy="9"/>
            </a:xfrm>
            <a:prstGeom prst="rect">
              <a:avLst/>
            </a:prstGeom>
            <a:solidFill>
              <a:srgbClr val="00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2"/>
            <p:cNvSpPr>
              <a:spLocks noChangeAspect="1" noChangeArrowheads="1"/>
            </p:cNvSpPr>
            <p:nvPr/>
          </p:nvSpPr>
          <p:spPr bwMode="auto">
            <a:xfrm>
              <a:off x="2301" y="3010"/>
              <a:ext cx="882" cy="17"/>
            </a:xfrm>
            <a:prstGeom prst="rect">
              <a:avLst/>
            </a:prstGeom>
            <a:solidFill>
              <a:srgbClr val="00C1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3"/>
            <p:cNvSpPr>
              <a:spLocks noChangeAspect="1" noChangeArrowheads="1"/>
            </p:cNvSpPr>
            <p:nvPr/>
          </p:nvSpPr>
          <p:spPr bwMode="auto">
            <a:xfrm>
              <a:off x="2301" y="3027"/>
              <a:ext cx="882" cy="17"/>
            </a:xfrm>
            <a:prstGeom prst="rect">
              <a:avLst/>
            </a:prstGeom>
            <a:solidFill>
              <a:srgbClr val="00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4"/>
            <p:cNvSpPr>
              <a:spLocks noChangeAspect="1" noChangeArrowheads="1"/>
            </p:cNvSpPr>
            <p:nvPr/>
          </p:nvSpPr>
          <p:spPr bwMode="auto">
            <a:xfrm>
              <a:off x="2301" y="3044"/>
              <a:ext cx="882" cy="9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spect="1" noChangeArrowheads="1"/>
            </p:cNvSpPr>
            <p:nvPr/>
          </p:nvSpPr>
          <p:spPr bwMode="auto">
            <a:xfrm>
              <a:off x="2301" y="3053"/>
              <a:ext cx="882" cy="17"/>
            </a:xfrm>
            <a:prstGeom prst="rect">
              <a:avLst/>
            </a:prstGeom>
            <a:solidFill>
              <a:srgbClr val="00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6"/>
            <p:cNvSpPr>
              <a:spLocks noChangeAspect="1" noChangeArrowheads="1"/>
            </p:cNvSpPr>
            <p:nvPr/>
          </p:nvSpPr>
          <p:spPr bwMode="auto">
            <a:xfrm>
              <a:off x="2301" y="3070"/>
              <a:ext cx="882" cy="9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77"/>
            <p:cNvSpPr>
              <a:spLocks noChangeAspect="1" noChangeArrowheads="1"/>
            </p:cNvSpPr>
            <p:nvPr/>
          </p:nvSpPr>
          <p:spPr bwMode="auto">
            <a:xfrm>
              <a:off x="2301" y="3079"/>
              <a:ext cx="882" cy="17"/>
            </a:xfrm>
            <a:prstGeom prst="rect">
              <a:avLst/>
            </a:prstGeom>
            <a:solidFill>
              <a:srgbClr val="00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78"/>
            <p:cNvSpPr>
              <a:spLocks noChangeAspect="1" noChangeArrowheads="1"/>
            </p:cNvSpPr>
            <p:nvPr/>
          </p:nvSpPr>
          <p:spPr bwMode="auto">
            <a:xfrm>
              <a:off x="123" y="2862"/>
              <a:ext cx="14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Crypto. (&gt;2-log)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grpSp>
          <p:nvGrpSpPr>
            <p:cNvPr id="83" name="Group 79"/>
            <p:cNvGrpSpPr>
              <a:grpSpLocks noChangeAspect="1"/>
            </p:cNvGrpSpPr>
            <p:nvPr/>
          </p:nvGrpSpPr>
          <p:grpSpPr bwMode="auto">
            <a:xfrm>
              <a:off x="3183" y="2510"/>
              <a:ext cx="267" cy="172"/>
              <a:chOff x="2811" y="2785"/>
              <a:chExt cx="267" cy="172"/>
            </a:xfrm>
          </p:grpSpPr>
          <p:sp>
            <p:nvSpPr>
              <p:cNvPr id="129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2811" y="2785"/>
                <a:ext cx="267" cy="17"/>
              </a:xfrm>
              <a:prstGeom prst="rect">
                <a:avLst/>
              </a:prstGeom>
              <a:solidFill>
                <a:srgbClr val="00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2811" y="2802"/>
                <a:ext cx="267" cy="9"/>
              </a:xfrm>
              <a:prstGeom prst="rect">
                <a:avLst/>
              </a:prstGeom>
              <a:solidFill>
                <a:srgbClr val="00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2811" y="2811"/>
                <a:ext cx="267" cy="17"/>
              </a:xfrm>
              <a:prstGeom prst="rect">
                <a:avLst/>
              </a:prstGeom>
              <a:solidFill>
                <a:srgbClr val="00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2811" y="2828"/>
                <a:ext cx="267" cy="17"/>
              </a:xfrm>
              <a:prstGeom prst="rect">
                <a:avLst/>
              </a:prstGeom>
              <a:solidFill>
                <a:srgbClr val="00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2811" y="2845"/>
                <a:ext cx="267" cy="9"/>
              </a:xfrm>
              <a:prstGeom prst="rect">
                <a:avLst/>
              </a:prstGeom>
              <a:solidFill>
                <a:srgbClr val="00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2811" y="2854"/>
                <a:ext cx="267" cy="17"/>
              </a:xfrm>
              <a:prstGeom prst="rect">
                <a:avLst/>
              </a:prstGeom>
              <a:solidFill>
                <a:srgbClr val="00D0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2811" y="2871"/>
                <a:ext cx="267" cy="17"/>
              </a:xfrm>
              <a:prstGeom prst="rect">
                <a:avLst/>
              </a:prstGeom>
              <a:solidFill>
                <a:srgbClr val="00BB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2811" y="2888"/>
                <a:ext cx="267" cy="9"/>
              </a:xfrm>
              <a:prstGeom prst="rect">
                <a:avLst/>
              </a:prstGeom>
              <a:solidFill>
                <a:srgbClr val="00AA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811" y="2897"/>
                <a:ext cx="267" cy="17"/>
              </a:xfrm>
              <a:prstGeom prst="rect">
                <a:avLst/>
              </a:prstGeom>
              <a:solidFill>
                <a:srgbClr val="00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811" y="2914"/>
                <a:ext cx="267" cy="17"/>
              </a:xfrm>
              <a:prstGeom prst="rect">
                <a:avLst/>
              </a:prstGeom>
              <a:solidFill>
                <a:srgbClr val="0089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2811" y="2931"/>
                <a:ext cx="267" cy="8"/>
              </a:xfrm>
              <a:prstGeom prst="rect">
                <a:avLst/>
              </a:prstGeom>
              <a:solidFill>
                <a:srgbClr val="00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2811" y="2939"/>
                <a:ext cx="267" cy="18"/>
              </a:xfrm>
              <a:prstGeom prst="rect">
                <a:avLst/>
              </a:prstGeom>
              <a:solidFill>
                <a:srgbClr val="00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Rectangle 92"/>
            <p:cNvSpPr>
              <a:spLocks noChangeAspect="1" noChangeArrowheads="1"/>
            </p:cNvSpPr>
            <p:nvPr/>
          </p:nvSpPr>
          <p:spPr bwMode="auto">
            <a:xfrm>
              <a:off x="123" y="2454"/>
              <a:ext cx="108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Virus (2-log)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grpSp>
          <p:nvGrpSpPr>
            <p:cNvPr id="85" name="Group 93"/>
            <p:cNvGrpSpPr>
              <a:grpSpLocks noChangeAspect="1"/>
            </p:cNvGrpSpPr>
            <p:nvPr/>
          </p:nvGrpSpPr>
          <p:grpSpPr bwMode="auto">
            <a:xfrm>
              <a:off x="4147" y="2077"/>
              <a:ext cx="69" cy="172"/>
              <a:chOff x="3775" y="2356"/>
              <a:chExt cx="69" cy="172"/>
            </a:xfrm>
          </p:grpSpPr>
          <p:sp>
            <p:nvSpPr>
              <p:cNvPr id="117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775" y="2356"/>
                <a:ext cx="69" cy="17"/>
              </a:xfrm>
              <a:prstGeom prst="rect">
                <a:avLst/>
              </a:prstGeom>
              <a:solidFill>
                <a:srgbClr val="00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775" y="2373"/>
                <a:ext cx="69" cy="9"/>
              </a:xfrm>
              <a:prstGeom prst="rect">
                <a:avLst/>
              </a:prstGeom>
              <a:solidFill>
                <a:srgbClr val="00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775" y="2382"/>
                <a:ext cx="69" cy="17"/>
              </a:xfrm>
              <a:prstGeom prst="rect">
                <a:avLst/>
              </a:prstGeom>
              <a:solidFill>
                <a:srgbClr val="00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775" y="2399"/>
                <a:ext cx="69" cy="17"/>
              </a:xfrm>
              <a:prstGeom prst="rect">
                <a:avLst/>
              </a:prstGeom>
              <a:solidFill>
                <a:srgbClr val="00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775" y="2416"/>
                <a:ext cx="69" cy="9"/>
              </a:xfrm>
              <a:prstGeom prst="rect">
                <a:avLst/>
              </a:prstGeom>
              <a:solidFill>
                <a:srgbClr val="00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775" y="2425"/>
                <a:ext cx="69" cy="17"/>
              </a:xfrm>
              <a:prstGeom prst="rect">
                <a:avLst/>
              </a:prstGeom>
              <a:solidFill>
                <a:srgbClr val="00D0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775" y="2442"/>
                <a:ext cx="69" cy="17"/>
              </a:xfrm>
              <a:prstGeom prst="rect">
                <a:avLst/>
              </a:prstGeom>
              <a:solidFill>
                <a:srgbClr val="00BB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775" y="2459"/>
                <a:ext cx="69" cy="9"/>
              </a:xfrm>
              <a:prstGeom prst="rect">
                <a:avLst/>
              </a:prstGeom>
              <a:solidFill>
                <a:srgbClr val="00AA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775" y="2468"/>
                <a:ext cx="69" cy="17"/>
              </a:xfrm>
              <a:prstGeom prst="rect">
                <a:avLst/>
              </a:prstGeom>
              <a:solidFill>
                <a:srgbClr val="00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3775" y="2485"/>
                <a:ext cx="69" cy="17"/>
              </a:xfrm>
              <a:prstGeom prst="rect">
                <a:avLst/>
              </a:prstGeom>
              <a:solidFill>
                <a:srgbClr val="0089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3775" y="2502"/>
                <a:ext cx="69" cy="9"/>
              </a:xfrm>
              <a:prstGeom prst="rect">
                <a:avLst/>
              </a:prstGeom>
              <a:solidFill>
                <a:srgbClr val="00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3775" y="2511"/>
                <a:ext cx="69" cy="17"/>
              </a:xfrm>
              <a:prstGeom prst="rect">
                <a:avLst/>
              </a:prstGeom>
              <a:solidFill>
                <a:srgbClr val="00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" name="Rectangle 106"/>
            <p:cNvSpPr>
              <a:spLocks noChangeAspect="1" noChangeArrowheads="1"/>
            </p:cNvSpPr>
            <p:nvPr/>
          </p:nvSpPr>
          <p:spPr bwMode="auto">
            <a:xfrm>
              <a:off x="123" y="2021"/>
              <a:ext cx="103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NDMA (90%)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grpSp>
          <p:nvGrpSpPr>
            <p:cNvPr id="87" name="Group 107"/>
            <p:cNvGrpSpPr>
              <a:grpSpLocks noChangeAspect="1"/>
            </p:cNvGrpSpPr>
            <p:nvPr/>
          </p:nvGrpSpPr>
          <p:grpSpPr bwMode="auto">
            <a:xfrm>
              <a:off x="4681" y="1646"/>
              <a:ext cx="417" cy="171"/>
              <a:chOff x="4309" y="1928"/>
              <a:chExt cx="417" cy="171"/>
            </a:xfrm>
          </p:grpSpPr>
          <p:sp>
            <p:nvSpPr>
              <p:cNvPr id="105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4309" y="1928"/>
                <a:ext cx="417" cy="17"/>
              </a:xfrm>
              <a:prstGeom prst="rect">
                <a:avLst/>
              </a:prstGeom>
              <a:solidFill>
                <a:srgbClr val="00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4309" y="1945"/>
                <a:ext cx="417" cy="8"/>
              </a:xfrm>
              <a:prstGeom prst="rect">
                <a:avLst/>
              </a:prstGeom>
              <a:solidFill>
                <a:srgbClr val="00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4309" y="1953"/>
                <a:ext cx="417" cy="17"/>
              </a:xfrm>
              <a:prstGeom prst="rect">
                <a:avLst/>
              </a:prstGeom>
              <a:solidFill>
                <a:srgbClr val="00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4309" y="1970"/>
                <a:ext cx="417" cy="18"/>
              </a:xfrm>
              <a:prstGeom prst="rect">
                <a:avLst/>
              </a:prstGeom>
              <a:solidFill>
                <a:srgbClr val="00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4309" y="1988"/>
                <a:ext cx="417" cy="8"/>
              </a:xfrm>
              <a:prstGeom prst="rect">
                <a:avLst/>
              </a:prstGeom>
              <a:solidFill>
                <a:srgbClr val="00DE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4309" y="1996"/>
                <a:ext cx="417" cy="17"/>
              </a:xfrm>
              <a:prstGeom prst="rect">
                <a:avLst/>
              </a:prstGeom>
              <a:solidFill>
                <a:srgbClr val="00D0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4309" y="2013"/>
                <a:ext cx="417" cy="17"/>
              </a:xfrm>
              <a:prstGeom prst="rect">
                <a:avLst/>
              </a:prstGeom>
              <a:solidFill>
                <a:srgbClr val="00BB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4309" y="2030"/>
                <a:ext cx="417" cy="9"/>
              </a:xfrm>
              <a:prstGeom prst="rect">
                <a:avLst/>
              </a:prstGeom>
              <a:solidFill>
                <a:srgbClr val="00AA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4309" y="2039"/>
                <a:ext cx="417" cy="17"/>
              </a:xfrm>
              <a:prstGeom prst="rect">
                <a:avLst/>
              </a:prstGeom>
              <a:solidFill>
                <a:srgbClr val="009A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4309" y="2056"/>
                <a:ext cx="417" cy="17"/>
              </a:xfrm>
              <a:prstGeom prst="rect">
                <a:avLst/>
              </a:prstGeom>
              <a:solidFill>
                <a:srgbClr val="0089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4309" y="2073"/>
                <a:ext cx="417" cy="9"/>
              </a:xfrm>
              <a:prstGeom prst="rect">
                <a:avLst/>
              </a:prstGeom>
              <a:solidFill>
                <a:srgbClr val="00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4309" y="2082"/>
                <a:ext cx="417" cy="17"/>
              </a:xfrm>
              <a:prstGeom prst="rect">
                <a:avLst/>
              </a:prstGeom>
              <a:solidFill>
                <a:srgbClr val="0078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Rectangle 120"/>
            <p:cNvSpPr>
              <a:spLocks noChangeAspect="1" noChangeArrowheads="1"/>
            </p:cNvSpPr>
            <p:nvPr/>
          </p:nvSpPr>
          <p:spPr bwMode="auto">
            <a:xfrm>
              <a:off x="123" y="1590"/>
              <a:ext cx="171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 err="1">
                  <a:solidFill>
                    <a:srgbClr val="FF0000"/>
                  </a:solidFill>
                  <a:latin typeface="Trebuchet MS" pitchFamily="34" charset="0"/>
                </a:rPr>
                <a:t>Geosmin</a:t>
              </a: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/MIB (90%)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grpSp>
          <p:nvGrpSpPr>
            <p:cNvPr id="89" name="Group 121"/>
            <p:cNvGrpSpPr>
              <a:grpSpLocks noChangeAspect="1"/>
            </p:cNvGrpSpPr>
            <p:nvPr/>
          </p:nvGrpSpPr>
          <p:grpSpPr bwMode="auto">
            <a:xfrm>
              <a:off x="4940" y="1224"/>
              <a:ext cx="349" cy="163"/>
              <a:chOff x="4568" y="1507"/>
              <a:chExt cx="349" cy="163"/>
            </a:xfrm>
          </p:grpSpPr>
          <p:sp>
            <p:nvSpPr>
              <p:cNvPr id="93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4568" y="1507"/>
                <a:ext cx="349" cy="17"/>
              </a:xfrm>
              <a:prstGeom prst="rect">
                <a:avLst/>
              </a:prstGeom>
              <a:solidFill>
                <a:srgbClr val="00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4568" y="1524"/>
                <a:ext cx="349" cy="9"/>
              </a:xfrm>
              <a:prstGeom prst="rect">
                <a:avLst/>
              </a:prstGeom>
              <a:solidFill>
                <a:srgbClr val="00FA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4568" y="1533"/>
                <a:ext cx="349" cy="17"/>
              </a:xfrm>
              <a:prstGeom prst="rect">
                <a:avLst/>
              </a:prstGeom>
              <a:solidFill>
                <a:srgbClr val="00F4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4568" y="1550"/>
                <a:ext cx="349" cy="9"/>
              </a:xfrm>
              <a:prstGeom prst="rect">
                <a:avLst/>
              </a:prstGeom>
              <a:solidFill>
                <a:srgbClr val="00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4568" y="1559"/>
                <a:ext cx="349" cy="17"/>
              </a:xfrm>
              <a:prstGeom prst="rect">
                <a:avLst/>
              </a:prstGeom>
              <a:solidFill>
                <a:srgbClr val="00E0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4568" y="1576"/>
                <a:ext cx="349" cy="8"/>
              </a:xfrm>
              <a:prstGeom prst="rect">
                <a:avLst/>
              </a:prstGeom>
              <a:solidFill>
                <a:srgbClr val="00D1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4568" y="1584"/>
                <a:ext cx="349" cy="18"/>
              </a:xfrm>
              <a:prstGeom prst="rect">
                <a:avLst/>
              </a:prstGeom>
              <a:solidFill>
                <a:srgbClr val="00C1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4568" y="1602"/>
                <a:ext cx="349" cy="17"/>
              </a:xfrm>
              <a:prstGeom prst="rect">
                <a:avLst/>
              </a:prstGeom>
              <a:solidFill>
                <a:srgbClr val="00A9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568" y="1619"/>
                <a:ext cx="349" cy="8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4568" y="1627"/>
                <a:ext cx="349" cy="18"/>
              </a:xfrm>
              <a:prstGeom prst="rect">
                <a:avLst/>
              </a:prstGeom>
              <a:solidFill>
                <a:srgbClr val="008A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4568" y="1645"/>
                <a:ext cx="349" cy="8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4568" y="1653"/>
                <a:ext cx="349" cy="17"/>
              </a:xfrm>
              <a:prstGeom prst="rect">
                <a:avLst/>
              </a:prstGeom>
              <a:solidFill>
                <a:srgbClr val="0079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" name="Rectangle 134"/>
            <p:cNvSpPr>
              <a:spLocks noChangeAspect="1" noChangeArrowheads="1"/>
            </p:cNvSpPr>
            <p:nvPr/>
          </p:nvSpPr>
          <p:spPr bwMode="auto">
            <a:xfrm>
              <a:off x="123" y="1157"/>
              <a:ext cx="101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solidFill>
                    <a:srgbClr val="FF0000"/>
                  </a:solidFill>
                  <a:latin typeface="Trebuchet MS" pitchFamily="34" charset="0"/>
                </a:rPr>
                <a:t>MTBE (90%)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91" name="Line 135"/>
            <p:cNvSpPr>
              <a:spLocks noChangeAspect="1" noChangeShapeType="1"/>
            </p:cNvSpPr>
            <p:nvPr/>
          </p:nvSpPr>
          <p:spPr bwMode="auto">
            <a:xfrm flipH="1">
              <a:off x="1738" y="2548"/>
              <a:ext cx="5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36"/>
            <p:cNvSpPr>
              <a:spLocks noChangeAspect="1" noChangeShapeType="1"/>
            </p:cNvSpPr>
            <p:nvPr/>
          </p:nvSpPr>
          <p:spPr bwMode="auto">
            <a:xfrm flipH="1">
              <a:off x="1738" y="2932"/>
              <a:ext cx="5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" name="Group 138"/>
          <p:cNvGrpSpPr>
            <a:grpSpLocks/>
          </p:cNvGrpSpPr>
          <p:nvPr/>
        </p:nvGrpSpPr>
        <p:grpSpPr bwMode="auto">
          <a:xfrm>
            <a:off x="762000" y="1066800"/>
            <a:ext cx="7762875" cy="1849438"/>
            <a:chOff x="384" y="864"/>
            <a:chExt cx="4890" cy="1165"/>
          </a:xfrm>
        </p:grpSpPr>
        <p:grpSp>
          <p:nvGrpSpPr>
            <p:cNvPr id="142" name="Group 139"/>
            <p:cNvGrpSpPr>
              <a:grpSpLocks/>
            </p:cNvGrpSpPr>
            <p:nvPr/>
          </p:nvGrpSpPr>
          <p:grpSpPr bwMode="auto">
            <a:xfrm>
              <a:off x="4320" y="1323"/>
              <a:ext cx="912" cy="336"/>
              <a:chOff x="4320" y="1323"/>
              <a:chExt cx="432" cy="336"/>
            </a:xfrm>
          </p:grpSpPr>
          <p:sp>
            <p:nvSpPr>
              <p:cNvPr id="221" name="Freeform 140"/>
              <p:cNvSpPr>
                <a:spLocks/>
              </p:cNvSpPr>
              <p:nvPr/>
            </p:nvSpPr>
            <p:spPr bwMode="auto">
              <a:xfrm>
                <a:off x="4320" y="1323"/>
                <a:ext cx="432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240" y="240"/>
                  </a:cxn>
                  <a:cxn ang="0">
                    <a:pos x="240" y="0"/>
                  </a:cxn>
                  <a:cxn ang="0">
                    <a:pos x="432" y="0"/>
                  </a:cxn>
                </a:cxnLst>
                <a:rect l="0" t="0" r="r" b="b"/>
                <a:pathLst>
                  <a:path w="432" h="240">
                    <a:moveTo>
                      <a:pt x="0" y="240"/>
                    </a:moveTo>
                    <a:lnTo>
                      <a:pt x="240" y="240"/>
                    </a:lnTo>
                    <a:lnTo>
                      <a:pt x="240" y="0"/>
                    </a:lnTo>
                    <a:lnTo>
                      <a:pt x="432" y="0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2" name="Line 141"/>
              <p:cNvSpPr>
                <a:spLocks noChangeShapeType="1"/>
              </p:cNvSpPr>
              <p:nvPr/>
            </p:nvSpPr>
            <p:spPr bwMode="auto">
              <a:xfrm>
                <a:off x="4320" y="1563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4DD0FF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3" name="Freeform 142"/>
              <p:cNvSpPr>
                <a:spLocks/>
              </p:cNvSpPr>
              <p:nvPr/>
            </p:nvSpPr>
            <p:spPr bwMode="auto">
              <a:xfrm>
                <a:off x="4320" y="1563"/>
                <a:ext cx="432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44" y="96"/>
                  </a:cxn>
                  <a:cxn ang="0">
                    <a:pos x="432" y="96"/>
                  </a:cxn>
                </a:cxnLst>
                <a:rect l="0" t="0" r="r" b="b"/>
                <a:pathLst>
                  <a:path w="432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  <a:lnTo>
                      <a:pt x="432" y="96"/>
                    </a:lnTo>
                  </a:path>
                </a:pathLst>
              </a:custGeom>
              <a:noFill/>
              <a:ln w="28575">
                <a:solidFill>
                  <a:srgbClr val="4DD0FF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>
              <a:off x="1536" y="1385"/>
              <a:ext cx="196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auto">
            <a:xfrm>
              <a:off x="3325" y="1553"/>
              <a:ext cx="282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5" name="Group 145"/>
            <p:cNvGrpSpPr>
              <a:grpSpLocks/>
            </p:cNvGrpSpPr>
            <p:nvPr/>
          </p:nvGrpSpPr>
          <p:grpSpPr bwMode="auto">
            <a:xfrm flipH="1">
              <a:off x="3616" y="1068"/>
              <a:ext cx="720" cy="961"/>
              <a:chOff x="624" y="2208"/>
              <a:chExt cx="1008" cy="1344"/>
            </a:xfrm>
          </p:grpSpPr>
          <p:sp>
            <p:nvSpPr>
              <p:cNvPr id="202" name="Freeform 146"/>
              <p:cNvSpPr>
                <a:spLocks/>
              </p:cNvSpPr>
              <p:nvPr/>
            </p:nvSpPr>
            <p:spPr bwMode="auto">
              <a:xfrm>
                <a:off x="624" y="2448"/>
                <a:ext cx="1008" cy="1104"/>
              </a:xfrm>
              <a:custGeom>
                <a:avLst/>
                <a:gdLst>
                  <a:gd name="T0" fmla="*/ 48 w 1008"/>
                  <a:gd name="T1" fmla="*/ 1104 h 1104"/>
                  <a:gd name="T2" fmla="*/ 336 w 1008"/>
                  <a:gd name="T3" fmla="*/ 1104 h 1104"/>
                  <a:gd name="T4" fmla="*/ 336 w 1008"/>
                  <a:gd name="T5" fmla="*/ 720 h 1104"/>
                  <a:gd name="T6" fmla="*/ 1008 w 1008"/>
                  <a:gd name="T7" fmla="*/ 720 h 1104"/>
                  <a:gd name="T8" fmla="*/ 1008 w 1008"/>
                  <a:gd name="T9" fmla="*/ 0 h 1104"/>
                  <a:gd name="T10" fmla="*/ 0 w 1008"/>
                  <a:gd name="T11" fmla="*/ 0 h 1104"/>
                  <a:gd name="T12" fmla="*/ 0 w 1008"/>
                  <a:gd name="T13" fmla="*/ 1104 h 1104"/>
                  <a:gd name="T14" fmla="*/ 48 w 1008"/>
                  <a:gd name="T15" fmla="*/ 1104 h 1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8"/>
                  <a:gd name="T25" fmla="*/ 0 h 1104"/>
                  <a:gd name="T26" fmla="*/ 1008 w 1008"/>
                  <a:gd name="T27" fmla="*/ 1104 h 1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8" h="1104">
                    <a:moveTo>
                      <a:pt x="48" y="1104"/>
                    </a:moveTo>
                    <a:lnTo>
                      <a:pt x="336" y="1104"/>
                    </a:lnTo>
                    <a:lnTo>
                      <a:pt x="336" y="720"/>
                    </a:lnTo>
                    <a:lnTo>
                      <a:pt x="1008" y="720"/>
                    </a:lnTo>
                    <a:lnTo>
                      <a:pt x="1008" y="0"/>
                    </a:lnTo>
                    <a:lnTo>
                      <a:pt x="0" y="0"/>
                    </a:lnTo>
                    <a:lnTo>
                      <a:pt x="0" y="1104"/>
                    </a:lnTo>
                    <a:lnTo>
                      <a:pt x="48" y="110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Freeform 147"/>
              <p:cNvSpPr>
                <a:spLocks/>
              </p:cNvSpPr>
              <p:nvPr/>
            </p:nvSpPr>
            <p:spPr bwMode="auto">
              <a:xfrm>
                <a:off x="672" y="2496"/>
                <a:ext cx="912" cy="1008"/>
              </a:xfrm>
              <a:custGeom>
                <a:avLst/>
                <a:gdLst>
                  <a:gd name="T0" fmla="*/ 0 w 912"/>
                  <a:gd name="T1" fmla="*/ 0 h 1008"/>
                  <a:gd name="T2" fmla="*/ 0 w 912"/>
                  <a:gd name="T3" fmla="*/ 1008 h 1008"/>
                  <a:gd name="T4" fmla="*/ 240 w 912"/>
                  <a:gd name="T5" fmla="*/ 1008 h 1008"/>
                  <a:gd name="T6" fmla="*/ 240 w 912"/>
                  <a:gd name="T7" fmla="*/ 576 h 1008"/>
                  <a:gd name="T8" fmla="*/ 288 w 912"/>
                  <a:gd name="T9" fmla="*/ 576 h 1008"/>
                  <a:gd name="T10" fmla="*/ 288 w 912"/>
                  <a:gd name="T11" fmla="*/ 624 h 1008"/>
                  <a:gd name="T12" fmla="*/ 912 w 912"/>
                  <a:gd name="T13" fmla="*/ 624 h 1008"/>
                  <a:gd name="T14" fmla="*/ 912 w 912"/>
                  <a:gd name="T15" fmla="*/ 0 h 1008"/>
                  <a:gd name="T16" fmla="*/ 288 w 912"/>
                  <a:gd name="T17" fmla="*/ 0 h 1008"/>
                  <a:gd name="T18" fmla="*/ 288 w 912"/>
                  <a:gd name="T19" fmla="*/ 528 h 1008"/>
                  <a:gd name="T20" fmla="*/ 240 w 912"/>
                  <a:gd name="T21" fmla="*/ 528 h 1008"/>
                  <a:gd name="T22" fmla="*/ 240 w 912"/>
                  <a:gd name="T23" fmla="*/ 0 h 1008"/>
                  <a:gd name="T24" fmla="*/ 0 w 912"/>
                  <a:gd name="T25" fmla="*/ 0 h 100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1008"/>
                  <a:gd name="T41" fmla="*/ 912 w 912"/>
                  <a:gd name="T42" fmla="*/ 1008 h 100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1008">
                    <a:moveTo>
                      <a:pt x="0" y="0"/>
                    </a:moveTo>
                    <a:lnTo>
                      <a:pt x="0" y="1008"/>
                    </a:lnTo>
                    <a:lnTo>
                      <a:pt x="240" y="1008"/>
                    </a:lnTo>
                    <a:lnTo>
                      <a:pt x="240" y="576"/>
                    </a:lnTo>
                    <a:lnTo>
                      <a:pt x="288" y="576"/>
                    </a:lnTo>
                    <a:lnTo>
                      <a:pt x="288" y="624"/>
                    </a:lnTo>
                    <a:lnTo>
                      <a:pt x="912" y="624"/>
                    </a:lnTo>
                    <a:lnTo>
                      <a:pt x="912" y="0"/>
                    </a:lnTo>
                    <a:lnTo>
                      <a:pt x="288" y="0"/>
                    </a:lnTo>
                    <a:lnTo>
                      <a:pt x="288" y="528"/>
                    </a:lnTo>
                    <a:lnTo>
                      <a:pt x="240" y="528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Freeform 148"/>
              <p:cNvSpPr>
                <a:spLocks/>
              </p:cNvSpPr>
              <p:nvPr/>
            </p:nvSpPr>
            <p:spPr bwMode="auto">
              <a:xfrm>
                <a:off x="672" y="2640"/>
                <a:ext cx="912" cy="864"/>
              </a:xfrm>
              <a:custGeom>
                <a:avLst/>
                <a:gdLst>
                  <a:gd name="T0" fmla="*/ 288 w 912"/>
                  <a:gd name="T1" fmla="*/ 0 h 864"/>
                  <a:gd name="T2" fmla="*/ 912 w 912"/>
                  <a:gd name="T3" fmla="*/ 0 h 864"/>
                  <a:gd name="T4" fmla="*/ 912 w 912"/>
                  <a:gd name="T5" fmla="*/ 480 h 864"/>
                  <a:gd name="T6" fmla="*/ 288 w 912"/>
                  <a:gd name="T7" fmla="*/ 480 h 864"/>
                  <a:gd name="T8" fmla="*/ 288 w 912"/>
                  <a:gd name="T9" fmla="*/ 432 h 864"/>
                  <a:gd name="T10" fmla="*/ 240 w 912"/>
                  <a:gd name="T11" fmla="*/ 432 h 864"/>
                  <a:gd name="T12" fmla="*/ 240 w 912"/>
                  <a:gd name="T13" fmla="*/ 864 h 864"/>
                  <a:gd name="T14" fmla="*/ 0 w 912"/>
                  <a:gd name="T15" fmla="*/ 864 h 864"/>
                  <a:gd name="T16" fmla="*/ 0 w 912"/>
                  <a:gd name="T17" fmla="*/ 0 h 864"/>
                  <a:gd name="T18" fmla="*/ 240 w 912"/>
                  <a:gd name="T19" fmla="*/ 0 h 864"/>
                  <a:gd name="T20" fmla="*/ 240 w 912"/>
                  <a:gd name="T21" fmla="*/ 384 h 864"/>
                  <a:gd name="T22" fmla="*/ 288 w 912"/>
                  <a:gd name="T23" fmla="*/ 384 h 864"/>
                  <a:gd name="T24" fmla="*/ 288 w 912"/>
                  <a:gd name="T25" fmla="*/ 0 h 8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2"/>
                  <a:gd name="T40" fmla="*/ 0 h 864"/>
                  <a:gd name="T41" fmla="*/ 912 w 912"/>
                  <a:gd name="T42" fmla="*/ 864 h 8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2" h="864">
                    <a:moveTo>
                      <a:pt x="288" y="0"/>
                    </a:moveTo>
                    <a:lnTo>
                      <a:pt x="912" y="0"/>
                    </a:lnTo>
                    <a:lnTo>
                      <a:pt x="912" y="480"/>
                    </a:lnTo>
                    <a:lnTo>
                      <a:pt x="288" y="480"/>
                    </a:lnTo>
                    <a:lnTo>
                      <a:pt x="288" y="432"/>
                    </a:lnTo>
                    <a:lnTo>
                      <a:pt x="240" y="432"/>
                    </a:lnTo>
                    <a:lnTo>
                      <a:pt x="240" y="864"/>
                    </a:lnTo>
                    <a:lnTo>
                      <a:pt x="0" y="864"/>
                    </a:lnTo>
                    <a:lnTo>
                      <a:pt x="0" y="0"/>
                    </a:lnTo>
                    <a:lnTo>
                      <a:pt x="240" y="0"/>
                    </a:lnTo>
                    <a:lnTo>
                      <a:pt x="240" y="384"/>
                    </a:lnTo>
                    <a:lnTo>
                      <a:pt x="288" y="384"/>
                    </a:lnTo>
                    <a:lnTo>
                      <a:pt x="28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" name="Group 149"/>
              <p:cNvGrpSpPr>
                <a:grpSpLocks/>
              </p:cNvGrpSpPr>
              <p:nvPr/>
            </p:nvGrpSpPr>
            <p:grpSpPr bwMode="auto">
              <a:xfrm>
                <a:off x="717" y="2208"/>
                <a:ext cx="96" cy="240"/>
                <a:chOff x="1824" y="2256"/>
                <a:chExt cx="576" cy="960"/>
              </a:xfrm>
            </p:grpSpPr>
            <p:sp>
              <p:nvSpPr>
                <p:cNvPr id="213" name="Arc 150"/>
                <p:cNvSpPr>
                  <a:spLocks/>
                </p:cNvSpPr>
                <p:nvPr/>
              </p:nvSpPr>
              <p:spPr bwMode="auto">
                <a:xfrm>
                  <a:off x="216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Arc 151"/>
                <p:cNvSpPr>
                  <a:spLocks/>
                </p:cNvSpPr>
                <p:nvPr/>
              </p:nvSpPr>
              <p:spPr bwMode="auto">
                <a:xfrm flipH="1">
                  <a:off x="1920" y="2256"/>
                  <a:ext cx="24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1 h 21600"/>
                    <a:gd name="T4" fmla="*/ 0 w 21600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Line 152"/>
                <p:cNvSpPr>
                  <a:spLocks noChangeShapeType="1"/>
                </p:cNvSpPr>
                <p:nvPr/>
              </p:nvSpPr>
              <p:spPr bwMode="auto">
                <a:xfrm>
                  <a:off x="1920" y="259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Freeform 153"/>
                <p:cNvSpPr>
                  <a:spLocks/>
                </p:cNvSpPr>
                <p:nvPr/>
              </p:nvSpPr>
              <p:spPr bwMode="auto">
                <a:xfrm>
                  <a:off x="1824" y="2592"/>
                  <a:ext cx="576" cy="624"/>
                </a:xfrm>
                <a:custGeom>
                  <a:avLst/>
                  <a:gdLst>
                    <a:gd name="T0" fmla="*/ 576 w 576"/>
                    <a:gd name="T1" fmla="*/ 0 h 624"/>
                    <a:gd name="T2" fmla="*/ 576 w 576"/>
                    <a:gd name="T3" fmla="*/ 624 h 624"/>
                    <a:gd name="T4" fmla="*/ 96 w 576"/>
                    <a:gd name="T5" fmla="*/ 624 h 624"/>
                    <a:gd name="T6" fmla="*/ 96 w 576"/>
                    <a:gd name="T7" fmla="*/ 480 h 624"/>
                    <a:gd name="T8" fmla="*/ 0 w 576"/>
                    <a:gd name="T9" fmla="*/ 480 h 624"/>
                    <a:gd name="T10" fmla="*/ 0 w 576"/>
                    <a:gd name="T11" fmla="*/ 192 h 624"/>
                    <a:gd name="T12" fmla="*/ 96 w 576"/>
                    <a:gd name="T13" fmla="*/ 192 h 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6"/>
                    <a:gd name="T22" fmla="*/ 0 h 624"/>
                    <a:gd name="T23" fmla="*/ 576 w 576"/>
                    <a:gd name="T24" fmla="*/ 624 h 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6" h="624">
                      <a:moveTo>
                        <a:pt x="576" y="0"/>
                      </a:moveTo>
                      <a:lnTo>
                        <a:pt x="576" y="624"/>
                      </a:lnTo>
                      <a:lnTo>
                        <a:pt x="96" y="624"/>
                      </a:lnTo>
                      <a:lnTo>
                        <a:pt x="96" y="480"/>
                      </a:lnTo>
                      <a:lnTo>
                        <a:pt x="0" y="480"/>
                      </a:lnTo>
                      <a:lnTo>
                        <a:pt x="0" y="192"/>
                      </a:lnTo>
                      <a:lnTo>
                        <a:pt x="96" y="19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Line 154"/>
                <p:cNvSpPr>
                  <a:spLocks noChangeShapeType="1"/>
                </p:cNvSpPr>
                <p:nvPr/>
              </p:nvSpPr>
              <p:spPr bwMode="auto">
                <a:xfrm>
                  <a:off x="192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Line 155"/>
                <p:cNvSpPr>
                  <a:spLocks noChangeShapeType="1"/>
                </p:cNvSpPr>
                <p:nvPr/>
              </p:nvSpPr>
              <p:spPr bwMode="auto">
                <a:xfrm>
                  <a:off x="2400" y="240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Freeform 156"/>
                <p:cNvSpPr>
                  <a:spLocks/>
                </p:cNvSpPr>
                <p:nvPr/>
              </p:nvSpPr>
              <p:spPr bwMode="auto">
                <a:xfrm>
                  <a:off x="2352" y="2544"/>
                  <a:ext cx="48" cy="48"/>
                </a:xfrm>
                <a:custGeom>
                  <a:avLst/>
                  <a:gdLst>
                    <a:gd name="T0" fmla="*/ 48 w 96"/>
                    <a:gd name="T1" fmla="*/ 0 h 432"/>
                    <a:gd name="T2" fmla="*/ 48 w 96"/>
                    <a:gd name="T3" fmla="*/ 16 h 432"/>
                    <a:gd name="T4" fmla="*/ 0 w 96"/>
                    <a:gd name="T5" fmla="*/ 16 h 432"/>
                    <a:gd name="T6" fmla="*/ 0 w 96"/>
                    <a:gd name="T7" fmla="*/ 32 h 432"/>
                    <a:gd name="T8" fmla="*/ 48 w 96"/>
                    <a:gd name="T9" fmla="*/ 32 h 432"/>
                    <a:gd name="T10" fmla="*/ 48 w 96"/>
                    <a:gd name="T11" fmla="*/ 48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Freeform 157"/>
                <p:cNvSpPr>
                  <a:spLocks/>
                </p:cNvSpPr>
                <p:nvPr/>
              </p:nvSpPr>
              <p:spPr bwMode="auto">
                <a:xfrm flipH="1">
                  <a:off x="1920" y="2544"/>
                  <a:ext cx="48" cy="48"/>
                </a:xfrm>
                <a:custGeom>
                  <a:avLst/>
                  <a:gdLst>
                    <a:gd name="T0" fmla="*/ 48 w 96"/>
                    <a:gd name="T1" fmla="*/ 0 h 432"/>
                    <a:gd name="T2" fmla="*/ 48 w 96"/>
                    <a:gd name="T3" fmla="*/ 16 h 432"/>
                    <a:gd name="T4" fmla="*/ 0 w 96"/>
                    <a:gd name="T5" fmla="*/ 16 h 432"/>
                    <a:gd name="T6" fmla="*/ 0 w 96"/>
                    <a:gd name="T7" fmla="*/ 32 h 432"/>
                    <a:gd name="T8" fmla="*/ 48 w 96"/>
                    <a:gd name="T9" fmla="*/ 32 h 432"/>
                    <a:gd name="T10" fmla="*/ 48 w 96"/>
                    <a:gd name="T11" fmla="*/ 48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432"/>
                    <a:gd name="T20" fmla="*/ 96 w 9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432">
                      <a:moveTo>
                        <a:pt x="96" y="0"/>
                      </a:moveTo>
                      <a:lnTo>
                        <a:pt x="96" y="144"/>
                      </a:lnTo>
                      <a:lnTo>
                        <a:pt x="0" y="144"/>
                      </a:lnTo>
                      <a:lnTo>
                        <a:pt x="0" y="288"/>
                      </a:lnTo>
                      <a:lnTo>
                        <a:pt x="96" y="288"/>
                      </a:lnTo>
                      <a:lnTo>
                        <a:pt x="96" y="43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6" name="Group 158"/>
              <p:cNvGrpSpPr>
                <a:grpSpLocks/>
              </p:cNvGrpSpPr>
              <p:nvPr/>
            </p:nvGrpSpPr>
            <p:grpSpPr bwMode="auto">
              <a:xfrm>
                <a:off x="736" y="2497"/>
                <a:ext cx="82" cy="863"/>
                <a:chOff x="880" y="2497"/>
                <a:chExt cx="82" cy="121"/>
              </a:xfrm>
            </p:grpSpPr>
            <p:sp>
              <p:nvSpPr>
                <p:cNvPr id="211" name="Line 159"/>
                <p:cNvSpPr>
                  <a:spLocks noChangeShapeType="1"/>
                </p:cNvSpPr>
                <p:nvPr/>
              </p:nvSpPr>
              <p:spPr bwMode="auto">
                <a:xfrm>
                  <a:off x="880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Line 160"/>
                <p:cNvSpPr>
                  <a:spLocks noChangeShapeType="1"/>
                </p:cNvSpPr>
                <p:nvPr/>
              </p:nvSpPr>
              <p:spPr bwMode="auto">
                <a:xfrm>
                  <a:off x="961" y="2497"/>
                  <a:ext cx="1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6" name="Text Box 165"/>
            <p:cNvSpPr txBox="1">
              <a:spLocks noChangeArrowheads="1"/>
            </p:cNvSpPr>
            <p:nvPr/>
          </p:nvSpPr>
          <p:spPr bwMode="auto">
            <a:xfrm>
              <a:off x="384" y="864"/>
              <a:ext cx="521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Source</a:t>
              </a:r>
            </a:p>
          </p:txBody>
        </p:sp>
        <p:sp>
          <p:nvSpPr>
            <p:cNvPr id="147" name="Text Box 166"/>
            <p:cNvSpPr txBox="1">
              <a:spLocks noChangeArrowheads="1"/>
            </p:cNvSpPr>
            <p:nvPr/>
          </p:nvSpPr>
          <p:spPr bwMode="auto">
            <a:xfrm>
              <a:off x="1202" y="864"/>
              <a:ext cx="428" cy="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Flash</a:t>
              </a:r>
            </a:p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Mix</a:t>
              </a:r>
            </a:p>
          </p:txBody>
        </p:sp>
        <p:sp>
          <p:nvSpPr>
            <p:cNvPr id="148" name="Text Box 167"/>
            <p:cNvSpPr txBox="1">
              <a:spLocks noChangeArrowheads="1"/>
            </p:cNvSpPr>
            <p:nvPr/>
          </p:nvSpPr>
          <p:spPr bwMode="auto">
            <a:xfrm>
              <a:off x="1741" y="864"/>
              <a:ext cx="646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Clarifiers</a:t>
              </a:r>
            </a:p>
          </p:txBody>
        </p:sp>
        <p:sp>
          <p:nvSpPr>
            <p:cNvPr id="149" name="Text Box 168"/>
            <p:cNvSpPr txBox="1">
              <a:spLocks noChangeArrowheads="1"/>
            </p:cNvSpPr>
            <p:nvPr/>
          </p:nvSpPr>
          <p:spPr bwMode="auto">
            <a:xfrm>
              <a:off x="2845" y="864"/>
              <a:ext cx="485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Filters</a:t>
              </a:r>
            </a:p>
          </p:txBody>
        </p:sp>
        <p:sp>
          <p:nvSpPr>
            <p:cNvPr id="150" name="Text Box 169"/>
            <p:cNvSpPr txBox="1">
              <a:spLocks noChangeArrowheads="1"/>
            </p:cNvSpPr>
            <p:nvPr/>
          </p:nvSpPr>
          <p:spPr bwMode="auto">
            <a:xfrm>
              <a:off x="3620" y="864"/>
              <a:ext cx="56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Storage</a:t>
              </a:r>
            </a:p>
          </p:txBody>
        </p:sp>
        <p:sp>
          <p:nvSpPr>
            <p:cNvPr id="151" name="Freeform 170"/>
            <p:cNvSpPr>
              <a:spLocks/>
            </p:cNvSpPr>
            <p:nvPr/>
          </p:nvSpPr>
          <p:spPr bwMode="auto">
            <a:xfrm>
              <a:off x="896" y="1152"/>
              <a:ext cx="384" cy="2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2" name="Group 171"/>
            <p:cNvGrpSpPr>
              <a:grpSpLocks/>
            </p:cNvGrpSpPr>
            <p:nvPr/>
          </p:nvGrpSpPr>
          <p:grpSpPr bwMode="auto">
            <a:xfrm>
              <a:off x="384" y="1083"/>
              <a:ext cx="528" cy="912"/>
              <a:chOff x="1248" y="2352"/>
              <a:chExt cx="528" cy="912"/>
            </a:xfrm>
          </p:grpSpPr>
          <p:sp>
            <p:nvSpPr>
              <p:cNvPr id="198" name="Rectangle 172"/>
              <p:cNvSpPr>
                <a:spLocks noChangeArrowheads="1"/>
              </p:cNvSpPr>
              <p:nvPr/>
            </p:nvSpPr>
            <p:spPr bwMode="auto">
              <a:xfrm>
                <a:off x="1248" y="2592"/>
                <a:ext cx="480" cy="624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Freeform 173"/>
              <p:cNvSpPr>
                <a:spLocks/>
              </p:cNvSpPr>
              <p:nvPr/>
            </p:nvSpPr>
            <p:spPr bwMode="auto">
              <a:xfrm>
                <a:off x="1488" y="2352"/>
                <a:ext cx="288" cy="864"/>
              </a:xfrm>
              <a:custGeom>
                <a:avLst/>
                <a:gdLst>
                  <a:gd name="T0" fmla="*/ 96 w 288"/>
                  <a:gd name="T1" fmla="*/ 864 h 864"/>
                  <a:gd name="T2" fmla="*/ 0 w 288"/>
                  <a:gd name="T3" fmla="*/ 864 h 864"/>
                  <a:gd name="T4" fmla="*/ 0 w 288"/>
                  <a:gd name="T5" fmla="*/ 0 h 864"/>
                  <a:gd name="T6" fmla="*/ 96 w 288"/>
                  <a:gd name="T7" fmla="*/ 0 h 864"/>
                  <a:gd name="T8" fmla="*/ 96 w 288"/>
                  <a:gd name="T9" fmla="*/ 48 h 864"/>
                  <a:gd name="T10" fmla="*/ 288 w 288"/>
                  <a:gd name="T11" fmla="*/ 48 h 864"/>
                  <a:gd name="T12" fmla="*/ 285 w 288"/>
                  <a:gd name="T13" fmla="*/ 85 h 864"/>
                  <a:gd name="T14" fmla="*/ 96 w 288"/>
                  <a:gd name="T15" fmla="*/ 85 h 864"/>
                  <a:gd name="T16" fmla="*/ 96 w 288"/>
                  <a:gd name="T17" fmla="*/ 864 h 8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864"/>
                  <a:gd name="T29" fmla="*/ 288 w 288"/>
                  <a:gd name="T30" fmla="*/ 864 h 8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864">
                    <a:moveTo>
                      <a:pt x="96" y="864"/>
                    </a:moveTo>
                    <a:lnTo>
                      <a:pt x="0" y="864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288" y="48"/>
                    </a:lnTo>
                    <a:lnTo>
                      <a:pt x="285" y="85"/>
                    </a:lnTo>
                    <a:lnTo>
                      <a:pt x="96" y="85"/>
                    </a:lnTo>
                    <a:lnTo>
                      <a:pt x="96" y="86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74"/>
              <p:cNvSpPr>
                <a:spLocks/>
              </p:cNvSpPr>
              <p:nvPr/>
            </p:nvSpPr>
            <p:spPr bwMode="auto">
              <a:xfrm>
                <a:off x="1248" y="2496"/>
                <a:ext cx="528" cy="768"/>
              </a:xfrm>
              <a:custGeom>
                <a:avLst/>
                <a:gdLst>
                  <a:gd name="T0" fmla="*/ 0 w 528"/>
                  <a:gd name="T1" fmla="*/ 720 h 768"/>
                  <a:gd name="T2" fmla="*/ 384 w 528"/>
                  <a:gd name="T3" fmla="*/ 720 h 768"/>
                  <a:gd name="T4" fmla="*/ 480 w 528"/>
                  <a:gd name="T5" fmla="*/ 0 h 768"/>
                  <a:gd name="T6" fmla="*/ 528 w 528"/>
                  <a:gd name="T7" fmla="*/ 0 h 768"/>
                  <a:gd name="T8" fmla="*/ 528 w 528"/>
                  <a:gd name="T9" fmla="*/ 768 h 768"/>
                  <a:gd name="T10" fmla="*/ 0 w 528"/>
                  <a:gd name="T11" fmla="*/ 768 h 768"/>
                  <a:gd name="T12" fmla="*/ 0 w 528"/>
                  <a:gd name="T13" fmla="*/ 720 h 7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8"/>
                  <a:gd name="T22" fmla="*/ 0 h 768"/>
                  <a:gd name="T23" fmla="*/ 528 w 528"/>
                  <a:gd name="T24" fmla="*/ 768 h 7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8" h="768">
                    <a:moveTo>
                      <a:pt x="0" y="720"/>
                    </a:moveTo>
                    <a:lnTo>
                      <a:pt x="384" y="720"/>
                    </a:lnTo>
                    <a:lnTo>
                      <a:pt x="480" y="0"/>
                    </a:lnTo>
                    <a:lnTo>
                      <a:pt x="528" y="0"/>
                    </a:lnTo>
                    <a:lnTo>
                      <a:pt x="528" y="768"/>
                    </a:lnTo>
                    <a:lnTo>
                      <a:pt x="0" y="768"/>
                    </a:lnTo>
                    <a:lnTo>
                      <a:pt x="0" y="72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Rectangle 175" descr="Dark horizontal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48" cy="384"/>
              </a:xfrm>
              <a:prstGeom prst="rect">
                <a:avLst/>
              </a:prstGeom>
              <a:pattFill prst="dkHorz">
                <a:fgClr>
                  <a:schemeClr val="hlink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" name="Group 176"/>
            <p:cNvGrpSpPr>
              <a:grpSpLocks/>
            </p:cNvGrpSpPr>
            <p:nvPr/>
          </p:nvGrpSpPr>
          <p:grpSpPr bwMode="auto">
            <a:xfrm>
              <a:off x="1280" y="1275"/>
              <a:ext cx="275" cy="206"/>
              <a:chOff x="1067" y="1858"/>
              <a:chExt cx="275" cy="206"/>
            </a:xfrm>
          </p:grpSpPr>
          <p:grpSp>
            <p:nvGrpSpPr>
              <p:cNvPr id="194" name="Group 177"/>
              <p:cNvGrpSpPr>
                <a:grpSpLocks/>
              </p:cNvGrpSpPr>
              <p:nvPr/>
            </p:nvGrpSpPr>
            <p:grpSpPr bwMode="auto">
              <a:xfrm>
                <a:off x="1067" y="1858"/>
                <a:ext cx="275" cy="206"/>
                <a:chOff x="1067" y="1857"/>
                <a:chExt cx="275" cy="206"/>
              </a:xfrm>
            </p:grpSpPr>
            <p:sp>
              <p:nvSpPr>
                <p:cNvPr id="196" name="Rectangle 178"/>
                <p:cNvSpPr>
                  <a:spLocks noChangeArrowheads="1"/>
                </p:cNvSpPr>
                <p:nvPr/>
              </p:nvSpPr>
              <p:spPr bwMode="auto">
                <a:xfrm>
                  <a:off x="1067" y="1857"/>
                  <a:ext cx="275" cy="2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Rectangle 179"/>
                <p:cNvSpPr>
                  <a:spLocks noChangeArrowheads="1"/>
                </p:cNvSpPr>
                <p:nvPr/>
              </p:nvSpPr>
              <p:spPr bwMode="auto">
                <a:xfrm>
                  <a:off x="1101" y="1891"/>
                  <a:ext cx="207" cy="1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5" name="Line 180"/>
              <p:cNvSpPr>
                <a:spLocks noChangeShapeType="1"/>
              </p:cNvSpPr>
              <p:nvPr/>
            </p:nvSpPr>
            <p:spPr bwMode="auto">
              <a:xfrm>
                <a:off x="1101" y="1960"/>
                <a:ext cx="207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" name="Freeform 181"/>
            <p:cNvSpPr>
              <a:spLocks/>
            </p:cNvSpPr>
            <p:nvPr/>
          </p:nvSpPr>
          <p:spPr bwMode="auto">
            <a:xfrm flipV="1">
              <a:off x="2304" y="1467"/>
              <a:ext cx="38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384"/>
                </a:cxn>
                <a:cxn ang="0">
                  <a:pos x="384" y="384"/>
                </a:cxn>
              </a:cxnLst>
              <a:rect l="0" t="0" r="r" b="b"/>
              <a:pathLst>
                <a:path w="384" h="384">
                  <a:moveTo>
                    <a:pt x="0" y="0"/>
                  </a:moveTo>
                  <a:lnTo>
                    <a:pt x="192" y="0"/>
                  </a:lnTo>
                  <a:lnTo>
                    <a:pt x="192" y="384"/>
                  </a:lnTo>
                  <a:lnTo>
                    <a:pt x="384" y="384"/>
                  </a:lnTo>
                </a:path>
              </a:pathLst>
            </a:custGeom>
            <a:noFill/>
            <a:ln w="28575" cmpd="sng">
              <a:solidFill>
                <a:srgbClr val="4DD0FF"/>
              </a:solidFill>
              <a:round/>
              <a:headEnd type="none" w="med" len="med"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55" name="Group 182"/>
            <p:cNvGrpSpPr>
              <a:grpSpLocks/>
            </p:cNvGrpSpPr>
            <p:nvPr/>
          </p:nvGrpSpPr>
          <p:grpSpPr bwMode="auto">
            <a:xfrm>
              <a:off x="1737" y="1231"/>
              <a:ext cx="598" cy="480"/>
              <a:chOff x="2208" y="1296"/>
              <a:chExt cx="837" cy="672"/>
            </a:xfrm>
          </p:grpSpPr>
          <p:sp>
            <p:nvSpPr>
              <p:cNvPr id="166" name="Freeform 183"/>
              <p:cNvSpPr>
                <a:spLocks/>
              </p:cNvSpPr>
              <p:nvPr/>
            </p:nvSpPr>
            <p:spPr bwMode="auto">
              <a:xfrm>
                <a:off x="2256" y="1440"/>
                <a:ext cx="766" cy="480"/>
              </a:xfrm>
              <a:custGeom>
                <a:avLst/>
                <a:gdLst>
                  <a:gd name="T0" fmla="*/ 0 w 960"/>
                  <a:gd name="T1" fmla="*/ 0 h 480"/>
                  <a:gd name="T2" fmla="*/ 766 w 960"/>
                  <a:gd name="T3" fmla="*/ 0 h 480"/>
                  <a:gd name="T4" fmla="*/ 766 w 960"/>
                  <a:gd name="T5" fmla="*/ 480 h 480"/>
                  <a:gd name="T6" fmla="*/ 0 w 960"/>
                  <a:gd name="T7" fmla="*/ 480 h 480"/>
                  <a:gd name="T8" fmla="*/ 0 w 960"/>
                  <a:gd name="T9" fmla="*/ 0 h 4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"/>
                  <a:gd name="T16" fmla="*/ 0 h 480"/>
                  <a:gd name="T17" fmla="*/ 960 w 960"/>
                  <a:gd name="T18" fmla="*/ 480 h 4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" h="480">
                    <a:moveTo>
                      <a:pt x="0" y="0"/>
                    </a:moveTo>
                    <a:lnTo>
                      <a:pt x="960" y="0"/>
                    </a:lnTo>
                    <a:lnTo>
                      <a:pt x="960" y="48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7" name="Group 184"/>
              <p:cNvGrpSpPr>
                <a:grpSpLocks/>
              </p:cNvGrpSpPr>
              <p:nvPr/>
            </p:nvGrpSpPr>
            <p:grpSpPr bwMode="auto">
              <a:xfrm>
                <a:off x="2578" y="1392"/>
                <a:ext cx="45" cy="528"/>
                <a:chOff x="2064" y="2208"/>
                <a:chExt cx="144" cy="528"/>
              </a:xfrm>
            </p:grpSpPr>
            <p:sp>
              <p:nvSpPr>
                <p:cNvPr id="189" name="Rectangle 185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Rectangle 186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Rectangle 187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Rectangle 188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Line 189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90"/>
              <p:cNvGrpSpPr>
                <a:grpSpLocks/>
              </p:cNvGrpSpPr>
              <p:nvPr/>
            </p:nvGrpSpPr>
            <p:grpSpPr bwMode="auto">
              <a:xfrm>
                <a:off x="2388" y="1392"/>
                <a:ext cx="45" cy="528"/>
                <a:chOff x="2064" y="2208"/>
                <a:chExt cx="144" cy="528"/>
              </a:xfrm>
            </p:grpSpPr>
            <p:sp>
              <p:nvSpPr>
                <p:cNvPr id="184" name="Rectangle 191"/>
                <p:cNvSpPr>
                  <a:spLocks noChangeArrowheads="1"/>
                </p:cNvSpPr>
                <p:nvPr/>
              </p:nvSpPr>
              <p:spPr bwMode="auto">
                <a:xfrm>
                  <a:off x="2112" y="2640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Rectangle 192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193"/>
                <p:cNvSpPr>
                  <a:spLocks noChangeArrowheads="1"/>
                </p:cNvSpPr>
                <p:nvPr/>
              </p:nvSpPr>
              <p:spPr bwMode="auto">
                <a:xfrm>
                  <a:off x="2112" y="2352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Rectangle 194"/>
                <p:cNvSpPr>
                  <a:spLocks noChangeArrowheads="1"/>
                </p:cNvSpPr>
                <p:nvPr/>
              </p:nvSpPr>
              <p:spPr bwMode="auto">
                <a:xfrm>
                  <a:off x="2112" y="2208"/>
                  <a:ext cx="48" cy="96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Line 195"/>
                <p:cNvSpPr>
                  <a:spLocks noChangeShapeType="1"/>
                </p:cNvSpPr>
                <p:nvPr/>
              </p:nvSpPr>
              <p:spPr bwMode="auto">
                <a:xfrm>
                  <a:off x="206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9" name="Freeform 196"/>
              <p:cNvSpPr>
                <a:spLocks/>
              </p:cNvSpPr>
              <p:nvPr/>
            </p:nvSpPr>
            <p:spPr bwMode="auto">
              <a:xfrm>
                <a:off x="2208" y="1296"/>
                <a:ext cx="837" cy="672"/>
              </a:xfrm>
              <a:custGeom>
                <a:avLst/>
                <a:gdLst>
                  <a:gd name="T0" fmla="*/ 0 w 837"/>
                  <a:gd name="T1" fmla="*/ 0 h 672"/>
                  <a:gd name="T2" fmla="*/ 0 w 837"/>
                  <a:gd name="T3" fmla="*/ 672 h 672"/>
                  <a:gd name="T4" fmla="*/ 837 w 837"/>
                  <a:gd name="T5" fmla="*/ 672 h 672"/>
                  <a:gd name="T6" fmla="*/ 837 w 837"/>
                  <a:gd name="T7" fmla="*/ 0 h 672"/>
                  <a:gd name="T8" fmla="*/ 789 w 837"/>
                  <a:gd name="T9" fmla="*/ 0 h 672"/>
                  <a:gd name="T10" fmla="*/ 792 w 837"/>
                  <a:gd name="T11" fmla="*/ 621 h 672"/>
                  <a:gd name="T12" fmla="*/ 762 w 837"/>
                  <a:gd name="T13" fmla="*/ 624 h 672"/>
                  <a:gd name="T14" fmla="*/ 759 w 837"/>
                  <a:gd name="T15" fmla="*/ 192 h 672"/>
                  <a:gd name="T16" fmla="*/ 720 w 837"/>
                  <a:gd name="T17" fmla="*/ 192 h 672"/>
                  <a:gd name="T18" fmla="*/ 723 w 837"/>
                  <a:gd name="T19" fmla="*/ 624 h 672"/>
                  <a:gd name="T20" fmla="*/ 48 w 837"/>
                  <a:gd name="T21" fmla="*/ 624 h 672"/>
                  <a:gd name="T22" fmla="*/ 48 w 837"/>
                  <a:gd name="T23" fmla="*/ 0 h 672"/>
                  <a:gd name="T24" fmla="*/ 0 w 837"/>
                  <a:gd name="T25" fmla="*/ 0 h 6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672"/>
                  <a:gd name="T41" fmla="*/ 837 w 837"/>
                  <a:gd name="T42" fmla="*/ 672 h 6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672">
                    <a:moveTo>
                      <a:pt x="0" y="0"/>
                    </a:moveTo>
                    <a:lnTo>
                      <a:pt x="0" y="672"/>
                    </a:lnTo>
                    <a:lnTo>
                      <a:pt x="837" y="672"/>
                    </a:lnTo>
                    <a:lnTo>
                      <a:pt x="837" y="0"/>
                    </a:lnTo>
                    <a:lnTo>
                      <a:pt x="789" y="0"/>
                    </a:lnTo>
                    <a:lnTo>
                      <a:pt x="792" y="621"/>
                    </a:lnTo>
                    <a:lnTo>
                      <a:pt x="762" y="624"/>
                    </a:lnTo>
                    <a:lnTo>
                      <a:pt x="759" y="192"/>
                    </a:lnTo>
                    <a:lnTo>
                      <a:pt x="720" y="192"/>
                    </a:lnTo>
                    <a:lnTo>
                      <a:pt x="723" y="624"/>
                    </a:lnTo>
                    <a:lnTo>
                      <a:pt x="48" y="624"/>
                    </a:lnTo>
                    <a:lnTo>
                      <a:pt x="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0" name="Group 197"/>
              <p:cNvGrpSpPr>
                <a:grpSpLocks/>
              </p:cNvGrpSpPr>
              <p:nvPr/>
            </p:nvGrpSpPr>
            <p:grpSpPr bwMode="auto">
              <a:xfrm>
                <a:off x="2479" y="1299"/>
                <a:ext cx="96" cy="540"/>
                <a:chOff x="2461" y="1299"/>
                <a:chExt cx="96" cy="540"/>
              </a:xfrm>
            </p:grpSpPr>
            <p:sp>
              <p:nvSpPr>
                <p:cNvPr id="180" name="Freeform 198"/>
                <p:cNvSpPr>
                  <a:spLocks/>
                </p:cNvSpPr>
                <p:nvPr/>
              </p:nvSpPr>
              <p:spPr bwMode="auto">
                <a:xfrm flipV="1">
                  <a:off x="2461" y="1827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509" y="1347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485" y="1299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Freeform 201"/>
                <p:cNvSpPr>
                  <a:spLocks/>
                </p:cNvSpPr>
                <p:nvPr/>
              </p:nvSpPr>
              <p:spPr bwMode="auto">
                <a:xfrm flipV="1">
                  <a:off x="2461" y="1668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202"/>
              <p:cNvGrpSpPr>
                <a:grpSpLocks/>
              </p:cNvGrpSpPr>
              <p:nvPr/>
            </p:nvGrpSpPr>
            <p:grpSpPr bwMode="auto">
              <a:xfrm>
                <a:off x="2285" y="1299"/>
                <a:ext cx="97" cy="540"/>
                <a:chOff x="2268" y="1299"/>
                <a:chExt cx="97" cy="540"/>
              </a:xfrm>
            </p:grpSpPr>
            <p:grpSp>
              <p:nvGrpSpPr>
                <p:cNvPr id="175" name="Group 203"/>
                <p:cNvGrpSpPr>
                  <a:grpSpLocks/>
                </p:cNvGrpSpPr>
                <p:nvPr/>
              </p:nvGrpSpPr>
              <p:grpSpPr bwMode="auto">
                <a:xfrm>
                  <a:off x="2269" y="1299"/>
                  <a:ext cx="96" cy="540"/>
                  <a:chOff x="2304" y="1296"/>
                  <a:chExt cx="96" cy="540"/>
                </a:xfrm>
              </p:grpSpPr>
              <p:sp>
                <p:nvSpPr>
                  <p:cNvPr id="177" name="Freeform 204"/>
                  <p:cNvSpPr>
                    <a:spLocks/>
                  </p:cNvSpPr>
                  <p:nvPr/>
                </p:nvSpPr>
                <p:spPr bwMode="auto">
                  <a:xfrm flipV="1">
                    <a:off x="2304" y="1824"/>
                    <a:ext cx="96" cy="12"/>
                  </a:xfrm>
                  <a:custGeom>
                    <a:avLst/>
                    <a:gdLst>
                      <a:gd name="T0" fmla="*/ 0 w 384"/>
                      <a:gd name="T1" fmla="*/ 6 h 100"/>
                      <a:gd name="T2" fmla="*/ 24 w 384"/>
                      <a:gd name="T3" fmla="*/ 0 h 100"/>
                      <a:gd name="T4" fmla="*/ 72 w 384"/>
                      <a:gd name="T5" fmla="*/ 12 h 100"/>
                      <a:gd name="T6" fmla="*/ 96 w 384"/>
                      <a:gd name="T7" fmla="*/ 6 h 100"/>
                      <a:gd name="T8" fmla="*/ 72 w 384"/>
                      <a:gd name="T9" fmla="*/ 0 h 100"/>
                      <a:gd name="T10" fmla="*/ 24 w 384"/>
                      <a:gd name="T11" fmla="*/ 12 h 100"/>
                      <a:gd name="T12" fmla="*/ 0 w 384"/>
                      <a:gd name="T13" fmla="*/ 6 h 1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84"/>
                      <a:gd name="T22" fmla="*/ 0 h 100"/>
                      <a:gd name="T23" fmla="*/ 384 w 384"/>
                      <a:gd name="T24" fmla="*/ 100 h 1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84" h="100">
                        <a:moveTo>
                          <a:pt x="0" y="49"/>
                        </a:moveTo>
                        <a:cubicBezTo>
                          <a:pt x="21" y="31"/>
                          <a:pt x="67" y="1"/>
                          <a:pt x="96" y="1"/>
                        </a:cubicBezTo>
                        <a:cubicBezTo>
                          <a:pt x="125" y="1"/>
                          <a:pt x="258" y="99"/>
                          <a:pt x="288" y="97"/>
                        </a:cubicBezTo>
                        <a:cubicBezTo>
                          <a:pt x="318" y="95"/>
                          <a:pt x="348" y="76"/>
                          <a:pt x="384" y="49"/>
                        </a:cubicBezTo>
                        <a:cubicBezTo>
                          <a:pt x="351" y="27"/>
                          <a:pt x="312" y="0"/>
                          <a:pt x="288" y="1"/>
                        </a:cubicBezTo>
                        <a:cubicBezTo>
                          <a:pt x="264" y="2"/>
                          <a:pt x="126" y="100"/>
                          <a:pt x="96" y="97"/>
                        </a:cubicBezTo>
                        <a:cubicBezTo>
                          <a:pt x="66" y="94"/>
                          <a:pt x="20" y="5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rgbClr val="CCECFF"/>
                  </a:solidFill>
                  <a:ln w="3175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Line 2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1344"/>
                    <a:ext cx="0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328" y="1296"/>
                    <a:ext cx="48" cy="48"/>
                  </a:xfrm>
                  <a:prstGeom prst="rect">
                    <a:avLst/>
                  </a:prstGeom>
                  <a:noFill/>
                  <a:ln w="9525">
                    <a:solidFill>
                      <a:schemeClr val="fol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6" name="Freeform 207"/>
                <p:cNvSpPr>
                  <a:spLocks/>
                </p:cNvSpPr>
                <p:nvPr/>
              </p:nvSpPr>
              <p:spPr bwMode="auto">
                <a:xfrm flipV="1">
                  <a:off x="2268" y="1668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208"/>
              <p:cNvGrpSpPr>
                <a:grpSpLocks/>
              </p:cNvGrpSpPr>
              <p:nvPr/>
            </p:nvGrpSpPr>
            <p:grpSpPr bwMode="auto">
              <a:xfrm>
                <a:off x="2681" y="1429"/>
                <a:ext cx="288" cy="55"/>
                <a:chOff x="3600" y="624"/>
                <a:chExt cx="768" cy="240"/>
              </a:xfrm>
            </p:grpSpPr>
            <p:sp>
              <p:nvSpPr>
                <p:cNvPr id="173" name="Freeform 209"/>
                <p:cNvSpPr>
                  <a:spLocks/>
                </p:cNvSpPr>
                <p:nvPr/>
              </p:nvSpPr>
              <p:spPr bwMode="auto">
                <a:xfrm>
                  <a:off x="3600" y="624"/>
                  <a:ext cx="768" cy="96"/>
                </a:xfrm>
                <a:custGeom>
                  <a:avLst/>
                  <a:gdLst>
                    <a:gd name="T0" fmla="*/ 0 w 768"/>
                    <a:gd name="T1" fmla="*/ 0 h 96"/>
                    <a:gd name="T2" fmla="*/ 48 w 768"/>
                    <a:gd name="T3" fmla="*/ 48 h 96"/>
                    <a:gd name="T4" fmla="*/ 96 w 768"/>
                    <a:gd name="T5" fmla="*/ 0 h 96"/>
                    <a:gd name="T6" fmla="*/ 144 w 768"/>
                    <a:gd name="T7" fmla="*/ 48 h 96"/>
                    <a:gd name="T8" fmla="*/ 192 w 768"/>
                    <a:gd name="T9" fmla="*/ 0 h 96"/>
                    <a:gd name="T10" fmla="*/ 240 w 768"/>
                    <a:gd name="T11" fmla="*/ 48 h 96"/>
                    <a:gd name="T12" fmla="*/ 288 w 768"/>
                    <a:gd name="T13" fmla="*/ 0 h 96"/>
                    <a:gd name="T14" fmla="*/ 336 w 768"/>
                    <a:gd name="T15" fmla="*/ 48 h 96"/>
                    <a:gd name="T16" fmla="*/ 384 w 768"/>
                    <a:gd name="T17" fmla="*/ 0 h 96"/>
                    <a:gd name="T18" fmla="*/ 432 w 768"/>
                    <a:gd name="T19" fmla="*/ 48 h 96"/>
                    <a:gd name="T20" fmla="*/ 480 w 768"/>
                    <a:gd name="T21" fmla="*/ 0 h 96"/>
                    <a:gd name="T22" fmla="*/ 528 w 768"/>
                    <a:gd name="T23" fmla="*/ 48 h 96"/>
                    <a:gd name="T24" fmla="*/ 576 w 768"/>
                    <a:gd name="T25" fmla="*/ 0 h 96"/>
                    <a:gd name="T26" fmla="*/ 624 w 768"/>
                    <a:gd name="T27" fmla="*/ 48 h 96"/>
                    <a:gd name="T28" fmla="*/ 672 w 768"/>
                    <a:gd name="T29" fmla="*/ 0 h 96"/>
                    <a:gd name="T30" fmla="*/ 720 w 768"/>
                    <a:gd name="T31" fmla="*/ 48 h 96"/>
                    <a:gd name="T32" fmla="*/ 768 w 768"/>
                    <a:gd name="T33" fmla="*/ 0 h 96"/>
                    <a:gd name="T34" fmla="*/ 768 w 768"/>
                    <a:gd name="T35" fmla="*/ 96 h 96"/>
                    <a:gd name="T36" fmla="*/ 0 w 768"/>
                    <a:gd name="T37" fmla="*/ 96 h 96"/>
                    <a:gd name="T38" fmla="*/ 0 w 768"/>
                    <a:gd name="T39" fmla="*/ 0 h 9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68"/>
                    <a:gd name="T61" fmla="*/ 0 h 96"/>
                    <a:gd name="T62" fmla="*/ 768 w 768"/>
                    <a:gd name="T63" fmla="*/ 96 h 9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68" h="96">
                      <a:moveTo>
                        <a:pt x="0" y="0"/>
                      </a:moveTo>
                      <a:lnTo>
                        <a:pt x="48" y="48"/>
                      </a:lnTo>
                      <a:lnTo>
                        <a:pt x="96" y="0"/>
                      </a:lnTo>
                      <a:lnTo>
                        <a:pt x="144" y="48"/>
                      </a:lnTo>
                      <a:lnTo>
                        <a:pt x="192" y="0"/>
                      </a:ln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336" y="48"/>
                      </a:lnTo>
                      <a:lnTo>
                        <a:pt x="384" y="0"/>
                      </a:lnTo>
                      <a:lnTo>
                        <a:pt x="432" y="48"/>
                      </a:lnTo>
                      <a:lnTo>
                        <a:pt x="480" y="0"/>
                      </a:lnTo>
                      <a:lnTo>
                        <a:pt x="528" y="48"/>
                      </a:lnTo>
                      <a:lnTo>
                        <a:pt x="576" y="0"/>
                      </a:lnTo>
                      <a:lnTo>
                        <a:pt x="624" y="48"/>
                      </a:lnTo>
                      <a:lnTo>
                        <a:pt x="672" y="0"/>
                      </a:lnTo>
                      <a:lnTo>
                        <a:pt x="720" y="48"/>
                      </a:lnTo>
                      <a:lnTo>
                        <a:pt x="768" y="0"/>
                      </a:lnTo>
                      <a:lnTo>
                        <a:pt x="768" y="96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Rectangle 210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768" cy="144"/>
                </a:xfrm>
                <a:prstGeom prst="rect">
                  <a:avLst/>
                </a:prstGeom>
                <a:solidFill>
                  <a:schemeClr val="hlink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6" name="Group 211"/>
            <p:cNvGrpSpPr>
              <a:grpSpLocks/>
            </p:cNvGrpSpPr>
            <p:nvPr/>
          </p:nvGrpSpPr>
          <p:grpSpPr bwMode="auto">
            <a:xfrm>
              <a:off x="2693" y="1268"/>
              <a:ext cx="653" cy="755"/>
              <a:chOff x="4368" y="1488"/>
              <a:chExt cx="912" cy="1056"/>
            </a:xfrm>
          </p:grpSpPr>
          <p:sp>
            <p:nvSpPr>
              <p:cNvPr id="158" name="Rectangle 212"/>
              <p:cNvSpPr>
                <a:spLocks noChangeArrowheads="1"/>
              </p:cNvSpPr>
              <p:nvPr/>
            </p:nvSpPr>
            <p:spPr bwMode="auto">
              <a:xfrm>
                <a:off x="4656" y="1584"/>
                <a:ext cx="576" cy="475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Rectangle 213" descr="Large confetti"/>
              <p:cNvSpPr>
                <a:spLocks noChangeArrowheads="1"/>
              </p:cNvSpPr>
              <p:nvPr/>
            </p:nvSpPr>
            <p:spPr bwMode="auto">
              <a:xfrm>
                <a:off x="4656" y="2034"/>
                <a:ext cx="576" cy="126"/>
              </a:xfrm>
              <a:prstGeom prst="rect">
                <a:avLst/>
              </a:prstGeom>
              <a:pattFill prst="lgConfetti">
                <a:fgClr>
                  <a:schemeClr val="bg1"/>
                </a:fgClr>
                <a:bgClr>
                  <a:schemeClr val="tx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Rectangle 214" descr="Large confetti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576" cy="192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Rectangle 215"/>
              <p:cNvSpPr>
                <a:spLocks noChangeArrowheads="1"/>
              </p:cNvSpPr>
              <p:nvPr/>
            </p:nvSpPr>
            <p:spPr bwMode="auto">
              <a:xfrm>
                <a:off x="4656" y="2352"/>
                <a:ext cx="57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Rectangle 216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217"/>
              <p:cNvSpPr>
                <a:spLocks noChangeArrowheads="1"/>
              </p:cNvSpPr>
              <p:nvPr/>
            </p:nvSpPr>
            <p:spPr bwMode="auto">
              <a:xfrm>
                <a:off x="4416" y="1584"/>
                <a:ext cx="192" cy="288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Freeform 218"/>
              <p:cNvSpPr>
                <a:spLocks/>
              </p:cNvSpPr>
              <p:nvPr/>
            </p:nvSpPr>
            <p:spPr bwMode="auto">
              <a:xfrm>
                <a:off x="4368" y="1488"/>
                <a:ext cx="912" cy="1056"/>
              </a:xfrm>
              <a:custGeom>
                <a:avLst/>
                <a:gdLst>
                  <a:gd name="T0" fmla="*/ 48 w 912"/>
                  <a:gd name="T1" fmla="*/ 0 h 1056"/>
                  <a:gd name="T2" fmla="*/ 48 w 912"/>
                  <a:gd name="T3" fmla="*/ 384 h 1056"/>
                  <a:gd name="T4" fmla="*/ 240 w 912"/>
                  <a:gd name="T5" fmla="*/ 384 h 1056"/>
                  <a:gd name="T6" fmla="*/ 240 w 912"/>
                  <a:gd name="T7" fmla="*/ 0 h 1056"/>
                  <a:gd name="T8" fmla="*/ 288 w 912"/>
                  <a:gd name="T9" fmla="*/ 0 h 1056"/>
                  <a:gd name="T10" fmla="*/ 288 w 912"/>
                  <a:gd name="T11" fmla="*/ 864 h 1056"/>
                  <a:gd name="T12" fmla="*/ 864 w 912"/>
                  <a:gd name="T13" fmla="*/ 864 h 1056"/>
                  <a:gd name="T14" fmla="*/ 864 w 912"/>
                  <a:gd name="T15" fmla="*/ 0 h 1056"/>
                  <a:gd name="T16" fmla="*/ 912 w 912"/>
                  <a:gd name="T17" fmla="*/ 0 h 1056"/>
                  <a:gd name="T18" fmla="*/ 912 w 912"/>
                  <a:gd name="T19" fmla="*/ 1056 h 1056"/>
                  <a:gd name="T20" fmla="*/ 240 w 912"/>
                  <a:gd name="T21" fmla="*/ 1056 h 1056"/>
                  <a:gd name="T22" fmla="*/ 240 w 912"/>
                  <a:gd name="T23" fmla="*/ 432 h 1056"/>
                  <a:gd name="T24" fmla="*/ 0 w 912"/>
                  <a:gd name="T25" fmla="*/ 432 h 1056"/>
                  <a:gd name="T26" fmla="*/ 0 w 912"/>
                  <a:gd name="T27" fmla="*/ 0 h 1056"/>
                  <a:gd name="T28" fmla="*/ 48 w 912"/>
                  <a:gd name="T29" fmla="*/ 0 h 10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2"/>
                  <a:gd name="T46" fmla="*/ 0 h 1056"/>
                  <a:gd name="T47" fmla="*/ 912 w 912"/>
                  <a:gd name="T48" fmla="*/ 1056 h 10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2" h="1056">
                    <a:moveTo>
                      <a:pt x="48" y="0"/>
                    </a:moveTo>
                    <a:lnTo>
                      <a:pt x="48" y="384"/>
                    </a:lnTo>
                    <a:lnTo>
                      <a:pt x="240" y="384"/>
                    </a:lnTo>
                    <a:lnTo>
                      <a:pt x="240" y="0"/>
                    </a:lnTo>
                    <a:lnTo>
                      <a:pt x="288" y="0"/>
                    </a:lnTo>
                    <a:lnTo>
                      <a:pt x="288" y="864"/>
                    </a:lnTo>
                    <a:lnTo>
                      <a:pt x="864" y="864"/>
                    </a:lnTo>
                    <a:lnTo>
                      <a:pt x="864" y="0"/>
                    </a:lnTo>
                    <a:lnTo>
                      <a:pt x="912" y="0"/>
                    </a:lnTo>
                    <a:lnTo>
                      <a:pt x="912" y="1056"/>
                    </a:lnTo>
                    <a:lnTo>
                      <a:pt x="240" y="1056"/>
                    </a:lnTo>
                    <a:lnTo>
                      <a:pt x="240" y="432"/>
                    </a:lnTo>
                    <a:lnTo>
                      <a:pt x="0" y="432"/>
                    </a:lnTo>
                    <a:lnTo>
                      <a:pt x="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Rectangle 219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576" cy="96"/>
              </a:xfrm>
              <a:prstGeom prst="rect">
                <a:avLst/>
              </a:prstGeom>
              <a:gradFill rotWithShape="0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Text Box 220"/>
            <p:cNvSpPr txBox="1">
              <a:spLocks noChangeArrowheads="1"/>
            </p:cNvSpPr>
            <p:nvPr/>
          </p:nvSpPr>
          <p:spPr bwMode="auto">
            <a:xfrm>
              <a:off x="4477" y="864"/>
              <a:ext cx="797" cy="2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6699FF"/>
                  </a:solidFill>
                  <a:latin typeface="Trebuchet MS" pitchFamily="34" charset="0"/>
                </a:rPr>
                <a:t>Distribution</a:t>
              </a:r>
            </a:p>
          </p:txBody>
        </p:sp>
      </p:grpSp>
      <p:sp>
        <p:nvSpPr>
          <p:cNvPr id="224" name="Line 221"/>
          <p:cNvSpPr>
            <a:spLocks noChangeShapeType="1"/>
          </p:cNvSpPr>
          <p:nvPr/>
        </p:nvSpPr>
        <p:spPr bwMode="auto">
          <a:xfrm>
            <a:off x="5638800" y="22098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" name="Picture 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675" y="3429000"/>
            <a:ext cx="1965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2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 AOP for Taste and Odor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42" y="2113084"/>
            <a:ext cx="4531057" cy="274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8101" y="2166833"/>
            <a:ext cx="4885899" cy="274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64777" y="1743752"/>
            <a:ext cx="174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UV Photolysis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8551" y="1718730"/>
            <a:ext cx="278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UV Advanced Oxidation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17225" y="4940108"/>
            <a:ext cx="2126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Rosenfeldt and Linden,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150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AOP performance</a:t>
            </a:r>
            <a:endParaRPr lang="en-US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332" y="1981200"/>
            <a:ext cx="34194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830" y="2186082"/>
            <a:ext cx="4586068" cy="26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41009" y="1676400"/>
            <a:ext cx="336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Ozone + Peroxide AOP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3545" y="3742006"/>
            <a:ext cx="28136" cy="87219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0932" y="4191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Extra 30% oxidation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9634" y="1678587"/>
            <a:ext cx="462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UV + Peroxide AOP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70743" y="5573486"/>
            <a:ext cx="2409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AWWARF, 2005</a:t>
            </a:r>
            <a:endParaRPr lang="en-US" sz="14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6208156" y="5580875"/>
            <a:ext cx="2496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Rosenfeldt and Linden, 2004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1558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101"/>
            <a:ext cx="8229600" cy="1143000"/>
          </a:xfrm>
        </p:spPr>
        <p:txBody>
          <a:bodyPr/>
          <a:lstStyle/>
          <a:p>
            <a:r>
              <a:rPr lang="en-US" dirty="0" smtClean="0"/>
              <a:t>Biological 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106"/>
            <a:ext cx="8229600" cy="4525963"/>
          </a:xfrm>
        </p:spPr>
        <p:txBody>
          <a:bodyPr/>
          <a:lstStyle/>
          <a:p>
            <a:r>
              <a:rPr lang="en-US" sz="2400" dirty="0" smtClean="0"/>
              <a:t>Principle: Odorants </a:t>
            </a:r>
            <a:r>
              <a:rPr lang="en-US" sz="2400" dirty="0"/>
              <a:t>at low concentrations are utilized by microorganisms as secondary substrates when the biodegradable organic matter is </a:t>
            </a:r>
            <a:br>
              <a:rPr lang="en-US" sz="2400" dirty="0"/>
            </a:br>
            <a:r>
              <a:rPr lang="en-US" sz="2400" dirty="0"/>
              <a:t>sufficient to serve as the primary substrate.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94282"/>
              </p:ext>
            </p:extLst>
          </p:nvPr>
        </p:nvGraphicFramePr>
        <p:xfrm>
          <a:off x="109504" y="2845510"/>
          <a:ext cx="8893995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8799"/>
                <a:gridCol w="1618523"/>
                <a:gridCol w="1448656"/>
                <a:gridCol w="1428108"/>
                <a:gridCol w="2619909"/>
              </a:tblGrid>
              <a:tr h="35718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Biotreatment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Contact Time (min)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Acclimation Period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Removal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Limitations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6718">
                <a:tc>
                  <a:txBody>
                    <a:bodyPr/>
                    <a:lstStyle/>
                    <a:p>
                      <a:r>
                        <a:rPr lang="en-US" dirty="0" smtClean="0"/>
                        <a:t>Conventional Media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 – 10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 months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30 - &gt; 95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Temperature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Substrate availability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Influent</a:t>
                      </a:r>
                      <a:r>
                        <a:rPr lang="en-US" baseline="0" dirty="0" smtClean="0"/>
                        <a:t> concentration fluctuations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0252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Biological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Activated Carbon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(BAC) in FA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 – 10</a:t>
                      </a:r>
                    </a:p>
                    <a:p>
                      <a:pPr algn="ctr"/>
                      <a:endParaRPr lang="en-US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4 months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60 - &gt; 95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Temperature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Substrate availability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610" y="5999538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Corwin and Summers,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2" y="147760"/>
            <a:ext cx="8229600" cy="1143000"/>
          </a:xfrm>
        </p:spPr>
        <p:txBody>
          <a:bodyPr/>
          <a:lstStyle/>
          <a:p>
            <a:r>
              <a:rPr lang="en-US" dirty="0" smtClean="0"/>
              <a:t>Pilot Testing</a:t>
            </a:r>
            <a:endParaRPr lang="en-US" dirty="0"/>
          </a:p>
        </p:txBody>
      </p:sp>
      <p:pic>
        <p:nvPicPr>
          <p:cNvPr id="4" name="Picture 2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2" y="1205712"/>
            <a:ext cx="7924799" cy="541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632" y="6488668"/>
            <a:ext cx="312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chemeClr val="bg1"/>
                </a:solidFill>
              </a:rPr>
              <a:t>(AWWARF, 2005 –</a:t>
            </a:r>
            <a:r>
              <a:rPr lang="en-US" dirty="0" err="1">
                <a:solidFill>
                  <a:schemeClr val="bg1"/>
                </a:solidFill>
              </a:rPr>
              <a:t>Westerhoff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29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Oxidation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Conventional Cl2, ClO2, KMnO4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Advanced – O3, O3/H2O2, UV/H2O2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Adsorption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Powdered Activated Carbon (PAC)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Granular Activated Carbon (GAC)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Biological Treatment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Conventional </a:t>
            </a:r>
            <a:r>
              <a:rPr lang="en-US" sz="2000" dirty="0"/>
              <a:t>F</a:t>
            </a:r>
            <a:r>
              <a:rPr lang="en-US" sz="2000" dirty="0" smtClean="0"/>
              <a:t>ilter Media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Biological Activated Carbon (BAC)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Others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Membranes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Mixed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9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Testing</a:t>
            </a:r>
            <a:endParaRPr lang="en-US" dirty="0"/>
          </a:p>
        </p:txBody>
      </p:sp>
      <p:sp>
        <p:nvSpPr>
          <p:cNvPr id="4" name="Text Box 6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870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dirty="0" err="1" smtClean="0"/>
              <a:t>Biofilters</a:t>
            </a:r>
            <a:r>
              <a:rPr lang="en-US" dirty="0" smtClean="0"/>
              <a:t> </a:t>
            </a:r>
            <a:r>
              <a:rPr lang="en-US" dirty="0"/>
              <a:t>receiving 4 </a:t>
            </a:r>
            <a:r>
              <a:rPr lang="en-US" dirty="0" smtClean="0"/>
              <a:t>different feed </a:t>
            </a:r>
            <a:r>
              <a:rPr lang="en-US" dirty="0"/>
              <a:t>waters, biologically active carbon (GAC)       removed more MIB and </a:t>
            </a:r>
            <a:r>
              <a:rPr lang="en-US" dirty="0" err="1"/>
              <a:t>geosmin</a:t>
            </a:r>
            <a:r>
              <a:rPr lang="en-US" dirty="0"/>
              <a:t>) than GAC/sand or anthracite/sand </a:t>
            </a:r>
            <a:r>
              <a:rPr lang="en-US" dirty="0" err="1" smtClean="0"/>
              <a:t>biofilter</a:t>
            </a:r>
            <a:endParaRPr lang="en-US" dirty="0" smtClean="0"/>
          </a:p>
          <a:p>
            <a:pPr>
              <a:spcBef>
                <a:spcPct val="10000"/>
              </a:spcBef>
            </a:pPr>
            <a:r>
              <a:rPr lang="en-US" dirty="0" smtClean="0"/>
              <a:t>The </a:t>
            </a:r>
            <a:r>
              <a:rPr lang="en-US" dirty="0"/>
              <a:t>control </a:t>
            </a:r>
            <a:r>
              <a:rPr lang="en-US" dirty="0" smtClean="0"/>
              <a:t>anthracite/sand </a:t>
            </a:r>
            <a:r>
              <a:rPr lang="en-US" dirty="0"/>
              <a:t>(A/S) </a:t>
            </a:r>
            <a:r>
              <a:rPr lang="en-US" dirty="0" err="1"/>
              <a:t>biofilter</a:t>
            </a:r>
            <a:r>
              <a:rPr lang="en-US" dirty="0"/>
              <a:t> received chlorinated water and achieved minimal MIB degradation. </a:t>
            </a:r>
            <a:endParaRPr lang="en-US" dirty="0" smtClean="0"/>
          </a:p>
          <a:p>
            <a:pPr>
              <a:spcBef>
                <a:spcPct val="10000"/>
              </a:spcBef>
            </a:pPr>
            <a:r>
              <a:rPr lang="en-US" dirty="0" smtClean="0"/>
              <a:t>Longer EBCCT improved removal</a:t>
            </a:r>
            <a:endParaRPr lang="en-US" dirty="0"/>
          </a:p>
          <a:p>
            <a:pPr marL="0" indent="0">
              <a:spcBef>
                <a:spcPct val="10000"/>
              </a:spcBef>
              <a:buNone/>
            </a:pPr>
            <a:endParaRPr lang="en-US" dirty="0"/>
          </a:p>
          <a:p>
            <a:pPr>
              <a:spcBef>
                <a:spcPct val="10000"/>
              </a:spcBef>
            </a:pPr>
            <a:endParaRPr lang="en-US" dirty="0"/>
          </a:p>
          <a:p>
            <a:pPr>
              <a:spcBef>
                <a:spcPct val="10000"/>
              </a:spcBef>
            </a:pPr>
            <a:endParaRPr lang="en-US" dirty="0"/>
          </a:p>
          <a:p>
            <a:pPr>
              <a:spcBef>
                <a:spcPct val="10000"/>
              </a:spcBef>
            </a:pPr>
            <a:endParaRPr lang="en-US" dirty="0"/>
          </a:p>
          <a:p>
            <a:pPr>
              <a:spcBef>
                <a:spcPct val="10000"/>
              </a:spcBef>
            </a:pPr>
            <a:endParaRPr lang="en-US" dirty="0"/>
          </a:p>
          <a:p>
            <a:pPr>
              <a:spcBef>
                <a:spcPct val="10000"/>
              </a:spcBef>
            </a:pPr>
            <a:endParaRPr lang="en-US" dirty="0"/>
          </a:p>
          <a:p>
            <a:pPr>
              <a:spcBef>
                <a:spcPct val="10000"/>
              </a:spcBef>
            </a:pPr>
            <a:endParaRPr lang="en-US" dirty="0"/>
          </a:p>
          <a:p>
            <a:pPr>
              <a:spcBef>
                <a:spcPct val="10000"/>
              </a:spcBef>
            </a:pPr>
            <a:endParaRPr lang="en-US" dirty="0"/>
          </a:p>
          <a:p>
            <a:pPr>
              <a:spcBef>
                <a:spcPct val="10000"/>
              </a:spcBef>
            </a:pPr>
            <a:endParaRPr lang="en-US" dirty="0"/>
          </a:p>
          <a:p>
            <a:pPr>
              <a:spcBef>
                <a:spcPct val="10000"/>
              </a:spcBef>
            </a:pPr>
            <a:endParaRPr lang="en-US" b="1" dirty="0"/>
          </a:p>
          <a:p>
            <a:pPr>
              <a:spcBef>
                <a:spcPct val="10000"/>
              </a:spcBef>
            </a:pPr>
            <a:endParaRPr lang="en-US" b="1" dirty="0"/>
          </a:p>
          <a:p>
            <a:pPr>
              <a:spcBef>
                <a:spcPct val="10000"/>
              </a:spcBef>
            </a:pPr>
            <a:r>
              <a:rPr lang="en-US" b="1" dirty="0"/>
              <a:t>Finding #2</a:t>
            </a:r>
            <a:r>
              <a:rPr lang="en-US" dirty="0"/>
              <a:t>:  Pilot tests required at least 2 months of constant MIB exposure to become acclimated and biologically stable. Longer EBCTs and higher temperatures improved MIB degradation.  MIB &amp; </a:t>
            </a:r>
            <a:r>
              <a:rPr lang="en-US" dirty="0" err="1"/>
              <a:t>geosmin</a:t>
            </a:r>
            <a:r>
              <a:rPr lang="en-US" dirty="0"/>
              <a:t> biodegradation was modeled as </a:t>
            </a:r>
          </a:p>
          <a:p>
            <a:pPr>
              <a:spcBef>
                <a:spcPct val="10000"/>
              </a:spcBef>
            </a:pPr>
            <a:r>
              <a:rPr lang="en-US" dirty="0"/>
              <a:t>secondary substrates.</a:t>
            </a:r>
          </a:p>
          <a:p>
            <a:pPr>
              <a:spcBef>
                <a:spcPct val="10000"/>
              </a:spcBef>
            </a:pPr>
            <a:r>
              <a:rPr lang="en-US" b="1" dirty="0"/>
              <a:t>Finding #3</a:t>
            </a:r>
            <a:r>
              <a:rPr lang="en-US" dirty="0"/>
              <a:t>: Filter biomass density was a good </a:t>
            </a:r>
          </a:p>
          <a:p>
            <a:pPr>
              <a:spcBef>
                <a:spcPct val="10000"/>
              </a:spcBef>
            </a:pPr>
            <a:r>
              <a:rPr lang="en-US" dirty="0"/>
              <a:t>indicator for MIB removal in some pilot tests. </a:t>
            </a:r>
          </a:p>
          <a:p>
            <a:pPr>
              <a:spcBef>
                <a:spcPct val="10000"/>
              </a:spcBef>
            </a:pPr>
            <a:r>
              <a:rPr lang="en-US" dirty="0"/>
              <a:t>More biomass equated to improved removal. </a:t>
            </a:r>
          </a:p>
          <a:p>
            <a:pPr>
              <a:spcBef>
                <a:spcPct val="10000"/>
              </a:spcBef>
            </a:pPr>
            <a:r>
              <a:rPr lang="en-US" dirty="0"/>
              <a:t>Backwashing practices affected biomass density, with more benefit of using non-chlorinated water</a:t>
            </a:r>
          </a:p>
        </p:txBody>
      </p:sp>
    </p:spTree>
    <p:extLst>
      <p:ext uri="{BB962C8B-B14F-4D97-AF65-F5344CB8AC3E}">
        <p14:creationId xmlns:p14="http://schemas.microsoft.com/office/powerpoint/2010/main" val="36732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10000"/>
              </a:spcBef>
            </a:pPr>
            <a:r>
              <a:rPr lang="en-US" sz="3000" dirty="0" smtClean="0"/>
              <a:t>Pilot tests required at least 2 months of constant MIB exposure to become acclimated and biologically stable. </a:t>
            </a:r>
          </a:p>
          <a:p>
            <a:pPr>
              <a:spcBef>
                <a:spcPct val="10000"/>
              </a:spcBef>
            </a:pPr>
            <a:endParaRPr lang="en-US" sz="3000" dirty="0" smtClean="0"/>
          </a:p>
          <a:p>
            <a:pPr>
              <a:spcBef>
                <a:spcPct val="10000"/>
              </a:spcBef>
            </a:pPr>
            <a:r>
              <a:rPr lang="en-US" sz="3000" dirty="0" smtClean="0"/>
              <a:t>Longer EBCTs and higher temperatures improved MIB degradation</a:t>
            </a:r>
          </a:p>
          <a:p>
            <a:pPr>
              <a:spcBef>
                <a:spcPct val="10000"/>
              </a:spcBef>
            </a:pPr>
            <a:endParaRPr lang="en-US" sz="3000" dirty="0" smtClean="0"/>
          </a:p>
          <a:p>
            <a:pPr>
              <a:spcBef>
                <a:spcPct val="10000"/>
              </a:spcBef>
            </a:pPr>
            <a:r>
              <a:rPr lang="en-US" sz="3000" dirty="0" smtClean="0"/>
              <a:t>Filter biomass density was a good indicator for MIB removal in some pilot tests. More biomass equated to improved removal. </a:t>
            </a:r>
          </a:p>
          <a:p>
            <a:pPr>
              <a:spcBef>
                <a:spcPct val="10000"/>
              </a:spcBef>
            </a:pPr>
            <a:endParaRPr lang="en-US" sz="3000" dirty="0" smtClean="0"/>
          </a:p>
          <a:p>
            <a:pPr>
              <a:spcBef>
                <a:spcPct val="10000"/>
              </a:spcBef>
            </a:pPr>
            <a:r>
              <a:rPr lang="en-US" sz="3000" dirty="0" smtClean="0"/>
              <a:t>Backwashing practices affected biomass density, with more benefit of using non-chlorinated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Removal by Size and Charge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Membrane effective pore size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Membrane surface charge (Zeta potential)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Compound charge (</a:t>
            </a:r>
            <a:r>
              <a:rPr lang="en-US" dirty="0" err="1" smtClean="0"/>
              <a:t>pKa</a:t>
            </a:r>
            <a:r>
              <a:rPr lang="en-US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Charges depend on water pH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Microfiltration and </a:t>
            </a:r>
            <a:r>
              <a:rPr lang="en-US" sz="2800" dirty="0" err="1" smtClean="0">
                <a:solidFill>
                  <a:schemeClr val="tx2"/>
                </a:solidFill>
              </a:rPr>
              <a:t>Ultrafiltration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	Particle removal membranes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	Limited removal by charge repulsion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Reverse osmosis may remove minerals and organics producing unpalatable water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Highly corrosive to metal plumbing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4" descr="membra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41" y="461017"/>
            <a:ext cx="8424862" cy="59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3898" y="6177657"/>
            <a:ext cx="369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Gayle </a:t>
            </a:r>
            <a:r>
              <a:rPr lang="en-US" dirty="0" err="1"/>
              <a:t>N</a:t>
            </a:r>
            <a:r>
              <a:rPr lang="en-US" dirty="0" err="1" smtClean="0"/>
              <a:t>ewcombe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951" y="200051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AU" sz="2800" dirty="0" smtClean="0"/>
              <a:t>Algal metabolites can be:</a:t>
            </a:r>
          </a:p>
          <a:p>
            <a:pPr lvl="1">
              <a:buFont typeface="Arial" charset="0"/>
              <a:buChar char="•"/>
            </a:pPr>
            <a:r>
              <a:rPr lang="en-AU" dirty="0" smtClean="0"/>
              <a:t>Intracellular: Contained within the cell</a:t>
            </a:r>
          </a:p>
          <a:p>
            <a:pPr lvl="1">
              <a:buFont typeface="Arial" charset="0"/>
              <a:buChar char="•"/>
            </a:pPr>
            <a:r>
              <a:rPr lang="en-AU" dirty="0" smtClean="0"/>
              <a:t>Extracellular : Dissolved (extracellular)</a:t>
            </a:r>
          </a:p>
          <a:p>
            <a:endParaRPr lang="en-AU" sz="2800" dirty="0" smtClean="0"/>
          </a:p>
          <a:p>
            <a:pPr>
              <a:buFont typeface="Arial" charset="0"/>
              <a:buChar char="•"/>
            </a:pPr>
            <a:r>
              <a:rPr lang="en-AU" sz="2800" dirty="0" smtClean="0"/>
              <a:t>Cells can be removed by physical processes (relatively easy)</a:t>
            </a:r>
          </a:p>
          <a:p>
            <a:pPr>
              <a:buFont typeface="Arial" charset="0"/>
              <a:buChar char="•"/>
            </a:pPr>
            <a:endParaRPr lang="en-AU" sz="2800" dirty="0" smtClean="0"/>
          </a:p>
          <a:p>
            <a:pPr>
              <a:buFont typeface="Arial" charset="0"/>
              <a:buChar char="•"/>
            </a:pPr>
            <a:r>
              <a:rPr lang="en-AU" sz="2800" dirty="0" smtClean="0"/>
              <a:t>Extracellular, dissolved metabolites can be removed by physical, chemical or biological processes (not so easy)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5653" y="1322656"/>
            <a:ext cx="679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Algae vs. Algal Metabolites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6961417"/>
              </p:ext>
            </p:extLst>
          </p:nvPr>
        </p:nvGraphicFramePr>
        <p:xfrm>
          <a:off x="4648200" y="1137128"/>
          <a:ext cx="40386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Bitmap Image" r:id="rId3" imgW="10476190" imgH="11631649" progId="Paint.Picture">
                  <p:embed/>
                </p:oleObj>
              </mc:Choice>
              <mc:Fallback>
                <p:oleObj name="Bitmap Image" r:id="rId3" imgW="10476190" imgH="11631649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37128"/>
                        <a:ext cx="40386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4" y="3048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52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Zeolites</a:t>
            </a:r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18128"/>
            <a:ext cx="4038600" cy="42672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Pct val="150000"/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SzPct val="150000"/>
              <a:buFontTx/>
              <a:buNone/>
            </a:pPr>
            <a:endParaRPr lang="en-US" sz="1400" dirty="0" smtClean="0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276103" y="1217349"/>
            <a:ext cx="4495800" cy="47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tabLst>
                <a:tab pos="2971800" algn="l"/>
              </a:tabLst>
            </a:pPr>
            <a:r>
              <a:rPr lang="en-US" sz="2200" dirty="0"/>
              <a:t>Primary building blocks are TO</a:t>
            </a:r>
            <a:r>
              <a:rPr lang="en-US" sz="2200" baseline="-25000" dirty="0"/>
              <a:t>4 </a:t>
            </a:r>
            <a:r>
              <a:rPr lang="en-US" sz="2200" dirty="0" err="1"/>
              <a:t>tetrahedra</a:t>
            </a:r>
            <a:r>
              <a:rPr lang="en-US" sz="2200" dirty="0"/>
              <a:t> (T is Si</a:t>
            </a:r>
            <a:r>
              <a:rPr lang="en-US" sz="2200" baseline="30000" dirty="0"/>
              <a:t>4+</a:t>
            </a:r>
            <a:r>
              <a:rPr lang="en-US" sz="2200" dirty="0"/>
              <a:t> or Al</a:t>
            </a:r>
            <a:r>
              <a:rPr lang="en-US" sz="2200" baseline="30000" dirty="0"/>
              <a:t>3+</a:t>
            </a:r>
            <a:r>
              <a:rPr lang="en-US" sz="2200" dirty="0"/>
              <a:t>) linked via their oxygen atoms to other </a:t>
            </a:r>
            <a:r>
              <a:rPr lang="en-US" sz="2200" dirty="0" err="1"/>
              <a:t>tetrahedra</a:t>
            </a:r>
            <a:r>
              <a:rPr lang="en-US" sz="22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71800" algn="l"/>
              </a:tabLst>
            </a:pPr>
            <a:r>
              <a:rPr lang="en-US" sz="2000" dirty="0">
                <a:cs typeface="Arial" charset="0"/>
              </a:rPr>
              <a:t>↓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71800" algn="l"/>
              </a:tabLst>
            </a:pPr>
            <a:r>
              <a:rPr lang="en-US" sz="2000" dirty="0" smtClean="0">
                <a:cs typeface="Arial" charset="0"/>
              </a:rPr>
              <a:t>↓</a:t>
            </a:r>
            <a:r>
              <a:rPr lang="en-US" sz="2200" dirty="0" smtClean="0">
                <a:cs typeface="Arial" charset="0"/>
              </a:rPr>
              <a:t> </a:t>
            </a:r>
            <a:endParaRPr lang="en-US" sz="220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71800" algn="l"/>
              </a:tabLst>
            </a:pPr>
            <a:r>
              <a:rPr lang="en-US" sz="2200" dirty="0">
                <a:cs typeface="Arial" charset="0"/>
              </a:rPr>
              <a:t>Structural subunits form </a:t>
            </a:r>
            <a:r>
              <a:rPr lang="en-US" sz="2200" dirty="0"/>
              <a:t>crystalline framework</a:t>
            </a:r>
          </a:p>
          <a:p>
            <a:pPr marL="342900" indent="-342900" algn="l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71800" algn="l"/>
              </a:tabLst>
            </a:pPr>
            <a:endParaRPr lang="en-US" dirty="0"/>
          </a:p>
          <a:p>
            <a:pPr marL="342900" indent="-342900" algn="l">
              <a:lnSpc>
                <a:spcPct val="90000"/>
              </a:lnSpc>
              <a:spcBef>
                <a:spcPct val="0"/>
              </a:spcBef>
              <a:tabLst>
                <a:tab pos="2971800" algn="l"/>
              </a:tabLst>
            </a:pPr>
            <a:r>
              <a:rPr lang="en-US" sz="2200" dirty="0"/>
              <a:t>Pore dimensions defined by the ring size of the aperture </a:t>
            </a:r>
          </a:p>
          <a:p>
            <a:pPr marL="342900" indent="-342900" algn="l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71800" algn="l"/>
              </a:tabLst>
            </a:pPr>
            <a:endParaRPr lang="en-US" sz="800" dirty="0">
              <a:cs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971800" algn="l"/>
              </a:tabLst>
            </a:pPr>
            <a:r>
              <a:rPr lang="en-US" sz="2200" dirty="0"/>
              <a:t>    “10 ring" is a closed loop built from 10 </a:t>
            </a:r>
            <a:r>
              <a:rPr lang="en-US" sz="2200" dirty="0" err="1"/>
              <a:t>tetrahedrally</a:t>
            </a:r>
            <a:r>
              <a:rPr lang="en-US" sz="2200" dirty="0"/>
              <a:t> coordinated Si</a:t>
            </a:r>
            <a:r>
              <a:rPr lang="en-US" sz="2200" baseline="30000" dirty="0"/>
              <a:t>4+</a:t>
            </a:r>
            <a:r>
              <a:rPr lang="en-US" sz="2200" dirty="0"/>
              <a:t>(or Al</a:t>
            </a:r>
            <a:r>
              <a:rPr lang="en-US" sz="2200" baseline="30000" dirty="0"/>
              <a:t>3+</a:t>
            </a:r>
            <a:r>
              <a:rPr lang="en-US" sz="2200" dirty="0"/>
              <a:t>) atoms and 10 oxygen atoms</a:t>
            </a:r>
            <a:endParaRPr lang="en-US" sz="2000" dirty="0"/>
          </a:p>
        </p:txBody>
      </p:sp>
      <p:grpSp>
        <p:nvGrpSpPr>
          <p:cNvPr id="103440" name="Group 16"/>
          <p:cNvGrpSpPr>
            <a:grpSpLocks/>
          </p:cNvGrpSpPr>
          <p:nvPr/>
        </p:nvGrpSpPr>
        <p:grpSpPr bwMode="auto">
          <a:xfrm>
            <a:off x="5486400" y="5785328"/>
            <a:ext cx="3048000" cy="366713"/>
            <a:chOff x="3456" y="3456"/>
            <a:chExt cx="1920" cy="231"/>
          </a:xfrm>
        </p:grpSpPr>
        <p:sp>
          <p:nvSpPr>
            <p:cNvPr id="7175" name="Oval 17"/>
            <p:cNvSpPr>
              <a:spLocks noChangeArrowheads="1"/>
            </p:cNvSpPr>
            <p:nvPr/>
          </p:nvSpPr>
          <p:spPr bwMode="auto">
            <a:xfrm>
              <a:off x="4560" y="3504"/>
              <a:ext cx="144" cy="144"/>
            </a:xfrm>
            <a:prstGeom prst="ellipse">
              <a:avLst/>
            </a:prstGeom>
            <a:solidFill>
              <a:srgbClr val="808080"/>
            </a:solidFill>
            <a:ln w="9525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2800"/>
            </a:p>
          </p:txBody>
        </p:sp>
        <p:sp>
          <p:nvSpPr>
            <p:cNvPr id="7176" name="Oval 18"/>
            <p:cNvSpPr>
              <a:spLocks noChangeArrowheads="1"/>
            </p:cNvSpPr>
            <p:nvPr/>
          </p:nvSpPr>
          <p:spPr bwMode="auto">
            <a:xfrm>
              <a:off x="3456" y="3529"/>
              <a:ext cx="96" cy="9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Text Box 19"/>
            <p:cNvSpPr txBox="1">
              <a:spLocks noChangeArrowheads="1"/>
            </p:cNvSpPr>
            <p:nvPr/>
          </p:nvSpPr>
          <p:spPr bwMode="auto">
            <a:xfrm>
              <a:off x="3504" y="3456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Trebuchet MS" pitchFamily="34" charset="0"/>
                </a:rPr>
                <a:t>: </a:t>
              </a:r>
              <a:r>
                <a:rPr lang="en-US" sz="1800" b="1" dirty="0">
                  <a:latin typeface="Trebuchet MS" pitchFamily="34" charset="0"/>
                </a:rPr>
                <a:t>Si</a:t>
              </a:r>
              <a:r>
                <a:rPr lang="en-US" sz="1800" b="1" baseline="30000" dirty="0">
                  <a:latin typeface="Trebuchet MS" pitchFamily="34" charset="0"/>
                </a:rPr>
                <a:t>4+ </a:t>
              </a:r>
              <a:r>
                <a:rPr lang="en-US" sz="1800" b="1" dirty="0">
                  <a:latin typeface="Trebuchet MS" pitchFamily="34" charset="0"/>
                </a:rPr>
                <a:t>or Al</a:t>
              </a:r>
              <a:r>
                <a:rPr lang="en-US" sz="1800" b="1" baseline="30000" dirty="0">
                  <a:latin typeface="Trebuchet MS" pitchFamily="34" charset="0"/>
                </a:rPr>
                <a:t>3+</a:t>
              </a:r>
            </a:p>
          </p:txBody>
        </p:sp>
        <p:sp>
          <p:nvSpPr>
            <p:cNvPr id="7178" name="Text Box 20"/>
            <p:cNvSpPr txBox="1">
              <a:spLocks noChangeArrowheads="1"/>
            </p:cNvSpPr>
            <p:nvPr/>
          </p:nvSpPr>
          <p:spPr bwMode="auto">
            <a:xfrm>
              <a:off x="4656" y="345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60000"/>
                </a:spcBef>
                <a:spcAft>
                  <a:spcPct val="0"/>
                </a:spcAft>
                <a:buClr>
                  <a:srgbClr val="0000FF"/>
                </a:buClr>
                <a:buSzPct val="15000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800" b="1" dirty="0">
                  <a:latin typeface="Trebuchet MS" pitchFamily="34" charset="0"/>
                </a:rPr>
                <a:t>:Oxygen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3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/>
      <p:bldP spid="1034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6523" y="193431"/>
            <a:ext cx="4938346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52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Zeolite framework types</a:t>
            </a:r>
          </a:p>
        </p:txBody>
      </p:sp>
      <p:pic>
        <p:nvPicPr>
          <p:cNvPr id="8195" name="Picture 3" descr="The image “http://izasc.ethz.ch/fmi/xsl/IZA-SC/FWmain_images/MFI_010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The image “http://izasc.ethz.ch/fmi/xsl/IZA-SC/FWmain_images/BEA_100.gif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600200"/>
            <a:ext cx="21605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The image “http://topaz.ethz.ch/IZA-SC/Atlas/data/imagesH-N/MOR_001.gif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620477"/>
            <a:ext cx="29718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he image “http://topaz.ethz.ch/IZA-SC/Atlas/data/imagesB-G/FAU_111.gif” cannot be displayed, because it contains error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350" y="2728913"/>
            <a:ext cx="3783408" cy="92333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err="1">
                <a:latin typeface="Trebuchet MS" pitchFamily="34" charset="0"/>
              </a:rPr>
              <a:t>Silicalite</a:t>
            </a:r>
            <a:r>
              <a:rPr lang="en-US" sz="1800" dirty="0">
                <a:latin typeface="Trebuchet MS" pitchFamily="34" charset="0"/>
              </a:rPr>
              <a:t> framework type: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Trebuchet MS" pitchFamily="34" charset="0"/>
              </a:rPr>
              <a:t>Pore dimensions: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Trebuchet MS" pitchFamily="34" charset="0"/>
              </a:rPr>
              <a:t>0.53 x 0.56 nm and 0.51 x 0.55 nm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819400" y="4235450"/>
            <a:ext cx="2901950" cy="6540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Mordenite framework type: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0.65 x 0.70 nm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883150" y="2514600"/>
            <a:ext cx="2355850" cy="65405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Beta framework type: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0.76 x 0.64 nm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38600" y="5029200"/>
            <a:ext cx="2971800" cy="9286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Y framework type: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0.74 nm diameter windows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1.3 nm supercages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350" y="6179527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latin typeface="Trebuchet MS" pitchFamily="34" charset="0"/>
              </a:rPr>
              <a:t>Source: http://topaz.ethz.ch/IZA-SC/StdAtlas.htm</a:t>
            </a:r>
          </a:p>
        </p:txBody>
      </p:sp>
    </p:spTree>
    <p:extLst>
      <p:ext uri="{BB962C8B-B14F-4D97-AF65-F5344CB8AC3E}">
        <p14:creationId xmlns:p14="http://schemas.microsoft.com/office/powerpoint/2010/main" val="6415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52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Zeolites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856" y="1101968"/>
            <a:ext cx="9167446" cy="4572000"/>
          </a:xfrm>
          <a:noFill/>
        </p:spPr>
        <p:txBody>
          <a:bodyPr>
            <a:normAutofit/>
          </a:bodyPr>
          <a:lstStyle/>
          <a:p>
            <a:pPr indent="-165100" eaLnBrk="1" hangingPunct="1">
              <a:lnSpc>
                <a:spcPct val="90000"/>
              </a:lnSpc>
              <a:buClr>
                <a:srgbClr val="0000FF"/>
              </a:buClr>
              <a:buSzPct val="150000"/>
              <a:buFontTx/>
              <a:buNone/>
            </a:pPr>
            <a:r>
              <a:rPr lang="en-US" sz="2400" dirty="0" smtClean="0"/>
              <a:t>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ratio the determines </a:t>
            </a:r>
            <a:r>
              <a:rPr lang="en-US" sz="2400" dirty="0" smtClean="0">
                <a:solidFill>
                  <a:srgbClr val="FF0000"/>
                </a:solidFill>
              </a:rPr>
              <a:t>hydrophobicity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acidity</a:t>
            </a:r>
            <a:endParaRPr lang="en-US" sz="2400" dirty="0" smtClean="0"/>
          </a:p>
          <a:p>
            <a:pPr indent="-165100" eaLnBrk="1" hangingPunct="1">
              <a:lnSpc>
                <a:spcPct val="90000"/>
              </a:lnSpc>
              <a:buClr>
                <a:srgbClr val="0000FF"/>
              </a:buClr>
              <a:buSzPct val="150000"/>
              <a:buFontTx/>
              <a:buNone/>
            </a:pPr>
            <a:r>
              <a:rPr lang="en-US" sz="2400" dirty="0" smtClean="0"/>
              <a:t>of the zeolite</a:t>
            </a:r>
          </a:p>
          <a:p>
            <a:pPr indent="-165100" eaLnBrk="1" hangingPunct="1">
              <a:lnSpc>
                <a:spcPct val="90000"/>
              </a:lnSpc>
              <a:buClr>
                <a:srgbClr val="0000FF"/>
              </a:buClr>
              <a:buSzPct val="150000"/>
              <a:buFontTx/>
              <a:buNone/>
            </a:pPr>
            <a:endParaRPr lang="en-US" sz="1400" dirty="0" smtClean="0"/>
          </a:p>
          <a:p>
            <a:pPr indent="-165100" eaLnBrk="1" hangingPunct="1">
              <a:lnSpc>
                <a:spcPct val="90000"/>
              </a:lnSpc>
              <a:spcAft>
                <a:spcPct val="20000"/>
              </a:spcAft>
              <a:buClr>
                <a:srgbClr val="005295"/>
              </a:buClr>
              <a:buSzPct val="150000"/>
            </a:pPr>
            <a:r>
              <a:rPr lang="en-US" sz="2400" b="1" dirty="0" smtClean="0">
                <a:solidFill>
                  <a:srgbClr val="FF0000"/>
                </a:solidFill>
              </a:rPr>
              <a:t> low</a:t>
            </a:r>
            <a:r>
              <a:rPr lang="en-US" sz="2400" dirty="0" smtClean="0"/>
              <a:t>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 </a:t>
            </a:r>
            <a:r>
              <a:rPr lang="en-US" sz="2400" dirty="0" smtClean="0">
                <a:cs typeface="Times New Roman" pitchFamily="18" charset="0"/>
              </a:rPr>
              <a:t>→ negative framework charge</a:t>
            </a:r>
          </a:p>
          <a:p>
            <a:pPr marL="800100" lvl="1" indent="-34290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hydrophilic</a:t>
            </a:r>
            <a:r>
              <a:rPr lang="en-US" sz="2400" dirty="0" smtClean="0">
                <a:cs typeface="Times New Roman" pitchFamily="18" charset="0"/>
              </a:rPr>
              <a:t> character → </a:t>
            </a:r>
            <a:r>
              <a:rPr lang="en-US" sz="2400" dirty="0" smtClean="0"/>
              <a:t>not effective for the adsorption of organic contaminants but suitable for </a:t>
            </a:r>
            <a:r>
              <a:rPr lang="en-US" sz="2400" dirty="0" err="1" smtClean="0"/>
              <a:t>cation</a:t>
            </a:r>
            <a:r>
              <a:rPr lang="en-US" sz="2400" dirty="0" smtClean="0"/>
              <a:t> exchange </a:t>
            </a:r>
          </a:p>
          <a:p>
            <a:pPr marL="800100" lvl="1" indent="-34290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more acidity</a:t>
            </a:r>
            <a:r>
              <a:rPr lang="en-US" sz="2400" dirty="0" smtClean="0">
                <a:cs typeface="Times New Roman" pitchFamily="18" charset="0"/>
              </a:rPr>
              <a:t> → suitable for surface reactions</a:t>
            </a:r>
          </a:p>
          <a:p>
            <a:pPr indent="-165100" eaLnBrk="1" hangingPunct="1">
              <a:lnSpc>
                <a:spcPct val="90000"/>
              </a:lnSpc>
              <a:buClr>
                <a:srgbClr val="0000FF"/>
              </a:buClr>
              <a:buSzPct val="150000"/>
              <a:buFontTx/>
              <a:buNone/>
            </a:pPr>
            <a:endParaRPr lang="en-US" sz="1800" dirty="0" smtClean="0">
              <a:cs typeface="Times New Roman" pitchFamily="18" charset="0"/>
            </a:endParaRPr>
          </a:p>
          <a:p>
            <a:pPr indent="-165100" eaLnBrk="1" hangingPunct="1">
              <a:lnSpc>
                <a:spcPct val="90000"/>
              </a:lnSpc>
              <a:spcAft>
                <a:spcPct val="20000"/>
              </a:spcAft>
              <a:buClr>
                <a:srgbClr val="005295"/>
              </a:buClr>
              <a:buSzPct val="150000"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 </a:t>
            </a:r>
            <a:r>
              <a:rPr lang="en-US" sz="2400" dirty="0" smtClean="0">
                <a:cs typeface="Times New Roman" pitchFamily="18" charset="0"/>
              </a:rPr>
              <a:t>→ </a:t>
            </a:r>
            <a:r>
              <a:rPr lang="en-US" sz="2400" dirty="0" smtClean="0"/>
              <a:t>low negative or neutral framework charge</a:t>
            </a:r>
          </a:p>
          <a:p>
            <a:pPr marL="800100" lvl="1" indent="-34290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0000"/>
                </a:solidFill>
              </a:rPr>
              <a:t>hydrophobic</a:t>
            </a:r>
            <a:r>
              <a:rPr lang="en-US" sz="2400" dirty="0" smtClean="0"/>
              <a:t> character </a:t>
            </a:r>
            <a:r>
              <a:rPr lang="en-US" sz="2400" dirty="0" smtClean="0">
                <a:cs typeface="Times New Roman" pitchFamily="18" charset="0"/>
              </a:rPr>
              <a:t>→</a:t>
            </a:r>
            <a:r>
              <a:rPr lang="en-US" sz="2400" dirty="0" smtClean="0"/>
              <a:t> suitable for the adsorption of organic contaminants </a:t>
            </a:r>
          </a:p>
          <a:p>
            <a:pPr marL="800100" lvl="1" indent="-342900"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0000"/>
                </a:solidFill>
              </a:rPr>
              <a:t>less acidity</a:t>
            </a:r>
            <a:r>
              <a:rPr lang="en-US" sz="2400" dirty="0" smtClean="0"/>
              <a:t> </a:t>
            </a:r>
            <a:r>
              <a:rPr lang="en-US" sz="2400" dirty="0" smtClean="0">
                <a:cs typeface="Arial" charset="0"/>
              </a:rPr>
              <a:t>→ not very reactive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37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3200400"/>
          </a:xfrm>
        </p:spPr>
        <p:txBody>
          <a:bodyPr/>
          <a:lstStyle/>
          <a:p>
            <a:pPr marL="465138" indent="-465138" eaLnBrk="1" hangingPunct="1">
              <a:spcAft>
                <a:spcPct val="20000"/>
              </a:spcAft>
              <a:buClr>
                <a:srgbClr val="005295"/>
              </a:buClr>
              <a:buSzPct val="150000"/>
            </a:pPr>
            <a:r>
              <a:rPr lang="en-US" sz="2800" dirty="0" smtClean="0"/>
              <a:t>Experiments with </a:t>
            </a:r>
            <a:r>
              <a:rPr lang="en-US" sz="2800" baseline="30000" dirty="0" smtClean="0"/>
              <a:t>14</a:t>
            </a:r>
            <a:r>
              <a:rPr lang="en-US" sz="2800" dirty="0" smtClean="0"/>
              <a:t>C-MIB assess overall removal of </a:t>
            </a:r>
            <a:r>
              <a:rPr lang="en-US" sz="2800" baseline="30000" dirty="0" smtClean="0"/>
              <a:t>14</a:t>
            </a:r>
            <a:r>
              <a:rPr lang="en-US" sz="2800" dirty="0" smtClean="0"/>
              <a:t>C from solution but do not provide information about the reactive removal of MIB</a:t>
            </a:r>
          </a:p>
          <a:p>
            <a:pPr marL="465138" indent="-465138" eaLnBrk="1" hangingPunct="1">
              <a:spcAft>
                <a:spcPct val="20000"/>
              </a:spcAft>
              <a:buClr>
                <a:srgbClr val="3333CC"/>
              </a:buClr>
              <a:buSzPct val="150000"/>
              <a:buFontTx/>
              <a:buNone/>
            </a:pPr>
            <a:endParaRPr lang="en-US" sz="1600" dirty="0" smtClean="0"/>
          </a:p>
          <a:p>
            <a:pPr marL="465138" indent="-465138" eaLnBrk="1" hangingPunct="1">
              <a:spcAft>
                <a:spcPct val="20000"/>
              </a:spcAft>
              <a:buClr>
                <a:srgbClr val="005295"/>
              </a:buClr>
              <a:buSzPct val="150000"/>
            </a:pPr>
            <a:r>
              <a:rPr lang="en-US" sz="2800" dirty="0" smtClean="0"/>
              <a:t>Experiments with </a:t>
            </a:r>
            <a:r>
              <a:rPr lang="en-US" sz="2800" baseline="30000" dirty="0" smtClean="0"/>
              <a:t>12</a:t>
            </a:r>
            <a:r>
              <a:rPr lang="en-US" sz="2800" dirty="0" smtClean="0"/>
              <a:t>C-MIB were conducted to specifically track MIB removal</a:t>
            </a:r>
          </a:p>
        </p:txBody>
      </p:sp>
    </p:spTree>
    <p:extLst>
      <p:ext uri="{BB962C8B-B14F-4D97-AF65-F5344CB8AC3E}">
        <p14:creationId xmlns:p14="http://schemas.microsoft.com/office/powerpoint/2010/main" val="26751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" y="39688"/>
            <a:ext cx="4533900" cy="316071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1363" y="3200400"/>
            <a:ext cx="4516437" cy="316388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200400"/>
            <a:ext cx="4516438" cy="31654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75" y="36513"/>
            <a:ext cx="4543425" cy="316388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4066" name="Rectangle 34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2408238"/>
            <a:ext cx="8229600" cy="1706562"/>
          </a:xfrm>
          <a:solidFill>
            <a:srgbClr val="FFCC00"/>
          </a:solidFill>
        </p:spPr>
        <p:txBody>
          <a:bodyPr>
            <a:normAutofit fontScale="90000"/>
          </a:bodyPr>
          <a:lstStyle/>
          <a:p>
            <a:pPr marL="177800" indent="-177800" eaLnBrk="1" hangingPunct="1">
              <a:buClr>
                <a:srgbClr val="0000FF"/>
              </a:buClr>
              <a:buSzPct val="150000"/>
            </a:pPr>
            <a:r>
              <a:rPr lang="en-US" sz="4000" dirty="0" smtClean="0"/>
              <a:t>Clearly, </a:t>
            </a:r>
            <a:r>
              <a:rPr lang="en-US" sz="4000" baseline="30000" dirty="0" smtClean="0"/>
              <a:t>12</a:t>
            </a:r>
            <a:r>
              <a:rPr lang="en-US" sz="4000" dirty="0" smtClean="0"/>
              <a:t>C data differed from the </a:t>
            </a:r>
            <a:r>
              <a:rPr lang="en-US" sz="4000" baseline="30000" dirty="0" smtClean="0"/>
              <a:t>14</a:t>
            </a:r>
            <a:r>
              <a:rPr lang="en-US" sz="4000" dirty="0" smtClean="0"/>
              <a:t>C data when testing </a:t>
            </a:r>
            <a:r>
              <a:rPr lang="en-US" sz="4000" dirty="0" err="1" smtClean="0"/>
              <a:t>mordenite</a:t>
            </a:r>
            <a:r>
              <a:rPr lang="en-US" sz="4000" dirty="0" smtClean="0"/>
              <a:t> zeolites!!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0121"/>
            <a:ext cx="2634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Yuncu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and </a:t>
            </a:r>
            <a:r>
              <a:rPr lang="en-US" sz="1200" b="1" dirty="0" smtClean="0">
                <a:solidFill>
                  <a:schemeClr val="bg1"/>
                </a:solidFill>
              </a:rPr>
              <a:t>Knappe, </a:t>
            </a:r>
            <a:r>
              <a:rPr lang="en-US" sz="1200" b="1" dirty="0" err="1" smtClean="0">
                <a:solidFill>
                  <a:schemeClr val="bg1"/>
                </a:solidFill>
              </a:rPr>
              <a:t>WaterRF</a:t>
            </a:r>
            <a:r>
              <a:rPr lang="en-US" sz="1200" b="1" dirty="0" smtClean="0">
                <a:solidFill>
                  <a:schemeClr val="bg1"/>
                </a:solidFill>
              </a:rPr>
              <a:t> 2005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08" y="473075"/>
            <a:ext cx="868086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What, Why, 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42" y="21019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Regulations 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b="1" dirty="0" smtClean="0"/>
              <a:t>Consumer perception</a:t>
            </a:r>
          </a:p>
          <a:p>
            <a:r>
              <a:rPr lang="en-US" dirty="0" smtClean="0"/>
              <a:t>Severity, duration,  and frequency of </a:t>
            </a:r>
            <a:r>
              <a:rPr lang="en-US" dirty="0"/>
              <a:t>the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Risk/risk trade-offs</a:t>
            </a:r>
          </a:p>
          <a:p>
            <a:r>
              <a:rPr lang="en-US" dirty="0" smtClean="0"/>
              <a:t>Site and treatment specificity</a:t>
            </a:r>
          </a:p>
          <a:p>
            <a:r>
              <a:rPr lang="en-US" dirty="0" smtClean="0"/>
              <a:t>Performance</a:t>
            </a:r>
          </a:p>
          <a:p>
            <a:r>
              <a:rPr lang="en-US" sz="4400" dirty="0" smtClean="0"/>
              <a:t>Cost (capital and operations)</a:t>
            </a:r>
            <a:endParaRPr lang="en-US" sz="4400" dirty="0"/>
          </a:p>
        </p:txBody>
      </p:sp>
      <p:sp>
        <p:nvSpPr>
          <p:cNvPr id="4" name="Multiply 3"/>
          <p:cNvSpPr/>
          <p:nvPr/>
        </p:nvSpPr>
        <p:spPr>
          <a:xfrm>
            <a:off x="712520" y="2101932"/>
            <a:ext cx="2351314" cy="64126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57200"/>
            <a:ext cx="8077200" cy="1143000"/>
          </a:xfrm>
        </p:spPr>
        <p:txBody>
          <a:bodyPr>
            <a:normAutofit lnSpcReduction="10000"/>
          </a:bodyPr>
          <a:lstStyle/>
          <a:p>
            <a:pPr marL="57150" indent="6350" eaLnBrk="1" hangingPunct="1">
              <a:spcBef>
                <a:spcPct val="0"/>
              </a:spcBef>
              <a:buClr>
                <a:srgbClr val="3333CC"/>
              </a:buClr>
              <a:buSzPct val="150000"/>
              <a:buFontTx/>
              <a:buNone/>
            </a:pPr>
            <a:r>
              <a:rPr lang="en-US" sz="2400" smtClean="0"/>
              <a:t>Discrepancies between </a:t>
            </a:r>
            <a:r>
              <a:rPr lang="en-US" sz="2400" baseline="30000" smtClean="0"/>
              <a:t>14</a:t>
            </a:r>
            <a:r>
              <a:rPr lang="en-US" sz="2400" smtClean="0"/>
              <a:t>C-MIB and </a:t>
            </a:r>
            <a:r>
              <a:rPr lang="en-US" sz="2400" baseline="30000" smtClean="0"/>
              <a:t>12</a:t>
            </a:r>
            <a:r>
              <a:rPr lang="en-US" sz="2400" smtClean="0"/>
              <a:t>C-MIB data may suggest that a reaction removal mechanism other than adsorption contributes to MIB removal</a:t>
            </a:r>
          </a:p>
        </p:txBody>
      </p:sp>
      <p:grpSp>
        <p:nvGrpSpPr>
          <p:cNvPr id="27651" name="Group 29"/>
          <p:cNvGrpSpPr>
            <a:grpSpLocks/>
          </p:cNvGrpSpPr>
          <p:nvPr/>
        </p:nvGrpSpPr>
        <p:grpSpPr bwMode="auto">
          <a:xfrm>
            <a:off x="457200" y="1752600"/>
            <a:ext cx="8534400" cy="4225925"/>
            <a:chOff x="240" y="960"/>
            <a:chExt cx="5376" cy="2662"/>
          </a:xfrm>
        </p:grpSpPr>
        <p:pic>
          <p:nvPicPr>
            <p:cNvPr id="27654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928"/>
              <a:ext cx="772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102"/>
              <a:ext cx="512" cy="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56" name="Line 32"/>
            <p:cNvSpPr>
              <a:spLocks noChangeShapeType="1"/>
            </p:cNvSpPr>
            <p:nvPr/>
          </p:nvSpPr>
          <p:spPr bwMode="auto">
            <a:xfrm rot="60000" flipV="1">
              <a:off x="719" y="2399"/>
              <a:ext cx="2304" cy="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7657" name="Group 33"/>
            <p:cNvGrpSpPr>
              <a:grpSpLocks/>
            </p:cNvGrpSpPr>
            <p:nvPr/>
          </p:nvGrpSpPr>
          <p:grpSpPr bwMode="auto">
            <a:xfrm>
              <a:off x="912" y="2016"/>
              <a:ext cx="384" cy="384"/>
              <a:chOff x="1920" y="2352"/>
              <a:chExt cx="384" cy="384"/>
            </a:xfrm>
          </p:grpSpPr>
          <p:sp>
            <p:nvSpPr>
              <p:cNvPr id="27677" name="Line 34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678" name="Text Box 35"/>
              <p:cNvSpPr txBox="1">
                <a:spLocks noChangeArrowheads="1"/>
              </p:cNvSpPr>
              <p:nvPr/>
            </p:nvSpPr>
            <p:spPr bwMode="auto">
              <a:xfrm>
                <a:off x="1920" y="235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800" dirty="0">
                    <a:latin typeface="Trebuchet MS" pitchFamily="34" charset="0"/>
                  </a:rPr>
                  <a:t>H</a:t>
                </a:r>
                <a:r>
                  <a:rPr lang="en-US" sz="1800" baseline="30000" dirty="0">
                    <a:latin typeface="Trebuchet MS" pitchFamily="34" charset="0"/>
                  </a:rPr>
                  <a:t>+</a:t>
                </a:r>
              </a:p>
            </p:txBody>
          </p:sp>
        </p:grpSp>
        <p:grpSp>
          <p:nvGrpSpPr>
            <p:cNvPr id="27658" name="Group 36"/>
            <p:cNvGrpSpPr>
              <a:grpSpLocks/>
            </p:cNvGrpSpPr>
            <p:nvPr/>
          </p:nvGrpSpPr>
          <p:grpSpPr bwMode="auto">
            <a:xfrm>
              <a:off x="2256" y="2016"/>
              <a:ext cx="384" cy="384"/>
              <a:chOff x="1920" y="2352"/>
              <a:chExt cx="384" cy="384"/>
            </a:xfrm>
          </p:grpSpPr>
          <p:sp>
            <p:nvSpPr>
              <p:cNvPr id="27675" name="Line 37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676" name="Text Box 38"/>
              <p:cNvSpPr txBox="1">
                <a:spLocks noChangeArrowheads="1"/>
              </p:cNvSpPr>
              <p:nvPr/>
            </p:nvSpPr>
            <p:spPr bwMode="auto">
              <a:xfrm>
                <a:off x="1920" y="235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800" dirty="0">
                    <a:latin typeface="Trebuchet MS" pitchFamily="34" charset="0"/>
                  </a:rPr>
                  <a:t>H</a:t>
                </a:r>
                <a:r>
                  <a:rPr lang="en-US" sz="1800" baseline="30000" dirty="0">
                    <a:latin typeface="Trebuchet MS" pitchFamily="34" charset="0"/>
                  </a:rPr>
                  <a:t>+</a:t>
                </a:r>
              </a:p>
            </p:txBody>
          </p:sp>
        </p:grpSp>
        <p:grpSp>
          <p:nvGrpSpPr>
            <p:cNvPr id="27659" name="Group 39"/>
            <p:cNvGrpSpPr>
              <a:grpSpLocks/>
            </p:cNvGrpSpPr>
            <p:nvPr/>
          </p:nvGrpSpPr>
          <p:grpSpPr bwMode="auto">
            <a:xfrm>
              <a:off x="1584" y="2016"/>
              <a:ext cx="384" cy="384"/>
              <a:chOff x="1920" y="2352"/>
              <a:chExt cx="384" cy="384"/>
            </a:xfrm>
          </p:grpSpPr>
          <p:sp>
            <p:nvSpPr>
              <p:cNvPr id="27673" name="Line 40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674" name="Text Box 41"/>
              <p:cNvSpPr txBox="1">
                <a:spLocks noChangeArrowheads="1"/>
              </p:cNvSpPr>
              <p:nvPr/>
            </p:nvSpPr>
            <p:spPr bwMode="auto">
              <a:xfrm>
                <a:off x="1920" y="235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800" dirty="0">
                    <a:latin typeface="Trebuchet MS" pitchFamily="34" charset="0"/>
                  </a:rPr>
                  <a:t>H</a:t>
                </a:r>
                <a:r>
                  <a:rPr lang="en-US" sz="1800" baseline="30000" dirty="0">
                    <a:latin typeface="Trebuchet MS" pitchFamily="34" charset="0"/>
                  </a:rPr>
                  <a:t>+</a:t>
                </a:r>
              </a:p>
            </p:txBody>
          </p:sp>
        </p:grpSp>
        <p:grpSp>
          <p:nvGrpSpPr>
            <p:cNvPr id="27660" name="Group 42"/>
            <p:cNvGrpSpPr>
              <a:grpSpLocks/>
            </p:cNvGrpSpPr>
            <p:nvPr/>
          </p:nvGrpSpPr>
          <p:grpSpPr bwMode="auto">
            <a:xfrm>
              <a:off x="2736" y="2016"/>
              <a:ext cx="384" cy="384"/>
              <a:chOff x="1920" y="2352"/>
              <a:chExt cx="384" cy="384"/>
            </a:xfrm>
          </p:grpSpPr>
          <p:sp>
            <p:nvSpPr>
              <p:cNvPr id="27671" name="Line 43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7672" name="Text Box 44"/>
              <p:cNvSpPr txBox="1">
                <a:spLocks noChangeArrowheads="1"/>
              </p:cNvSpPr>
              <p:nvPr/>
            </p:nvSpPr>
            <p:spPr bwMode="auto">
              <a:xfrm>
                <a:off x="1920" y="235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286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60000"/>
                  </a:spcBef>
                  <a:spcAft>
                    <a:spcPct val="0"/>
                  </a:spcAft>
                  <a:buClr>
                    <a:srgbClr val="0000FF"/>
                  </a:buClr>
                  <a:buSzPct val="15000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1800" dirty="0">
                    <a:latin typeface="Trebuchet MS" pitchFamily="34" charset="0"/>
                  </a:rPr>
                  <a:t>H</a:t>
                </a:r>
                <a:r>
                  <a:rPr lang="en-US" sz="1800" baseline="30000" dirty="0">
                    <a:latin typeface="Trebuchet MS" pitchFamily="34" charset="0"/>
                  </a:rPr>
                  <a:t>+</a:t>
                </a:r>
              </a:p>
            </p:txBody>
          </p:sp>
        </p:grpSp>
        <p:pic>
          <p:nvPicPr>
            <p:cNvPr id="27661" name="Picture 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69"/>
              <a:ext cx="618" cy="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62" name="Picture 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6"/>
              <a:ext cx="760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663" name="Rectangle 47"/>
            <p:cNvSpPr>
              <a:spLocks noChangeArrowheads="1"/>
            </p:cNvSpPr>
            <p:nvPr/>
          </p:nvSpPr>
          <p:spPr bwMode="auto">
            <a:xfrm>
              <a:off x="816" y="1152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" indent="-228600" algn="l">
                <a:buFontTx/>
                <a:buNone/>
              </a:pPr>
              <a:r>
                <a:rPr lang="en-US" sz="2000"/>
                <a:t>MIB</a:t>
              </a:r>
            </a:p>
          </p:txBody>
        </p:sp>
        <p:sp>
          <p:nvSpPr>
            <p:cNvPr id="27664" name="Line 48"/>
            <p:cNvSpPr>
              <a:spLocks noChangeShapeType="1"/>
            </p:cNvSpPr>
            <p:nvPr/>
          </p:nvSpPr>
          <p:spPr bwMode="auto">
            <a:xfrm>
              <a:off x="912" y="1632"/>
              <a:ext cx="528" cy="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65" name="Line 49"/>
            <p:cNvSpPr>
              <a:spLocks noChangeShapeType="1"/>
            </p:cNvSpPr>
            <p:nvPr/>
          </p:nvSpPr>
          <p:spPr bwMode="auto">
            <a:xfrm flipV="1">
              <a:off x="2784" y="1584"/>
              <a:ext cx="528" cy="38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66" name="Line 50"/>
            <p:cNvSpPr>
              <a:spLocks noChangeShapeType="1"/>
            </p:cNvSpPr>
            <p:nvPr/>
          </p:nvSpPr>
          <p:spPr bwMode="auto">
            <a:xfrm>
              <a:off x="2880" y="2544"/>
              <a:ext cx="528" cy="5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67" name="Line 51"/>
            <p:cNvSpPr>
              <a:spLocks noChangeShapeType="1"/>
            </p:cNvSpPr>
            <p:nvPr/>
          </p:nvSpPr>
          <p:spPr bwMode="auto">
            <a:xfrm>
              <a:off x="3072" y="2400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668" name="Rectangle 52"/>
            <p:cNvSpPr>
              <a:spLocks noChangeArrowheads="1"/>
            </p:cNvSpPr>
            <p:nvPr/>
          </p:nvSpPr>
          <p:spPr bwMode="auto">
            <a:xfrm>
              <a:off x="4032" y="2928"/>
              <a:ext cx="15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" indent="-228600">
                <a:buFontTx/>
                <a:buNone/>
              </a:pPr>
              <a:r>
                <a:rPr lang="en-US" sz="2000"/>
                <a:t>  1-methylcamphene (1MC)</a:t>
              </a:r>
            </a:p>
          </p:txBody>
        </p:sp>
        <p:sp>
          <p:nvSpPr>
            <p:cNvPr id="27669" name="Rectangle 53"/>
            <p:cNvSpPr>
              <a:spLocks noChangeArrowheads="1"/>
            </p:cNvSpPr>
            <p:nvPr/>
          </p:nvSpPr>
          <p:spPr bwMode="auto">
            <a:xfrm>
              <a:off x="4032" y="1920"/>
              <a:ext cx="158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" indent="-228600">
                <a:buFontTx/>
                <a:buNone/>
              </a:pPr>
              <a:r>
                <a:rPr lang="en-US" sz="2000"/>
                <a:t>2-methylenebornane (2MB)</a:t>
              </a:r>
            </a:p>
          </p:txBody>
        </p:sp>
        <p:sp>
          <p:nvSpPr>
            <p:cNvPr id="27670" name="Rectangle 54"/>
            <p:cNvSpPr>
              <a:spLocks noChangeArrowheads="1"/>
            </p:cNvSpPr>
            <p:nvPr/>
          </p:nvSpPr>
          <p:spPr bwMode="auto">
            <a:xfrm>
              <a:off x="3888" y="960"/>
              <a:ext cx="15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" indent="-228600">
                <a:buFontTx/>
                <a:buNone/>
              </a:pPr>
              <a:r>
                <a:rPr lang="en-US" sz="2000"/>
                <a:t>2-methyl-2-bornene (2M2B)</a:t>
              </a:r>
            </a:p>
          </p:txBody>
        </p:sp>
      </p:grpSp>
      <p:sp>
        <p:nvSpPr>
          <p:cNvPr id="27652" name="Text Box 55"/>
          <p:cNvSpPr txBox="1">
            <a:spLocks noChangeArrowheads="1"/>
          </p:cNvSpPr>
          <p:nvPr/>
        </p:nvSpPr>
        <p:spPr bwMode="auto">
          <a:xfrm>
            <a:off x="5432425" y="6096000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latin typeface="Trebuchet MS" pitchFamily="34" charset="0"/>
              </a:rPr>
              <a:t>Non-odorous products</a:t>
            </a:r>
          </a:p>
        </p:txBody>
      </p:sp>
      <p:sp>
        <p:nvSpPr>
          <p:cNvPr id="27653" name="Text Box 56"/>
          <p:cNvSpPr txBox="1">
            <a:spLocks noChangeArrowheads="1"/>
          </p:cNvSpPr>
          <p:nvPr/>
        </p:nvSpPr>
        <p:spPr bwMode="auto">
          <a:xfrm>
            <a:off x="1371600" y="4191000"/>
            <a:ext cx="330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0000FF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latin typeface="Trebuchet MS" pitchFamily="34" charset="0"/>
              </a:rPr>
              <a:t>Acidic zeolite surface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844" y="6186100"/>
            <a:ext cx="2634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Yuncu</a:t>
            </a:r>
            <a:r>
              <a:rPr lang="en-US" sz="1200" b="1" dirty="0" smtClean="0"/>
              <a:t> </a:t>
            </a:r>
            <a:r>
              <a:rPr lang="en-US" sz="1200" b="1" dirty="0"/>
              <a:t>and </a:t>
            </a:r>
            <a:r>
              <a:rPr lang="en-US" sz="1200" b="1" dirty="0" smtClean="0"/>
              <a:t>Knappe, </a:t>
            </a:r>
            <a:r>
              <a:rPr lang="en-US" sz="1200" b="1" dirty="0" err="1" smtClean="0"/>
              <a:t>WaterRF</a:t>
            </a:r>
            <a:r>
              <a:rPr lang="en-US" sz="1200" b="1" dirty="0" smtClean="0"/>
              <a:t>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79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www.WaterRF.org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dkhiari@WaterRF.org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31" y="439387"/>
            <a:ext cx="8918369" cy="80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Overview of Treatment Technologies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22450"/>
              </p:ext>
            </p:extLst>
          </p:nvPr>
        </p:nvGraphicFramePr>
        <p:xfrm>
          <a:off x="204716" y="1359890"/>
          <a:ext cx="8420668" cy="4636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988"/>
                <a:gridCol w="1530690"/>
                <a:gridCol w="1640739"/>
                <a:gridCol w="1068295"/>
                <a:gridCol w="994978"/>
                <a:gridCol w="994978"/>
              </a:tblGrid>
              <a:tr h="1001173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Approx.</a:t>
                      </a:r>
                    </a:p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Conc.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ng</a:t>
                      </a:r>
                      <a:r>
                        <a:rPr lang="en-US" baseline="0" dirty="0" smtClean="0"/>
                        <a:t>/L)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Episode</a:t>
                      </a:r>
                    </a:p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Capital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O&amp;M</a:t>
                      </a:r>
                    </a:p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Usage for T&amp;O</a:t>
                      </a:r>
                      <a:r>
                        <a:rPr lang="en-US" baseline="0" dirty="0" smtClean="0"/>
                        <a:t> (%)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089">
                <a:tc>
                  <a:txBody>
                    <a:bodyPr/>
                    <a:lstStyle/>
                    <a:p>
                      <a:r>
                        <a:rPr lang="en-US" dirty="0" smtClean="0"/>
                        <a:t>Cl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/ClO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/KMnO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 20</a:t>
                      </a:r>
                      <a:endParaRPr lang="en-US" b="1" dirty="0"/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Short/Long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286">
                <a:tc>
                  <a:txBody>
                    <a:bodyPr/>
                    <a:lstStyle/>
                    <a:p>
                      <a:r>
                        <a:rPr lang="en-US" dirty="0" smtClean="0"/>
                        <a:t>PAC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 50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Biotreatment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</a:t>
                      </a:r>
                      <a:r>
                        <a:rPr lang="en-US" b="1" baseline="0" dirty="0" smtClean="0"/>
                        <a:t> 50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$-$$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286">
                <a:tc>
                  <a:txBody>
                    <a:bodyPr/>
                    <a:lstStyle/>
                    <a:p>
                      <a:r>
                        <a:rPr lang="en-US" dirty="0" smtClean="0"/>
                        <a:t>Ozone/H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</a:t>
                      </a:r>
                      <a:r>
                        <a:rPr lang="en-US" b="1" baseline="0" dirty="0" smtClean="0"/>
                        <a:t> - 75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Short/Long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$$-$$$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$-$$$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286">
                <a:tc>
                  <a:txBody>
                    <a:bodyPr/>
                    <a:lstStyle/>
                    <a:p>
                      <a:r>
                        <a:rPr lang="en-US" dirty="0" smtClean="0"/>
                        <a:t>UV/H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25 - 75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$$-$$$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$$-$$$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286">
                <a:tc>
                  <a:txBody>
                    <a:bodyPr/>
                    <a:lstStyle/>
                    <a:p>
                      <a:r>
                        <a:rPr lang="en-US" dirty="0" smtClean="0"/>
                        <a:t>GAC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25 - 100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$$-$$$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$-$$$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8286">
                <a:tc>
                  <a:txBody>
                    <a:bodyPr/>
                    <a:lstStyle/>
                    <a:p>
                      <a:r>
                        <a:rPr lang="en-US" dirty="0" smtClean="0"/>
                        <a:t>GAC / Multiple Barrier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&gt; 100</a:t>
                      </a:r>
                      <a:endParaRPr lang="en-US" b="1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$-$$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9439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Barrier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&gt; 100</a:t>
                      </a:r>
                      <a:endParaRPr lang="en-US" b="1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3143" y="973777"/>
            <a:ext cx="471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Geosmin</a:t>
            </a:r>
            <a:r>
              <a:rPr lang="en-US" dirty="0" smtClean="0"/>
              <a:t> and MIB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5631" y="6033720"/>
            <a:ext cx="467887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en-US" sz="1600" dirty="0" smtClean="0"/>
              <a:t>Corwin &amp; Summers, 2011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7739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85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Adsorption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324100" y="5070764"/>
            <a:ext cx="2895600" cy="9678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© 2011 Water Research Foundation. ALL RIGHTS RESERVED.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76400" y="1523999"/>
            <a:ext cx="5715000" cy="4989785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kumimoji="1" lang="en-US" sz="50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3376613"/>
            <a:ext cx="3505200" cy="3127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solidFill>
                  <a:schemeClr val="accent2"/>
                </a:solidFill>
                <a:latin typeface="Trebuchet MS" pitchFamily="34" charset="0"/>
              </a:rPr>
              <a:t> Impacts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98340" y="3349960"/>
            <a:ext cx="4854859" cy="3207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5000"/>
              </a:spcBef>
              <a:buFontTx/>
              <a:buChar char="•"/>
            </a:pPr>
            <a:r>
              <a:rPr lang="en-US" sz="1600" dirty="0" smtClean="0">
                <a:latin typeface="Trebuchet MS" pitchFamily="34" charset="0"/>
              </a:rPr>
              <a:t>Good removal of TCA, </a:t>
            </a:r>
            <a:r>
              <a:rPr lang="en-US" sz="1600" dirty="0" err="1" smtClean="0">
                <a:latin typeface="Trebuchet MS" pitchFamily="34" charset="0"/>
              </a:rPr>
              <a:t>geosmin</a:t>
            </a:r>
            <a:r>
              <a:rPr lang="en-US" sz="1600" dirty="0" smtClean="0">
                <a:latin typeface="Trebuchet MS" pitchFamily="34" charset="0"/>
              </a:rPr>
              <a:t>, MIB, IPMP</a:t>
            </a:r>
            <a:endParaRPr lang="en-US" sz="1600" dirty="0">
              <a:latin typeface="Trebuchet MS" pitchFamily="34" charset="0"/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Competition (TOC, DOC, NOM, BOM, organics)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Other treatment </a:t>
            </a:r>
            <a:r>
              <a:rPr lang="en-US" sz="1600" dirty="0" err="1">
                <a:latin typeface="Trebuchet MS" pitchFamily="34" charset="0"/>
              </a:rPr>
              <a:t>chem</a:t>
            </a:r>
            <a:r>
              <a:rPr lang="en-US" sz="1600" dirty="0">
                <a:latin typeface="Trebuchet MS" pitchFamily="34" charset="0"/>
              </a:rPr>
              <a:t> (oxidants, coagulants, pH)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Dose</a:t>
            </a: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1600" dirty="0">
                <a:latin typeface="Trebuchet MS" pitchFamily="34" charset="0"/>
              </a:rPr>
              <a:t>Contact time</a:t>
            </a:r>
          </a:p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PAC</a:t>
            </a:r>
          </a:p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Low</a:t>
            </a:r>
          </a:p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Flexible (when, where, </a:t>
            </a:r>
            <a:br>
              <a:rPr lang="en-US" sz="1600" dirty="0">
                <a:latin typeface="Trebuchet MS" pitchFamily="34" charset="0"/>
              </a:rPr>
            </a:br>
            <a:r>
              <a:rPr lang="en-US" sz="1600" dirty="0">
                <a:latin typeface="Trebuchet MS" pitchFamily="34" charset="0"/>
              </a:rPr>
              <a:t>type, how much)</a:t>
            </a:r>
          </a:p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Messy</a:t>
            </a:r>
          </a:p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$/unit removal - jar test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95800" y="4610100"/>
            <a:ext cx="2674287" cy="195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GAC</a:t>
            </a:r>
          </a:p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Moderate</a:t>
            </a:r>
          </a:p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Fixed barrier (can support biological activity)</a:t>
            </a:r>
          </a:p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Easier</a:t>
            </a:r>
          </a:p>
          <a:p>
            <a:pPr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latin typeface="Trebuchet MS" pitchFamily="34" charset="0"/>
              </a:rPr>
              <a:t>$/unit removal - RSSCT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7406" y="4557985"/>
            <a:ext cx="1316594" cy="195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9063" indent="-119063"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solidFill>
                  <a:schemeClr val="accent2"/>
                </a:solidFill>
                <a:latin typeface="Trebuchet MS" pitchFamily="34" charset="0"/>
              </a:rPr>
              <a:t>Form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solidFill>
                  <a:schemeClr val="accent2"/>
                </a:solidFill>
                <a:latin typeface="Trebuchet MS" pitchFamily="34" charset="0"/>
              </a:rPr>
              <a:t>Capital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solidFill>
                  <a:schemeClr val="accent2"/>
                </a:solidFill>
                <a:latin typeface="Trebuchet MS" pitchFamily="34" charset="0"/>
              </a:rPr>
              <a:t>Application</a:t>
            </a:r>
            <a:br>
              <a:rPr lang="en-US" sz="1600" dirty="0">
                <a:solidFill>
                  <a:schemeClr val="accent2"/>
                </a:solidFill>
                <a:latin typeface="Trebuchet MS" pitchFamily="34" charset="0"/>
              </a:rPr>
            </a:br>
            <a:endParaRPr lang="en-US" sz="1600" dirty="0">
              <a:solidFill>
                <a:schemeClr val="accent2"/>
              </a:solidFill>
              <a:latin typeface="Trebuchet MS" pitchFamily="34" charset="0"/>
            </a:endParaRP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solidFill>
                  <a:schemeClr val="accent2"/>
                </a:solidFill>
                <a:latin typeface="Trebuchet MS" pitchFamily="34" charset="0"/>
              </a:rPr>
              <a:t>Handling</a:t>
            </a:r>
          </a:p>
          <a:p>
            <a:pPr marL="119063" indent="-119063" algn="l">
              <a:lnSpc>
                <a:spcPct val="90000"/>
              </a:lnSpc>
              <a:spcBef>
                <a:spcPct val="55000"/>
              </a:spcBef>
            </a:pPr>
            <a:r>
              <a:rPr lang="en-US" sz="1600" dirty="0">
                <a:solidFill>
                  <a:schemeClr val="accent2"/>
                </a:solidFill>
                <a:latin typeface="Trebuchet MS" pitchFamily="34" charset="0"/>
              </a:rPr>
              <a:t>Selection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8001000" y="2286000"/>
            <a:ext cx="10668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276600" y="2032000"/>
            <a:ext cx="7620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553200" y="2286000"/>
            <a:ext cx="10668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 flipH="1">
            <a:off x="7377937" y="1461634"/>
            <a:ext cx="1143000" cy="1524000"/>
            <a:chOff x="624" y="2208"/>
            <a:chExt cx="1008" cy="1344"/>
          </a:xfrm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624" y="2448"/>
              <a:ext cx="1008" cy="1104"/>
            </a:xfrm>
            <a:custGeom>
              <a:avLst/>
              <a:gdLst>
                <a:gd name="T0" fmla="*/ 48 w 1008"/>
                <a:gd name="T1" fmla="*/ 1104 h 1104"/>
                <a:gd name="T2" fmla="*/ 336 w 1008"/>
                <a:gd name="T3" fmla="*/ 1104 h 1104"/>
                <a:gd name="T4" fmla="*/ 336 w 1008"/>
                <a:gd name="T5" fmla="*/ 720 h 1104"/>
                <a:gd name="T6" fmla="*/ 1008 w 1008"/>
                <a:gd name="T7" fmla="*/ 720 h 1104"/>
                <a:gd name="T8" fmla="*/ 1008 w 1008"/>
                <a:gd name="T9" fmla="*/ 0 h 1104"/>
                <a:gd name="T10" fmla="*/ 0 w 1008"/>
                <a:gd name="T11" fmla="*/ 0 h 1104"/>
                <a:gd name="T12" fmla="*/ 0 w 1008"/>
                <a:gd name="T13" fmla="*/ 1104 h 1104"/>
                <a:gd name="T14" fmla="*/ 48 w 1008"/>
                <a:gd name="T15" fmla="*/ 1104 h 1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8"/>
                <a:gd name="T25" fmla="*/ 0 h 1104"/>
                <a:gd name="T26" fmla="*/ 1008 w 1008"/>
                <a:gd name="T27" fmla="*/ 1104 h 1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8" h="1104">
                  <a:moveTo>
                    <a:pt x="48" y="1104"/>
                  </a:moveTo>
                  <a:lnTo>
                    <a:pt x="336" y="1104"/>
                  </a:lnTo>
                  <a:lnTo>
                    <a:pt x="336" y="720"/>
                  </a:lnTo>
                  <a:lnTo>
                    <a:pt x="1008" y="720"/>
                  </a:lnTo>
                  <a:lnTo>
                    <a:pt x="1008" y="0"/>
                  </a:lnTo>
                  <a:lnTo>
                    <a:pt x="0" y="0"/>
                  </a:lnTo>
                  <a:lnTo>
                    <a:pt x="0" y="1104"/>
                  </a:lnTo>
                  <a:lnTo>
                    <a:pt x="48" y="110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672" y="2496"/>
              <a:ext cx="912" cy="1008"/>
            </a:xfrm>
            <a:custGeom>
              <a:avLst/>
              <a:gdLst>
                <a:gd name="T0" fmla="*/ 0 w 912"/>
                <a:gd name="T1" fmla="*/ 0 h 1008"/>
                <a:gd name="T2" fmla="*/ 0 w 912"/>
                <a:gd name="T3" fmla="*/ 1008 h 1008"/>
                <a:gd name="T4" fmla="*/ 240 w 912"/>
                <a:gd name="T5" fmla="*/ 1008 h 1008"/>
                <a:gd name="T6" fmla="*/ 240 w 912"/>
                <a:gd name="T7" fmla="*/ 576 h 1008"/>
                <a:gd name="T8" fmla="*/ 288 w 912"/>
                <a:gd name="T9" fmla="*/ 576 h 1008"/>
                <a:gd name="T10" fmla="*/ 288 w 912"/>
                <a:gd name="T11" fmla="*/ 624 h 1008"/>
                <a:gd name="T12" fmla="*/ 912 w 912"/>
                <a:gd name="T13" fmla="*/ 624 h 1008"/>
                <a:gd name="T14" fmla="*/ 912 w 912"/>
                <a:gd name="T15" fmla="*/ 0 h 1008"/>
                <a:gd name="T16" fmla="*/ 288 w 912"/>
                <a:gd name="T17" fmla="*/ 0 h 1008"/>
                <a:gd name="T18" fmla="*/ 288 w 912"/>
                <a:gd name="T19" fmla="*/ 528 h 1008"/>
                <a:gd name="T20" fmla="*/ 240 w 912"/>
                <a:gd name="T21" fmla="*/ 528 h 1008"/>
                <a:gd name="T22" fmla="*/ 240 w 912"/>
                <a:gd name="T23" fmla="*/ 0 h 1008"/>
                <a:gd name="T24" fmla="*/ 0 w 912"/>
                <a:gd name="T25" fmla="*/ 0 h 10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2"/>
                <a:gd name="T40" fmla="*/ 0 h 1008"/>
                <a:gd name="T41" fmla="*/ 912 w 912"/>
                <a:gd name="T42" fmla="*/ 1008 h 10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2" h="1008">
                  <a:moveTo>
                    <a:pt x="0" y="0"/>
                  </a:moveTo>
                  <a:lnTo>
                    <a:pt x="0" y="1008"/>
                  </a:lnTo>
                  <a:lnTo>
                    <a:pt x="240" y="1008"/>
                  </a:lnTo>
                  <a:lnTo>
                    <a:pt x="240" y="576"/>
                  </a:lnTo>
                  <a:lnTo>
                    <a:pt x="288" y="576"/>
                  </a:lnTo>
                  <a:lnTo>
                    <a:pt x="288" y="624"/>
                  </a:lnTo>
                  <a:lnTo>
                    <a:pt x="912" y="624"/>
                  </a:lnTo>
                  <a:lnTo>
                    <a:pt x="912" y="0"/>
                  </a:lnTo>
                  <a:lnTo>
                    <a:pt x="288" y="0"/>
                  </a:lnTo>
                  <a:lnTo>
                    <a:pt x="288" y="528"/>
                  </a:lnTo>
                  <a:lnTo>
                    <a:pt x="240" y="528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672" y="2640"/>
              <a:ext cx="912" cy="864"/>
            </a:xfrm>
            <a:custGeom>
              <a:avLst/>
              <a:gdLst>
                <a:gd name="T0" fmla="*/ 288 w 912"/>
                <a:gd name="T1" fmla="*/ 0 h 864"/>
                <a:gd name="T2" fmla="*/ 912 w 912"/>
                <a:gd name="T3" fmla="*/ 0 h 864"/>
                <a:gd name="T4" fmla="*/ 912 w 912"/>
                <a:gd name="T5" fmla="*/ 480 h 864"/>
                <a:gd name="T6" fmla="*/ 288 w 912"/>
                <a:gd name="T7" fmla="*/ 480 h 864"/>
                <a:gd name="T8" fmla="*/ 288 w 912"/>
                <a:gd name="T9" fmla="*/ 432 h 864"/>
                <a:gd name="T10" fmla="*/ 240 w 912"/>
                <a:gd name="T11" fmla="*/ 432 h 864"/>
                <a:gd name="T12" fmla="*/ 240 w 912"/>
                <a:gd name="T13" fmla="*/ 864 h 864"/>
                <a:gd name="T14" fmla="*/ 0 w 912"/>
                <a:gd name="T15" fmla="*/ 864 h 864"/>
                <a:gd name="T16" fmla="*/ 0 w 912"/>
                <a:gd name="T17" fmla="*/ 0 h 864"/>
                <a:gd name="T18" fmla="*/ 240 w 912"/>
                <a:gd name="T19" fmla="*/ 0 h 864"/>
                <a:gd name="T20" fmla="*/ 240 w 912"/>
                <a:gd name="T21" fmla="*/ 384 h 864"/>
                <a:gd name="T22" fmla="*/ 288 w 912"/>
                <a:gd name="T23" fmla="*/ 384 h 864"/>
                <a:gd name="T24" fmla="*/ 288 w 912"/>
                <a:gd name="T25" fmla="*/ 0 h 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2"/>
                <a:gd name="T40" fmla="*/ 0 h 864"/>
                <a:gd name="T41" fmla="*/ 912 w 912"/>
                <a:gd name="T42" fmla="*/ 864 h 8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2" h="864">
                  <a:moveTo>
                    <a:pt x="288" y="0"/>
                  </a:moveTo>
                  <a:lnTo>
                    <a:pt x="912" y="0"/>
                  </a:lnTo>
                  <a:lnTo>
                    <a:pt x="912" y="480"/>
                  </a:lnTo>
                  <a:lnTo>
                    <a:pt x="288" y="480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240" y="864"/>
                  </a:lnTo>
                  <a:lnTo>
                    <a:pt x="0" y="864"/>
                  </a:lnTo>
                  <a:lnTo>
                    <a:pt x="0" y="0"/>
                  </a:lnTo>
                  <a:lnTo>
                    <a:pt x="240" y="0"/>
                  </a:lnTo>
                  <a:lnTo>
                    <a:pt x="240" y="384"/>
                  </a:lnTo>
                  <a:lnTo>
                    <a:pt x="288" y="384"/>
                  </a:lnTo>
                  <a:lnTo>
                    <a:pt x="28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717" y="2208"/>
              <a:ext cx="96" cy="240"/>
              <a:chOff x="1824" y="2256"/>
              <a:chExt cx="576" cy="960"/>
            </a:xfrm>
          </p:grpSpPr>
          <p:sp>
            <p:nvSpPr>
              <p:cNvPr id="28" name="Arc 18"/>
              <p:cNvSpPr>
                <a:spLocks/>
              </p:cNvSpPr>
              <p:nvPr/>
            </p:nvSpPr>
            <p:spPr bwMode="auto">
              <a:xfrm>
                <a:off x="2160" y="2256"/>
                <a:ext cx="240" cy="144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rc 19"/>
              <p:cNvSpPr>
                <a:spLocks/>
              </p:cNvSpPr>
              <p:nvPr/>
            </p:nvSpPr>
            <p:spPr bwMode="auto">
              <a:xfrm flipH="1">
                <a:off x="1920" y="2256"/>
                <a:ext cx="240" cy="144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/>
              <p:cNvSpPr>
                <a:spLocks noChangeShapeType="1"/>
              </p:cNvSpPr>
              <p:nvPr/>
            </p:nvSpPr>
            <p:spPr bwMode="auto">
              <a:xfrm>
                <a:off x="1920" y="25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1824" y="2592"/>
                <a:ext cx="576" cy="624"/>
              </a:xfrm>
              <a:custGeom>
                <a:avLst/>
                <a:gdLst>
                  <a:gd name="T0" fmla="*/ 576 w 576"/>
                  <a:gd name="T1" fmla="*/ 0 h 624"/>
                  <a:gd name="T2" fmla="*/ 576 w 576"/>
                  <a:gd name="T3" fmla="*/ 624 h 624"/>
                  <a:gd name="T4" fmla="*/ 96 w 576"/>
                  <a:gd name="T5" fmla="*/ 624 h 624"/>
                  <a:gd name="T6" fmla="*/ 96 w 576"/>
                  <a:gd name="T7" fmla="*/ 480 h 624"/>
                  <a:gd name="T8" fmla="*/ 0 w 576"/>
                  <a:gd name="T9" fmla="*/ 480 h 624"/>
                  <a:gd name="T10" fmla="*/ 0 w 576"/>
                  <a:gd name="T11" fmla="*/ 192 h 624"/>
                  <a:gd name="T12" fmla="*/ 96 w 576"/>
                  <a:gd name="T13" fmla="*/ 192 h 6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6"/>
                  <a:gd name="T22" fmla="*/ 0 h 624"/>
                  <a:gd name="T23" fmla="*/ 576 w 576"/>
                  <a:gd name="T24" fmla="*/ 624 h 6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6" h="624">
                    <a:moveTo>
                      <a:pt x="576" y="0"/>
                    </a:moveTo>
                    <a:lnTo>
                      <a:pt x="576" y="624"/>
                    </a:lnTo>
                    <a:lnTo>
                      <a:pt x="96" y="624"/>
                    </a:lnTo>
                    <a:lnTo>
                      <a:pt x="96" y="480"/>
                    </a:lnTo>
                    <a:lnTo>
                      <a:pt x="0" y="480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2"/>
              <p:cNvSpPr>
                <a:spLocks noChangeShapeType="1"/>
              </p:cNvSpPr>
              <p:nvPr/>
            </p:nvSpPr>
            <p:spPr bwMode="auto">
              <a:xfrm>
                <a:off x="1920" y="24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2400" y="240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2352" y="2544"/>
                <a:ext cx="48" cy="48"/>
              </a:xfrm>
              <a:custGeom>
                <a:avLst/>
                <a:gdLst>
                  <a:gd name="T0" fmla="*/ 48 w 96"/>
                  <a:gd name="T1" fmla="*/ 0 h 432"/>
                  <a:gd name="T2" fmla="*/ 48 w 96"/>
                  <a:gd name="T3" fmla="*/ 16 h 432"/>
                  <a:gd name="T4" fmla="*/ 0 w 96"/>
                  <a:gd name="T5" fmla="*/ 16 h 432"/>
                  <a:gd name="T6" fmla="*/ 0 w 96"/>
                  <a:gd name="T7" fmla="*/ 32 h 432"/>
                  <a:gd name="T8" fmla="*/ 48 w 96"/>
                  <a:gd name="T9" fmla="*/ 32 h 432"/>
                  <a:gd name="T10" fmla="*/ 48 w 96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432"/>
                  <a:gd name="T20" fmla="*/ 96 w 96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432">
                    <a:moveTo>
                      <a:pt x="96" y="0"/>
                    </a:moveTo>
                    <a:lnTo>
                      <a:pt x="96" y="144"/>
                    </a:lnTo>
                    <a:lnTo>
                      <a:pt x="0" y="144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96" y="432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 flipH="1">
                <a:off x="1920" y="2544"/>
                <a:ext cx="48" cy="48"/>
              </a:xfrm>
              <a:custGeom>
                <a:avLst/>
                <a:gdLst>
                  <a:gd name="T0" fmla="*/ 48 w 96"/>
                  <a:gd name="T1" fmla="*/ 0 h 432"/>
                  <a:gd name="T2" fmla="*/ 48 w 96"/>
                  <a:gd name="T3" fmla="*/ 16 h 432"/>
                  <a:gd name="T4" fmla="*/ 0 w 96"/>
                  <a:gd name="T5" fmla="*/ 16 h 432"/>
                  <a:gd name="T6" fmla="*/ 0 w 96"/>
                  <a:gd name="T7" fmla="*/ 32 h 432"/>
                  <a:gd name="T8" fmla="*/ 48 w 96"/>
                  <a:gd name="T9" fmla="*/ 32 h 432"/>
                  <a:gd name="T10" fmla="*/ 48 w 96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432"/>
                  <a:gd name="T20" fmla="*/ 96 w 96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432">
                    <a:moveTo>
                      <a:pt x="96" y="0"/>
                    </a:moveTo>
                    <a:lnTo>
                      <a:pt x="96" y="144"/>
                    </a:lnTo>
                    <a:lnTo>
                      <a:pt x="0" y="144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96" y="432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736" y="2497"/>
              <a:ext cx="82" cy="863"/>
              <a:chOff x="880" y="2497"/>
              <a:chExt cx="82" cy="121"/>
            </a:xfrm>
          </p:grpSpPr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880" y="2497"/>
                <a:ext cx="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>
                <a:off x="961" y="2497"/>
                <a:ext cx="1" cy="1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914400" y="1219200"/>
            <a:ext cx="838691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699FF"/>
                </a:solidFill>
                <a:latin typeface="Trebuchet MS" pitchFamily="34" charset="0"/>
              </a:rPr>
              <a:t>Source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597333" y="1219200"/>
            <a:ext cx="112834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6699FF"/>
                </a:solidFill>
                <a:latin typeface="Trebuchet MS" pitchFamily="34" charset="0"/>
              </a:rPr>
              <a:t>Flash Mix</a:t>
            </a:r>
            <a:endParaRPr lang="en-US" sz="1600" b="1" dirty="0">
              <a:solidFill>
                <a:srgbClr val="6699FF"/>
              </a:solidFill>
              <a:latin typeface="Trebuchet MS" pitchFamily="34" charset="0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4024313" y="1219200"/>
            <a:ext cx="105990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699FF"/>
                </a:solidFill>
                <a:latin typeface="Trebuchet MS" pitchFamily="34" charset="0"/>
              </a:rPr>
              <a:t>Clarifiers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061075" y="1219200"/>
            <a:ext cx="803425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699FF"/>
                </a:solidFill>
                <a:latin typeface="Trebuchet MS" pitchFamily="34" charset="0"/>
              </a:rPr>
              <a:t>Filters</a:t>
            </a: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7626350" y="1219200"/>
            <a:ext cx="8953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699FF"/>
                </a:solidFill>
                <a:latin typeface="Trebuchet MS" pitchFamily="34" charset="0"/>
              </a:rPr>
              <a:t>Storage</a:t>
            </a:r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1701800" y="1676400"/>
            <a:ext cx="1244600" cy="347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0"/>
              </a:cxn>
              <a:cxn ang="0">
                <a:pos x="192" y="384"/>
              </a:cxn>
              <a:cxn ang="0">
                <a:pos x="384" y="384"/>
              </a:cxn>
            </a:cxnLst>
            <a:rect l="0" t="0" r="r" b="b"/>
            <a:pathLst>
              <a:path w="384" h="384">
                <a:moveTo>
                  <a:pt x="0" y="0"/>
                </a:moveTo>
                <a:lnTo>
                  <a:pt x="192" y="0"/>
                </a:lnTo>
                <a:lnTo>
                  <a:pt x="192" y="384"/>
                </a:lnTo>
                <a:lnTo>
                  <a:pt x="384" y="384"/>
                </a:lnTo>
              </a:path>
            </a:pathLst>
          </a:custGeom>
          <a:noFill/>
          <a:ln w="28575" cmpd="sng">
            <a:solidFill>
              <a:srgbClr val="4DD0FF"/>
            </a:solidFill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2" name="Group 39"/>
          <p:cNvGrpSpPr>
            <a:grpSpLocks/>
          </p:cNvGrpSpPr>
          <p:nvPr/>
        </p:nvGrpSpPr>
        <p:grpSpPr bwMode="auto">
          <a:xfrm>
            <a:off x="914400" y="1566863"/>
            <a:ext cx="838200" cy="1447800"/>
            <a:chOff x="1248" y="2352"/>
            <a:chExt cx="528" cy="912"/>
          </a:xfrm>
        </p:grpSpPr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1248" y="2592"/>
              <a:ext cx="480" cy="624"/>
            </a:xfrm>
            <a:prstGeom prst="rect">
              <a:avLst/>
            </a:pr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488" y="2352"/>
              <a:ext cx="288" cy="864"/>
            </a:xfrm>
            <a:custGeom>
              <a:avLst/>
              <a:gdLst>
                <a:gd name="T0" fmla="*/ 96 w 288"/>
                <a:gd name="T1" fmla="*/ 864 h 864"/>
                <a:gd name="T2" fmla="*/ 0 w 288"/>
                <a:gd name="T3" fmla="*/ 864 h 864"/>
                <a:gd name="T4" fmla="*/ 0 w 288"/>
                <a:gd name="T5" fmla="*/ 0 h 864"/>
                <a:gd name="T6" fmla="*/ 96 w 288"/>
                <a:gd name="T7" fmla="*/ 0 h 864"/>
                <a:gd name="T8" fmla="*/ 96 w 288"/>
                <a:gd name="T9" fmla="*/ 48 h 864"/>
                <a:gd name="T10" fmla="*/ 288 w 288"/>
                <a:gd name="T11" fmla="*/ 48 h 864"/>
                <a:gd name="T12" fmla="*/ 285 w 288"/>
                <a:gd name="T13" fmla="*/ 85 h 864"/>
                <a:gd name="T14" fmla="*/ 96 w 288"/>
                <a:gd name="T15" fmla="*/ 85 h 864"/>
                <a:gd name="T16" fmla="*/ 96 w 288"/>
                <a:gd name="T17" fmla="*/ 864 h 8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"/>
                <a:gd name="T28" fmla="*/ 0 h 864"/>
                <a:gd name="T29" fmla="*/ 288 w 288"/>
                <a:gd name="T30" fmla="*/ 864 h 8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" h="864">
                  <a:moveTo>
                    <a:pt x="96" y="864"/>
                  </a:moveTo>
                  <a:lnTo>
                    <a:pt x="0" y="864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48"/>
                  </a:lnTo>
                  <a:lnTo>
                    <a:pt x="288" y="48"/>
                  </a:lnTo>
                  <a:lnTo>
                    <a:pt x="285" y="85"/>
                  </a:lnTo>
                  <a:lnTo>
                    <a:pt x="96" y="85"/>
                  </a:lnTo>
                  <a:lnTo>
                    <a:pt x="96" y="86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248" y="2496"/>
              <a:ext cx="528" cy="768"/>
            </a:xfrm>
            <a:custGeom>
              <a:avLst/>
              <a:gdLst>
                <a:gd name="T0" fmla="*/ 0 w 528"/>
                <a:gd name="T1" fmla="*/ 720 h 768"/>
                <a:gd name="T2" fmla="*/ 384 w 528"/>
                <a:gd name="T3" fmla="*/ 720 h 768"/>
                <a:gd name="T4" fmla="*/ 480 w 528"/>
                <a:gd name="T5" fmla="*/ 0 h 768"/>
                <a:gd name="T6" fmla="*/ 528 w 528"/>
                <a:gd name="T7" fmla="*/ 0 h 768"/>
                <a:gd name="T8" fmla="*/ 528 w 528"/>
                <a:gd name="T9" fmla="*/ 768 h 768"/>
                <a:gd name="T10" fmla="*/ 0 w 528"/>
                <a:gd name="T11" fmla="*/ 768 h 768"/>
                <a:gd name="T12" fmla="*/ 0 w 528"/>
                <a:gd name="T13" fmla="*/ 720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8"/>
                <a:gd name="T22" fmla="*/ 0 h 768"/>
                <a:gd name="T23" fmla="*/ 528 w 528"/>
                <a:gd name="T24" fmla="*/ 768 h 7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8" h="768">
                  <a:moveTo>
                    <a:pt x="0" y="720"/>
                  </a:moveTo>
                  <a:lnTo>
                    <a:pt x="384" y="720"/>
                  </a:lnTo>
                  <a:lnTo>
                    <a:pt x="480" y="0"/>
                  </a:lnTo>
                  <a:lnTo>
                    <a:pt x="528" y="0"/>
                  </a:lnTo>
                  <a:lnTo>
                    <a:pt x="528" y="768"/>
                  </a:lnTo>
                  <a:lnTo>
                    <a:pt x="0" y="768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3" descr="Dark horizontal"/>
            <p:cNvSpPr>
              <a:spLocks noChangeArrowheads="1"/>
            </p:cNvSpPr>
            <p:nvPr/>
          </p:nvSpPr>
          <p:spPr bwMode="auto">
            <a:xfrm>
              <a:off x="1488" y="2832"/>
              <a:ext cx="48" cy="384"/>
            </a:xfrm>
            <a:prstGeom prst="rect">
              <a:avLst/>
            </a:prstGeom>
            <a:pattFill prst="dkHorz">
              <a:fgClr>
                <a:schemeClr val="hlink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44"/>
          <p:cNvGrpSpPr>
            <a:grpSpLocks/>
          </p:cNvGrpSpPr>
          <p:nvPr/>
        </p:nvGrpSpPr>
        <p:grpSpPr bwMode="auto">
          <a:xfrm>
            <a:off x="2943225" y="1871663"/>
            <a:ext cx="436563" cy="327025"/>
            <a:chOff x="1067" y="1858"/>
            <a:chExt cx="275" cy="206"/>
          </a:xfrm>
        </p:grpSpPr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1067" y="1858"/>
              <a:ext cx="275" cy="206"/>
              <a:chOff x="1067" y="1857"/>
              <a:chExt cx="275" cy="206"/>
            </a:xfrm>
          </p:grpSpPr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1067" y="1857"/>
                <a:ext cx="275" cy="20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1101" y="1891"/>
                <a:ext cx="207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1101" y="1960"/>
              <a:ext cx="207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Freeform 49"/>
          <p:cNvSpPr>
            <a:spLocks/>
          </p:cNvSpPr>
          <p:nvPr/>
        </p:nvSpPr>
        <p:spPr bwMode="auto">
          <a:xfrm flipV="1">
            <a:off x="4918075" y="2176463"/>
            <a:ext cx="893763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0"/>
              </a:cxn>
              <a:cxn ang="0">
                <a:pos x="192" y="384"/>
              </a:cxn>
              <a:cxn ang="0">
                <a:pos x="384" y="384"/>
              </a:cxn>
            </a:cxnLst>
            <a:rect l="0" t="0" r="r" b="b"/>
            <a:pathLst>
              <a:path w="384" h="384">
                <a:moveTo>
                  <a:pt x="0" y="0"/>
                </a:moveTo>
                <a:lnTo>
                  <a:pt x="192" y="0"/>
                </a:lnTo>
                <a:lnTo>
                  <a:pt x="192" y="384"/>
                </a:lnTo>
                <a:lnTo>
                  <a:pt x="384" y="384"/>
                </a:lnTo>
              </a:path>
            </a:pathLst>
          </a:custGeom>
          <a:noFill/>
          <a:ln w="28575" cmpd="sng">
            <a:solidFill>
              <a:srgbClr val="4DD0FF"/>
            </a:solidFill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3" name="Group 50"/>
          <p:cNvGrpSpPr>
            <a:grpSpLocks/>
          </p:cNvGrpSpPr>
          <p:nvPr/>
        </p:nvGrpSpPr>
        <p:grpSpPr bwMode="auto">
          <a:xfrm>
            <a:off x="4017963" y="1801813"/>
            <a:ext cx="949325" cy="762000"/>
            <a:chOff x="2208" y="1296"/>
            <a:chExt cx="837" cy="672"/>
          </a:xfrm>
        </p:grpSpPr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256" y="1440"/>
              <a:ext cx="766" cy="480"/>
            </a:xfrm>
            <a:custGeom>
              <a:avLst/>
              <a:gdLst>
                <a:gd name="T0" fmla="*/ 0 w 960"/>
                <a:gd name="T1" fmla="*/ 0 h 480"/>
                <a:gd name="T2" fmla="*/ 766 w 960"/>
                <a:gd name="T3" fmla="*/ 0 h 480"/>
                <a:gd name="T4" fmla="*/ 766 w 960"/>
                <a:gd name="T5" fmla="*/ 480 h 480"/>
                <a:gd name="T6" fmla="*/ 0 w 960"/>
                <a:gd name="T7" fmla="*/ 480 h 480"/>
                <a:gd name="T8" fmla="*/ 0 w 960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480"/>
                <a:gd name="T17" fmla="*/ 960 w 960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480">
                  <a:moveTo>
                    <a:pt x="0" y="0"/>
                  </a:moveTo>
                  <a:lnTo>
                    <a:pt x="960" y="0"/>
                  </a:lnTo>
                  <a:lnTo>
                    <a:pt x="960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" name="Group 52"/>
            <p:cNvGrpSpPr>
              <a:grpSpLocks/>
            </p:cNvGrpSpPr>
            <p:nvPr/>
          </p:nvGrpSpPr>
          <p:grpSpPr bwMode="auto">
            <a:xfrm>
              <a:off x="2578" y="1392"/>
              <a:ext cx="45" cy="528"/>
              <a:chOff x="2064" y="2208"/>
              <a:chExt cx="144" cy="528"/>
            </a:xfrm>
          </p:grpSpPr>
          <p:sp>
            <p:nvSpPr>
              <p:cNvPr id="77" name="Rectangle 53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54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55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56"/>
              <p:cNvSpPr>
                <a:spLocks noChangeArrowheads="1"/>
              </p:cNvSpPr>
              <p:nvPr/>
            </p:nvSpPr>
            <p:spPr bwMode="auto">
              <a:xfrm>
                <a:off x="2112" y="2208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57"/>
              <p:cNvSpPr>
                <a:spLocks noChangeShapeType="1"/>
              </p:cNvSpPr>
              <p:nvPr/>
            </p:nvSpPr>
            <p:spPr bwMode="auto">
              <a:xfrm>
                <a:off x="206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58"/>
            <p:cNvGrpSpPr>
              <a:grpSpLocks/>
            </p:cNvGrpSpPr>
            <p:nvPr/>
          </p:nvGrpSpPr>
          <p:grpSpPr bwMode="auto">
            <a:xfrm>
              <a:off x="2388" y="1392"/>
              <a:ext cx="45" cy="528"/>
              <a:chOff x="2064" y="2208"/>
              <a:chExt cx="144" cy="528"/>
            </a:xfrm>
          </p:grpSpPr>
          <p:sp>
            <p:nvSpPr>
              <p:cNvPr id="72" name="Rectangle 59"/>
              <p:cNvSpPr>
                <a:spLocks noChangeArrowheads="1"/>
              </p:cNvSpPr>
              <p:nvPr/>
            </p:nvSpPr>
            <p:spPr bwMode="auto">
              <a:xfrm>
                <a:off x="2112" y="2640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60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61"/>
              <p:cNvSpPr>
                <a:spLocks noChangeArrowheads="1"/>
              </p:cNvSpPr>
              <p:nvPr/>
            </p:nvSpPr>
            <p:spPr bwMode="auto">
              <a:xfrm>
                <a:off x="2112" y="2352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62"/>
              <p:cNvSpPr>
                <a:spLocks noChangeArrowheads="1"/>
              </p:cNvSpPr>
              <p:nvPr/>
            </p:nvSpPr>
            <p:spPr bwMode="auto">
              <a:xfrm>
                <a:off x="2112" y="2208"/>
                <a:ext cx="48" cy="9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63"/>
              <p:cNvSpPr>
                <a:spLocks noChangeShapeType="1"/>
              </p:cNvSpPr>
              <p:nvPr/>
            </p:nvSpPr>
            <p:spPr bwMode="auto">
              <a:xfrm>
                <a:off x="206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2208" y="1296"/>
              <a:ext cx="837" cy="672"/>
            </a:xfrm>
            <a:custGeom>
              <a:avLst/>
              <a:gdLst>
                <a:gd name="T0" fmla="*/ 0 w 837"/>
                <a:gd name="T1" fmla="*/ 0 h 672"/>
                <a:gd name="T2" fmla="*/ 0 w 837"/>
                <a:gd name="T3" fmla="*/ 672 h 672"/>
                <a:gd name="T4" fmla="*/ 837 w 837"/>
                <a:gd name="T5" fmla="*/ 672 h 672"/>
                <a:gd name="T6" fmla="*/ 837 w 837"/>
                <a:gd name="T7" fmla="*/ 0 h 672"/>
                <a:gd name="T8" fmla="*/ 789 w 837"/>
                <a:gd name="T9" fmla="*/ 0 h 672"/>
                <a:gd name="T10" fmla="*/ 792 w 837"/>
                <a:gd name="T11" fmla="*/ 621 h 672"/>
                <a:gd name="T12" fmla="*/ 762 w 837"/>
                <a:gd name="T13" fmla="*/ 624 h 672"/>
                <a:gd name="T14" fmla="*/ 759 w 837"/>
                <a:gd name="T15" fmla="*/ 192 h 672"/>
                <a:gd name="T16" fmla="*/ 720 w 837"/>
                <a:gd name="T17" fmla="*/ 192 h 672"/>
                <a:gd name="T18" fmla="*/ 723 w 837"/>
                <a:gd name="T19" fmla="*/ 624 h 672"/>
                <a:gd name="T20" fmla="*/ 48 w 837"/>
                <a:gd name="T21" fmla="*/ 624 h 672"/>
                <a:gd name="T22" fmla="*/ 48 w 837"/>
                <a:gd name="T23" fmla="*/ 0 h 672"/>
                <a:gd name="T24" fmla="*/ 0 w 837"/>
                <a:gd name="T25" fmla="*/ 0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7"/>
                <a:gd name="T40" fmla="*/ 0 h 672"/>
                <a:gd name="T41" fmla="*/ 837 w 837"/>
                <a:gd name="T42" fmla="*/ 672 h 6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7" h="672">
                  <a:moveTo>
                    <a:pt x="0" y="0"/>
                  </a:moveTo>
                  <a:lnTo>
                    <a:pt x="0" y="672"/>
                  </a:lnTo>
                  <a:lnTo>
                    <a:pt x="837" y="672"/>
                  </a:lnTo>
                  <a:lnTo>
                    <a:pt x="837" y="0"/>
                  </a:lnTo>
                  <a:lnTo>
                    <a:pt x="789" y="0"/>
                  </a:lnTo>
                  <a:lnTo>
                    <a:pt x="792" y="621"/>
                  </a:lnTo>
                  <a:lnTo>
                    <a:pt x="762" y="624"/>
                  </a:lnTo>
                  <a:lnTo>
                    <a:pt x="759" y="192"/>
                  </a:lnTo>
                  <a:lnTo>
                    <a:pt x="720" y="192"/>
                  </a:lnTo>
                  <a:lnTo>
                    <a:pt x="723" y="624"/>
                  </a:lnTo>
                  <a:lnTo>
                    <a:pt x="48" y="624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" name="Group 65"/>
            <p:cNvGrpSpPr>
              <a:grpSpLocks/>
            </p:cNvGrpSpPr>
            <p:nvPr/>
          </p:nvGrpSpPr>
          <p:grpSpPr bwMode="auto">
            <a:xfrm>
              <a:off x="2479" y="1299"/>
              <a:ext cx="96" cy="540"/>
              <a:chOff x="2461" y="1299"/>
              <a:chExt cx="96" cy="540"/>
            </a:xfrm>
          </p:grpSpPr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 flipV="1">
                <a:off x="2461" y="1827"/>
                <a:ext cx="96" cy="12"/>
              </a:xfrm>
              <a:custGeom>
                <a:avLst/>
                <a:gdLst>
                  <a:gd name="T0" fmla="*/ 0 w 384"/>
                  <a:gd name="T1" fmla="*/ 6 h 100"/>
                  <a:gd name="T2" fmla="*/ 24 w 384"/>
                  <a:gd name="T3" fmla="*/ 0 h 100"/>
                  <a:gd name="T4" fmla="*/ 72 w 384"/>
                  <a:gd name="T5" fmla="*/ 12 h 100"/>
                  <a:gd name="T6" fmla="*/ 96 w 384"/>
                  <a:gd name="T7" fmla="*/ 6 h 100"/>
                  <a:gd name="T8" fmla="*/ 72 w 384"/>
                  <a:gd name="T9" fmla="*/ 0 h 100"/>
                  <a:gd name="T10" fmla="*/ 24 w 384"/>
                  <a:gd name="T11" fmla="*/ 12 h 100"/>
                  <a:gd name="T12" fmla="*/ 0 w 384"/>
                  <a:gd name="T13" fmla="*/ 6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"/>
                  <a:gd name="T22" fmla="*/ 0 h 100"/>
                  <a:gd name="T23" fmla="*/ 384 w 384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" h="100">
                    <a:moveTo>
                      <a:pt x="0" y="49"/>
                    </a:moveTo>
                    <a:cubicBezTo>
                      <a:pt x="21" y="31"/>
                      <a:pt x="67" y="1"/>
                      <a:pt x="96" y="1"/>
                    </a:cubicBezTo>
                    <a:cubicBezTo>
                      <a:pt x="125" y="1"/>
                      <a:pt x="258" y="99"/>
                      <a:pt x="288" y="97"/>
                    </a:cubicBezTo>
                    <a:cubicBezTo>
                      <a:pt x="318" y="95"/>
                      <a:pt x="348" y="76"/>
                      <a:pt x="384" y="49"/>
                    </a:cubicBezTo>
                    <a:cubicBezTo>
                      <a:pt x="351" y="27"/>
                      <a:pt x="312" y="0"/>
                      <a:pt x="288" y="1"/>
                    </a:cubicBezTo>
                    <a:cubicBezTo>
                      <a:pt x="264" y="2"/>
                      <a:pt x="126" y="100"/>
                      <a:pt x="96" y="97"/>
                    </a:cubicBezTo>
                    <a:cubicBezTo>
                      <a:pt x="66" y="94"/>
                      <a:pt x="20" y="59"/>
                      <a:pt x="0" y="4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1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 flipV="1">
                <a:off x="2509" y="1347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68"/>
              <p:cNvSpPr>
                <a:spLocks noChangeArrowheads="1"/>
              </p:cNvSpPr>
              <p:nvPr/>
            </p:nvSpPr>
            <p:spPr bwMode="auto">
              <a:xfrm>
                <a:off x="2485" y="1299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 flipV="1">
                <a:off x="2461" y="1668"/>
                <a:ext cx="96" cy="12"/>
              </a:xfrm>
              <a:custGeom>
                <a:avLst/>
                <a:gdLst>
                  <a:gd name="T0" fmla="*/ 0 w 384"/>
                  <a:gd name="T1" fmla="*/ 6 h 100"/>
                  <a:gd name="T2" fmla="*/ 24 w 384"/>
                  <a:gd name="T3" fmla="*/ 0 h 100"/>
                  <a:gd name="T4" fmla="*/ 72 w 384"/>
                  <a:gd name="T5" fmla="*/ 12 h 100"/>
                  <a:gd name="T6" fmla="*/ 96 w 384"/>
                  <a:gd name="T7" fmla="*/ 6 h 100"/>
                  <a:gd name="T8" fmla="*/ 72 w 384"/>
                  <a:gd name="T9" fmla="*/ 0 h 100"/>
                  <a:gd name="T10" fmla="*/ 24 w 384"/>
                  <a:gd name="T11" fmla="*/ 12 h 100"/>
                  <a:gd name="T12" fmla="*/ 0 w 384"/>
                  <a:gd name="T13" fmla="*/ 6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"/>
                  <a:gd name="T22" fmla="*/ 0 h 100"/>
                  <a:gd name="T23" fmla="*/ 384 w 384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" h="100">
                    <a:moveTo>
                      <a:pt x="0" y="49"/>
                    </a:moveTo>
                    <a:cubicBezTo>
                      <a:pt x="21" y="31"/>
                      <a:pt x="67" y="1"/>
                      <a:pt x="96" y="1"/>
                    </a:cubicBezTo>
                    <a:cubicBezTo>
                      <a:pt x="125" y="1"/>
                      <a:pt x="258" y="99"/>
                      <a:pt x="288" y="97"/>
                    </a:cubicBezTo>
                    <a:cubicBezTo>
                      <a:pt x="318" y="95"/>
                      <a:pt x="348" y="76"/>
                      <a:pt x="384" y="49"/>
                    </a:cubicBezTo>
                    <a:cubicBezTo>
                      <a:pt x="351" y="27"/>
                      <a:pt x="312" y="0"/>
                      <a:pt x="288" y="1"/>
                    </a:cubicBezTo>
                    <a:cubicBezTo>
                      <a:pt x="264" y="2"/>
                      <a:pt x="126" y="100"/>
                      <a:pt x="96" y="97"/>
                    </a:cubicBezTo>
                    <a:cubicBezTo>
                      <a:pt x="66" y="94"/>
                      <a:pt x="20" y="59"/>
                      <a:pt x="0" y="4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1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" name="Group 70"/>
            <p:cNvGrpSpPr>
              <a:grpSpLocks/>
            </p:cNvGrpSpPr>
            <p:nvPr/>
          </p:nvGrpSpPr>
          <p:grpSpPr bwMode="auto">
            <a:xfrm>
              <a:off x="2285" y="1299"/>
              <a:ext cx="97" cy="540"/>
              <a:chOff x="2268" y="1299"/>
              <a:chExt cx="97" cy="540"/>
            </a:xfrm>
          </p:grpSpPr>
          <p:grpSp>
            <p:nvGrpSpPr>
              <p:cNvPr id="63" name="Group 71"/>
              <p:cNvGrpSpPr>
                <a:grpSpLocks/>
              </p:cNvGrpSpPr>
              <p:nvPr/>
            </p:nvGrpSpPr>
            <p:grpSpPr bwMode="auto">
              <a:xfrm>
                <a:off x="2269" y="1299"/>
                <a:ext cx="96" cy="540"/>
                <a:chOff x="2304" y="1296"/>
                <a:chExt cx="96" cy="540"/>
              </a:xfrm>
            </p:grpSpPr>
            <p:sp>
              <p:nvSpPr>
                <p:cNvPr id="65" name="Freeform 72"/>
                <p:cNvSpPr>
                  <a:spLocks/>
                </p:cNvSpPr>
                <p:nvPr/>
              </p:nvSpPr>
              <p:spPr bwMode="auto">
                <a:xfrm flipV="1">
                  <a:off x="2304" y="1824"/>
                  <a:ext cx="96" cy="12"/>
                </a:xfrm>
                <a:custGeom>
                  <a:avLst/>
                  <a:gdLst>
                    <a:gd name="T0" fmla="*/ 0 w 384"/>
                    <a:gd name="T1" fmla="*/ 6 h 100"/>
                    <a:gd name="T2" fmla="*/ 24 w 384"/>
                    <a:gd name="T3" fmla="*/ 0 h 100"/>
                    <a:gd name="T4" fmla="*/ 72 w 384"/>
                    <a:gd name="T5" fmla="*/ 12 h 100"/>
                    <a:gd name="T6" fmla="*/ 96 w 384"/>
                    <a:gd name="T7" fmla="*/ 6 h 100"/>
                    <a:gd name="T8" fmla="*/ 72 w 384"/>
                    <a:gd name="T9" fmla="*/ 0 h 100"/>
                    <a:gd name="T10" fmla="*/ 24 w 384"/>
                    <a:gd name="T11" fmla="*/ 12 h 100"/>
                    <a:gd name="T12" fmla="*/ 0 w 384"/>
                    <a:gd name="T13" fmla="*/ 6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4"/>
                    <a:gd name="T22" fmla="*/ 0 h 100"/>
                    <a:gd name="T23" fmla="*/ 384 w 38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4" h="100">
                      <a:moveTo>
                        <a:pt x="0" y="49"/>
                      </a:moveTo>
                      <a:cubicBezTo>
                        <a:pt x="21" y="31"/>
                        <a:pt x="67" y="1"/>
                        <a:pt x="96" y="1"/>
                      </a:cubicBezTo>
                      <a:cubicBezTo>
                        <a:pt x="125" y="1"/>
                        <a:pt x="258" y="99"/>
                        <a:pt x="288" y="97"/>
                      </a:cubicBezTo>
                      <a:cubicBezTo>
                        <a:pt x="318" y="95"/>
                        <a:pt x="348" y="76"/>
                        <a:pt x="384" y="49"/>
                      </a:cubicBezTo>
                      <a:cubicBezTo>
                        <a:pt x="351" y="27"/>
                        <a:pt x="312" y="0"/>
                        <a:pt x="288" y="1"/>
                      </a:cubicBezTo>
                      <a:cubicBezTo>
                        <a:pt x="264" y="2"/>
                        <a:pt x="126" y="100"/>
                        <a:pt x="96" y="97"/>
                      </a:cubicBezTo>
                      <a:cubicBezTo>
                        <a:pt x="66" y="94"/>
                        <a:pt x="20" y="59"/>
                        <a:pt x="0" y="49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 w="3175" cap="flat" cmpd="sng">
                  <a:solidFill>
                    <a:schemeClr val="fol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352" y="1344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Rectangle 74"/>
                <p:cNvSpPr>
                  <a:spLocks noChangeArrowheads="1"/>
                </p:cNvSpPr>
                <p:nvPr/>
              </p:nvSpPr>
              <p:spPr bwMode="auto">
                <a:xfrm>
                  <a:off x="2328" y="1296"/>
                  <a:ext cx="48" cy="48"/>
                </a:xfrm>
                <a:prstGeom prst="rect">
                  <a:avLst/>
                </a:prstGeom>
                <a:noFill/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4" name="Freeform 75"/>
              <p:cNvSpPr>
                <a:spLocks/>
              </p:cNvSpPr>
              <p:nvPr/>
            </p:nvSpPr>
            <p:spPr bwMode="auto">
              <a:xfrm flipV="1">
                <a:off x="2268" y="1668"/>
                <a:ext cx="96" cy="12"/>
              </a:xfrm>
              <a:custGeom>
                <a:avLst/>
                <a:gdLst>
                  <a:gd name="T0" fmla="*/ 0 w 384"/>
                  <a:gd name="T1" fmla="*/ 6 h 100"/>
                  <a:gd name="T2" fmla="*/ 24 w 384"/>
                  <a:gd name="T3" fmla="*/ 0 h 100"/>
                  <a:gd name="T4" fmla="*/ 72 w 384"/>
                  <a:gd name="T5" fmla="*/ 12 h 100"/>
                  <a:gd name="T6" fmla="*/ 96 w 384"/>
                  <a:gd name="T7" fmla="*/ 6 h 100"/>
                  <a:gd name="T8" fmla="*/ 72 w 384"/>
                  <a:gd name="T9" fmla="*/ 0 h 100"/>
                  <a:gd name="T10" fmla="*/ 24 w 384"/>
                  <a:gd name="T11" fmla="*/ 12 h 100"/>
                  <a:gd name="T12" fmla="*/ 0 w 384"/>
                  <a:gd name="T13" fmla="*/ 6 h 1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"/>
                  <a:gd name="T22" fmla="*/ 0 h 100"/>
                  <a:gd name="T23" fmla="*/ 384 w 384"/>
                  <a:gd name="T24" fmla="*/ 100 h 1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" h="100">
                    <a:moveTo>
                      <a:pt x="0" y="49"/>
                    </a:moveTo>
                    <a:cubicBezTo>
                      <a:pt x="21" y="31"/>
                      <a:pt x="67" y="1"/>
                      <a:pt x="96" y="1"/>
                    </a:cubicBezTo>
                    <a:cubicBezTo>
                      <a:pt x="125" y="1"/>
                      <a:pt x="258" y="99"/>
                      <a:pt x="288" y="97"/>
                    </a:cubicBezTo>
                    <a:cubicBezTo>
                      <a:pt x="318" y="95"/>
                      <a:pt x="348" y="76"/>
                      <a:pt x="384" y="49"/>
                    </a:cubicBezTo>
                    <a:cubicBezTo>
                      <a:pt x="351" y="27"/>
                      <a:pt x="312" y="0"/>
                      <a:pt x="288" y="1"/>
                    </a:cubicBezTo>
                    <a:cubicBezTo>
                      <a:pt x="264" y="2"/>
                      <a:pt x="126" y="100"/>
                      <a:pt x="96" y="97"/>
                    </a:cubicBezTo>
                    <a:cubicBezTo>
                      <a:pt x="66" y="94"/>
                      <a:pt x="20" y="59"/>
                      <a:pt x="0" y="4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1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76"/>
            <p:cNvGrpSpPr>
              <a:grpSpLocks/>
            </p:cNvGrpSpPr>
            <p:nvPr/>
          </p:nvGrpSpPr>
          <p:grpSpPr bwMode="auto">
            <a:xfrm>
              <a:off x="2681" y="1429"/>
              <a:ext cx="288" cy="55"/>
              <a:chOff x="3600" y="624"/>
              <a:chExt cx="768" cy="240"/>
            </a:xfrm>
          </p:grpSpPr>
          <p:sp>
            <p:nvSpPr>
              <p:cNvPr id="61" name="Freeform 77"/>
              <p:cNvSpPr>
                <a:spLocks/>
              </p:cNvSpPr>
              <p:nvPr/>
            </p:nvSpPr>
            <p:spPr bwMode="auto">
              <a:xfrm>
                <a:off x="3600" y="624"/>
                <a:ext cx="768" cy="96"/>
              </a:xfrm>
              <a:custGeom>
                <a:avLst/>
                <a:gdLst>
                  <a:gd name="T0" fmla="*/ 0 w 768"/>
                  <a:gd name="T1" fmla="*/ 0 h 96"/>
                  <a:gd name="T2" fmla="*/ 48 w 768"/>
                  <a:gd name="T3" fmla="*/ 48 h 96"/>
                  <a:gd name="T4" fmla="*/ 96 w 768"/>
                  <a:gd name="T5" fmla="*/ 0 h 96"/>
                  <a:gd name="T6" fmla="*/ 144 w 768"/>
                  <a:gd name="T7" fmla="*/ 48 h 96"/>
                  <a:gd name="T8" fmla="*/ 192 w 768"/>
                  <a:gd name="T9" fmla="*/ 0 h 96"/>
                  <a:gd name="T10" fmla="*/ 240 w 768"/>
                  <a:gd name="T11" fmla="*/ 48 h 96"/>
                  <a:gd name="T12" fmla="*/ 288 w 768"/>
                  <a:gd name="T13" fmla="*/ 0 h 96"/>
                  <a:gd name="T14" fmla="*/ 336 w 768"/>
                  <a:gd name="T15" fmla="*/ 48 h 96"/>
                  <a:gd name="T16" fmla="*/ 384 w 768"/>
                  <a:gd name="T17" fmla="*/ 0 h 96"/>
                  <a:gd name="T18" fmla="*/ 432 w 768"/>
                  <a:gd name="T19" fmla="*/ 48 h 96"/>
                  <a:gd name="T20" fmla="*/ 480 w 768"/>
                  <a:gd name="T21" fmla="*/ 0 h 96"/>
                  <a:gd name="T22" fmla="*/ 528 w 768"/>
                  <a:gd name="T23" fmla="*/ 48 h 96"/>
                  <a:gd name="T24" fmla="*/ 576 w 768"/>
                  <a:gd name="T25" fmla="*/ 0 h 96"/>
                  <a:gd name="T26" fmla="*/ 624 w 768"/>
                  <a:gd name="T27" fmla="*/ 48 h 96"/>
                  <a:gd name="T28" fmla="*/ 672 w 768"/>
                  <a:gd name="T29" fmla="*/ 0 h 96"/>
                  <a:gd name="T30" fmla="*/ 720 w 768"/>
                  <a:gd name="T31" fmla="*/ 48 h 96"/>
                  <a:gd name="T32" fmla="*/ 768 w 768"/>
                  <a:gd name="T33" fmla="*/ 0 h 96"/>
                  <a:gd name="T34" fmla="*/ 768 w 768"/>
                  <a:gd name="T35" fmla="*/ 96 h 96"/>
                  <a:gd name="T36" fmla="*/ 0 w 768"/>
                  <a:gd name="T37" fmla="*/ 96 h 96"/>
                  <a:gd name="T38" fmla="*/ 0 w 768"/>
                  <a:gd name="T39" fmla="*/ 0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68"/>
                  <a:gd name="T61" fmla="*/ 0 h 96"/>
                  <a:gd name="T62" fmla="*/ 768 w 768"/>
                  <a:gd name="T63" fmla="*/ 96 h 9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68" h="96">
                    <a:moveTo>
                      <a:pt x="0" y="0"/>
                    </a:moveTo>
                    <a:lnTo>
                      <a:pt x="48" y="48"/>
                    </a:lnTo>
                    <a:lnTo>
                      <a:pt x="96" y="0"/>
                    </a:lnTo>
                    <a:lnTo>
                      <a:pt x="144" y="48"/>
                    </a:lnTo>
                    <a:lnTo>
                      <a:pt x="192" y="0"/>
                    </a:lnTo>
                    <a:lnTo>
                      <a:pt x="240" y="48"/>
                    </a:lnTo>
                    <a:lnTo>
                      <a:pt x="288" y="0"/>
                    </a:lnTo>
                    <a:lnTo>
                      <a:pt x="336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480" y="0"/>
                    </a:lnTo>
                    <a:lnTo>
                      <a:pt x="528" y="48"/>
                    </a:lnTo>
                    <a:lnTo>
                      <a:pt x="576" y="0"/>
                    </a:lnTo>
                    <a:lnTo>
                      <a:pt x="624" y="48"/>
                    </a:lnTo>
                    <a:lnTo>
                      <a:pt x="672" y="0"/>
                    </a:lnTo>
                    <a:lnTo>
                      <a:pt x="720" y="48"/>
                    </a:lnTo>
                    <a:lnTo>
                      <a:pt x="768" y="0"/>
                    </a:lnTo>
                    <a:lnTo>
                      <a:pt x="768" y="96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8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768" cy="144"/>
              </a:xfrm>
              <a:prstGeom prst="rect">
                <a:avLst/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2" name="Group 79"/>
          <p:cNvGrpSpPr>
            <a:grpSpLocks/>
          </p:cNvGrpSpPr>
          <p:nvPr/>
        </p:nvGrpSpPr>
        <p:grpSpPr bwMode="auto">
          <a:xfrm>
            <a:off x="5811838" y="1865313"/>
            <a:ext cx="1035050" cy="1200150"/>
            <a:chOff x="4368" y="1488"/>
            <a:chExt cx="912" cy="1056"/>
          </a:xfrm>
        </p:grpSpPr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4656" y="1584"/>
              <a:ext cx="576" cy="475"/>
            </a:xfrm>
            <a:prstGeom prst="rect">
              <a:avLst/>
            </a:pr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1" descr="Large confetti"/>
            <p:cNvSpPr>
              <a:spLocks noChangeArrowheads="1"/>
            </p:cNvSpPr>
            <p:nvPr/>
          </p:nvSpPr>
          <p:spPr bwMode="auto">
            <a:xfrm>
              <a:off x="4656" y="2034"/>
              <a:ext cx="576" cy="126"/>
            </a:xfrm>
            <a:prstGeom prst="rect">
              <a:avLst/>
            </a:prstGeom>
            <a:pattFill prst="lgConfetti">
              <a:fgClr>
                <a:schemeClr val="bg1"/>
              </a:fgClr>
              <a:bgClr>
                <a:schemeClr val="tx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2" descr="Large confetti"/>
            <p:cNvSpPr>
              <a:spLocks noChangeArrowheads="1"/>
            </p:cNvSpPr>
            <p:nvPr/>
          </p:nvSpPr>
          <p:spPr bwMode="auto">
            <a:xfrm>
              <a:off x="4656" y="2160"/>
              <a:ext cx="576" cy="192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4656" y="2352"/>
              <a:ext cx="576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4656" y="2400"/>
              <a:ext cx="57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4416" y="1584"/>
              <a:ext cx="192" cy="288"/>
            </a:xfrm>
            <a:prstGeom prst="rect">
              <a:avLst/>
            </a:pr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4368" y="1488"/>
              <a:ext cx="912" cy="1056"/>
            </a:xfrm>
            <a:custGeom>
              <a:avLst/>
              <a:gdLst>
                <a:gd name="T0" fmla="*/ 48 w 912"/>
                <a:gd name="T1" fmla="*/ 0 h 1056"/>
                <a:gd name="T2" fmla="*/ 48 w 912"/>
                <a:gd name="T3" fmla="*/ 384 h 1056"/>
                <a:gd name="T4" fmla="*/ 240 w 912"/>
                <a:gd name="T5" fmla="*/ 384 h 1056"/>
                <a:gd name="T6" fmla="*/ 240 w 912"/>
                <a:gd name="T7" fmla="*/ 0 h 1056"/>
                <a:gd name="T8" fmla="*/ 288 w 912"/>
                <a:gd name="T9" fmla="*/ 0 h 1056"/>
                <a:gd name="T10" fmla="*/ 288 w 912"/>
                <a:gd name="T11" fmla="*/ 864 h 1056"/>
                <a:gd name="T12" fmla="*/ 864 w 912"/>
                <a:gd name="T13" fmla="*/ 864 h 1056"/>
                <a:gd name="T14" fmla="*/ 864 w 912"/>
                <a:gd name="T15" fmla="*/ 0 h 1056"/>
                <a:gd name="T16" fmla="*/ 912 w 912"/>
                <a:gd name="T17" fmla="*/ 0 h 1056"/>
                <a:gd name="T18" fmla="*/ 912 w 912"/>
                <a:gd name="T19" fmla="*/ 1056 h 1056"/>
                <a:gd name="T20" fmla="*/ 240 w 912"/>
                <a:gd name="T21" fmla="*/ 1056 h 1056"/>
                <a:gd name="T22" fmla="*/ 240 w 912"/>
                <a:gd name="T23" fmla="*/ 432 h 1056"/>
                <a:gd name="T24" fmla="*/ 0 w 912"/>
                <a:gd name="T25" fmla="*/ 432 h 1056"/>
                <a:gd name="T26" fmla="*/ 0 w 912"/>
                <a:gd name="T27" fmla="*/ 0 h 1056"/>
                <a:gd name="T28" fmla="*/ 48 w 912"/>
                <a:gd name="T29" fmla="*/ 0 h 10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12"/>
                <a:gd name="T46" fmla="*/ 0 h 1056"/>
                <a:gd name="T47" fmla="*/ 912 w 912"/>
                <a:gd name="T48" fmla="*/ 1056 h 10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12" h="1056">
                  <a:moveTo>
                    <a:pt x="48" y="0"/>
                  </a:moveTo>
                  <a:lnTo>
                    <a:pt x="48" y="384"/>
                  </a:lnTo>
                  <a:lnTo>
                    <a:pt x="240" y="384"/>
                  </a:lnTo>
                  <a:lnTo>
                    <a:pt x="240" y="0"/>
                  </a:lnTo>
                  <a:lnTo>
                    <a:pt x="288" y="0"/>
                  </a:lnTo>
                  <a:lnTo>
                    <a:pt x="288" y="864"/>
                  </a:lnTo>
                  <a:lnTo>
                    <a:pt x="864" y="864"/>
                  </a:lnTo>
                  <a:lnTo>
                    <a:pt x="864" y="0"/>
                  </a:lnTo>
                  <a:lnTo>
                    <a:pt x="912" y="0"/>
                  </a:lnTo>
                  <a:lnTo>
                    <a:pt x="912" y="1056"/>
                  </a:lnTo>
                  <a:lnTo>
                    <a:pt x="240" y="1056"/>
                  </a:lnTo>
                  <a:lnTo>
                    <a:pt x="240" y="432"/>
                  </a:lnTo>
                  <a:lnTo>
                    <a:pt x="0" y="432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7"/>
            <p:cNvSpPr>
              <a:spLocks noChangeArrowheads="1"/>
            </p:cNvSpPr>
            <p:nvPr/>
          </p:nvSpPr>
          <p:spPr bwMode="auto">
            <a:xfrm>
              <a:off x="4656" y="2400"/>
              <a:ext cx="576" cy="96"/>
            </a:xfrm>
            <a:prstGeom prst="rect">
              <a:avLst/>
            </a:prstGeom>
            <a:gradFill rotWithShape="0">
              <a:gsLst>
                <a:gs pos="0">
                  <a:srgbClr val="005E76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4410808" y="4572000"/>
            <a:ext cx="73025" cy="19417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 rot="16200000">
            <a:off x="4381500" y="1358900"/>
            <a:ext cx="76200" cy="640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1557" y="610124"/>
            <a:ext cx="7908968" cy="62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Powdered Activated Carbon (PAC)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0037" y="3133880"/>
            <a:ext cx="6590805" cy="388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Aft>
                <a:spcPts val="600"/>
              </a:spcAft>
            </a:pPr>
            <a:r>
              <a:rPr lang="en-US" sz="2400" dirty="0" smtClean="0"/>
              <a:t>Performance Drivers for PAC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Influent TOC concentration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Influent concentration and treatment objective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PAC dose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PAC type (base material)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Contact time and mixing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400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endParaRPr lang="en-US" sz="2800" b="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6714" y="1458645"/>
          <a:ext cx="8893995" cy="1573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7007"/>
                <a:gridCol w="1263722"/>
                <a:gridCol w="1376737"/>
                <a:gridCol w="1530849"/>
                <a:gridCol w="3585680"/>
              </a:tblGrid>
              <a:tr h="7867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Dose </a:t>
                      </a:r>
                    </a:p>
                    <a:p>
                      <a:pPr algn="ctr"/>
                      <a:r>
                        <a:rPr lang="en-US" dirty="0" smtClean="0"/>
                        <a:t>(mg/L)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Contact Time (min)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Removal</a:t>
                      </a:r>
                    </a:p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Limitations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6718">
                <a:tc>
                  <a:txBody>
                    <a:bodyPr/>
                    <a:lstStyle/>
                    <a:p>
                      <a:r>
                        <a:rPr lang="en-US" dirty="0" smtClean="0"/>
                        <a:t>PAC</a:t>
                      </a:r>
                      <a:endParaRPr lang="en-US" baseline="-25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5 - 30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15 - 90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40 - &gt; 95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Feed</a:t>
                      </a:r>
                      <a:r>
                        <a:rPr lang="en-US" baseline="0" dirty="0" smtClean="0"/>
                        <a:t> Rate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Oxidant compatibility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155" y="1183616"/>
            <a:ext cx="6949445" cy="5202521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54533" y="403760"/>
            <a:ext cx="7570341" cy="80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Powdered Activated Carbon (PAC)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32761" y="980392"/>
            <a:ext cx="7480442" cy="53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en-US" sz="2000" dirty="0" smtClean="0"/>
              <a:t>Influent TOC Concentration and Contact Time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endParaRPr lang="en-US" sz="2800" b="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228975"/>
            <a:ext cx="467887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en-US" sz="1600" dirty="0" smtClean="0"/>
              <a:t>Cho and Summers, 2007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1964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3950" y="362814"/>
            <a:ext cx="7438066" cy="79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Powdered Activated Carbon (PAC)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9840" y="1200788"/>
            <a:ext cx="6946186" cy="53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/>
            <a:r>
              <a:rPr lang="en-US" sz="2800" dirty="0" smtClean="0"/>
              <a:t>PAC Dose and Type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endParaRPr lang="en-US" sz="2800" b="0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921" y="1680656"/>
            <a:ext cx="6962105" cy="477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21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ation2012TemplatePPT">
  <a:themeElements>
    <a:clrScheme name="WaterRF">
      <a:dk1>
        <a:srgbClr val="000000"/>
      </a:dk1>
      <a:lt1>
        <a:srgbClr val="FFFFFF"/>
      </a:lt1>
      <a:dk2>
        <a:srgbClr val="1D62A0"/>
      </a:dk2>
      <a:lt2>
        <a:srgbClr val="EEECE1"/>
      </a:lt2>
      <a:accent1>
        <a:srgbClr val="B32317"/>
      </a:accent1>
      <a:accent2>
        <a:srgbClr val="7C2B83"/>
      </a:accent2>
      <a:accent3>
        <a:srgbClr val="F3901D"/>
      </a:accent3>
      <a:accent4>
        <a:srgbClr val="00583D"/>
      </a:accent4>
      <a:accent5>
        <a:srgbClr val="C86345"/>
      </a:accent5>
      <a:accent6>
        <a:srgbClr val="227C67"/>
      </a:accent6>
      <a:hlink>
        <a:srgbClr val="4A74AD"/>
      </a:hlink>
      <a:folHlink>
        <a:srgbClr val="99659F"/>
      </a:folHlink>
    </a:clrScheme>
    <a:fontScheme name="WaterR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aterRF Documents" ma:contentTypeID="0x010100E7B43BA2BC50294FB95FA17D1386EAF700D4DF57C78609834DBE7F089D44D596BF" ma:contentTypeVersion="6" ma:contentTypeDescription="" ma:contentTypeScope="" ma:versionID="85b6b4c7259ad3bb007d61d602b9d895">
  <xsd:schema xmlns:xsd="http://www.w3.org/2001/XMLSchema" xmlns:xs="http://www.w3.org/2001/XMLSchema" xmlns:p="http://schemas.microsoft.com/office/2006/metadata/properties" xmlns:ns2="ebf7935a-f450-4e2c-a604-7e5faf594165" targetNamespace="http://schemas.microsoft.com/office/2006/metadata/properties" ma:root="true" ma:fieldsID="12bd05d3fda90cdaad3f569f1abc29de" ns2:_="">
    <xsd:import namespace="ebf7935a-f450-4e2c-a604-7e5faf59416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ument_x0020_Status" minOccurs="0"/>
                <xsd:element ref="ns2:Document_x0020_Types" minOccurs="0"/>
                <xsd:element ref="ns2:Year_x0020_Created" minOccurs="0"/>
                <xsd:element ref="ns2:Unique_x0020_Identifi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7935a-f450-4e2c-a604-7e5faf59416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Status" ma:index="11" nillable="true" ma:displayName="Document Status" ma:format="Dropdown" ma:internalName="Document_x0020_Status">
      <xsd:simpleType>
        <xsd:union memberTypes="dms:Text">
          <xsd:simpleType>
            <xsd:restriction base="dms:Choice">
              <xsd:enumeration value="Draft"/>
              <xsd:enumeration value="Final"/>
              <xsd:enumeration value="In Progress"/>
            </xsd:restriction>
          </xsd:simpleType>
        </xsd:union>
      </xsd:simpleType>
    </xsd:element>
    <xsd:element name="Document_x0020_Types" ma:index="12" nillable="true" ma:displayName="Document Types" ma:list="{c1499318-c831-4b4c-b709-8dc75d69a720}" ma:internalName="Document_x0020_Types" ma:showField="LinkTitleNoMenu" ma:web="ebf7935a-f450-4e2c-a604-7e5faf594165">
      <xsd:simpleType>
        <xsd:restriction base="dms:Lookup"/>
      </xsd:simpleType>
    </xsd:element>
    <xsd:element name="Year_x0020_Created" ma:index="13" nillable="true" ma:displayName="Year Created" ma:internalName="Year_x0020_Created">
      <xsd:simpleType>
        <xsd:restriction base="dms:Text">
          <xsd:maxLength value="255"/>
        </xsd:restriction>
      </xsd:simpleType>
    </xsd:element>
    <xsd:element name="Unique_x0020_Identifier" ma:index="14" nillable="true" ma:displayName="Unique Identifier" ma:internalName="Unique_x0020_Identifi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(request)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que_x0020_Identifier xmlns="ebf7935a-f450-4e2c-a604-7e5faf594165" xsi:nil="true"/>
    <Document_x0020_Types xmlns="ebf7935a-f450-4e2c-a604-7e5faf594165" xsi:nil="true"/>
    <Document_x0020_Status xmlns="ebf7935a-f450-4e2c-a604-7e5faf594165" xsi:nil="true"/>
    <Year_x0020_Created xmlns="ebf7935a-f450-4e2c-a604-7e5faf594165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9A24F0-4167-492A-B187-7C1C535C4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f7935a-f450-4e2c-a604-7e5faf5941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08B38-680E-4A37-A00F-CD0F8DD1DED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999F04A-1C36-49D1-8E16-F3184E267D11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ebf7935a-f450-4e2c-a604-7e5faf59416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ABBC373-46B7-490C-968D-A0520936AF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Foundation2012TemplatePPT</Template>
  <TotalTime>10338</TotalTime>
  <Words>1838</Words>
  <Application>Microsoft Office PowerPoint</Application>
  <PresentationFormat>On-screen Show (4:3)</PresentationFormat>
  <Paragraphs>518</Paragraphs>
  <Slides>41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Foundation2012TemplatePPT</vt:lpstr>
      <vt:lpstr>Bitmap Image</vt:lpstr>
      <vt:lpstr>Advances in In-Plant Treatment of Taste-and-Odor Compounds</vt:lpstr>
      <vt:lpstr>Important References</vt:lpstr>
      <vt:lpstr>Treatment Options</vt:lpstr>
      <vt:lpstr>What, Why, When?</vt:lpstr>
      <vt:lpstr>PowerPoint Presentation</vt:lpstr>
      <vt:lpstr>Adsorption</vt:lpstr>
      <vt:lpstr>PowerPoint Presentation</vt:lpstr>
      <vt:lpstr>PowerPoint Presentation</vt:lpstr>
      <vt:lpstr>PowerPoint Presentation</vt:lpstr>
      <vt:lpstr>PowerPoint Presentation</vt:lpstr>
      <vt:lpstr>Superfine Powdered Activated Carbon (SPAC)</vt:lpstr>
      <vt:lpstr>MIB Removal</vt:lpstr>
      <vt:lpstr>MIB Removal – equilibrium conditions</vt:lpstr>
      <vt:lpstr>MIB Removal</vt:lpstr>
      <vt:lpstr>PowerPoint Presentation</vt:lpstr>
      <vt:lpstr>PowerPoint Presentation</vt:lpstr>
      <vt:lpstr>PowerPoint Presentation</vt:lpstr>
      <vt:lpstr>Oxidation</vt:lpstr>
      <vt:lpstr>Permanganate (MnO4-) </vt:lpstr>
      <vt:lpstr>PowerPoint Presentation</vt:lpstr>
      <vt:lpstr>Chlorine Dioxide (ClO2) </vt:lpstr>
      <vt:lpstr>Advanced Oxidation Processes (AOPs)</vt:lpstr>
      <vt:lpstr>Ozone/AOPs</vt:lpstr>
      <vt:lpstr>Ozone Oxidation of MIB and Geosmin</vt:lpstr>
      <vt:lpstr>Ultraviolet (UV)</vt:lpstr>
      <vt:lpstr>UV AOP for Taste and Odor </vt:lpstr>
      <vt:lpstr>AOP performance</vt:lpstr>
      <vt:lpstr>Biological Filtration</vt:lpstr>
      <vt:lpstr>Pilot Testing</vt:lpstr>
      <vt:lpstr>Pilot Testing</vt:lpstr>
      <vt:lpstr>Pilot Testing</vt:lpstr>
      <vt:lpstr>Membrane Treatment</vt:lpstr>
      <vt:lpstr>PowerPoint Presentation</vt:lpstr>
      <vt:lpstr>Caution!!!</vt:lpstr>
      <vt:lpstr>Zeolites</vt:lpstr>
      <vt:lpstr>Zeolite framework types</vt:lpstr>
      <vt:lpstr>Zeolites</vt:lpstr>
      <vt:lpstr>PowerPoint Presentation</vt:lpstr>
      <vt:lpstr>Clearly, 12C data differed from the 14C data when testing mordenite zeolites!!</vt:lpstr>
      <vt:lpstr>PowerPoint Presentation</vt:lpstr>
      <vt:lpstr>www.WaterRF.org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Djanette Khiari</dc:creator>
  <cp:lastModifiedBy>WRF User</cp:lastModifiedBy>
  <cp:revision>279</cp:revision>
  <cp:lastPrinted>2013-10-22T17:18:10Z</cp:lastPrinted>
  <dcterms:created xsi:type="dcterms:W3CDTF">2012-04-04T18:57:59Z</dcterms:created>
  <dcterms:modified xsi:type="dcterms:W3CDTF">2014-06-17T22:50:58Z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0x010100E7B43BA2BC50294FB95FA17D1386EAF700D4DF57C78609834DBE7F089D44D596BF</vt:lpwstr>
  </property>
</Properties>
</file>