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8" r:id="rId6"/>
  </p:sldMasterIdLst>
  <p:notesMasterIdLst>
    <p:notesMasterId r:id="rId46"/>
  </p:notesMasterIdLst>
  <p:sldIdLst>
    <p:sldId id="257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CE4B-0721-4B13-A113-74724138BAB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6BF2-84FC-4469-AFA6-FA24D9F80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635A-86C3-41DC-8B6D-35392911307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1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6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07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8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5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60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78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7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0494A-6653-4714-A531-DA4D406B95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86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00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0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0494A-6653-4714-A531-DA4D406B95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80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41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43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71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0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49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79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1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79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6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9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10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403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0494A-6653-4714-A531-DA4D406B957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1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369F-ECDC-4289-BBD5-8A9634D768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7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2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9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7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5C923-EE4A-47EC-95D9-8CBEF2F08F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1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9144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en-US" sz="800" dirty="0" smtClean="0">
                <a:solidFill>
                  <a:srgbClr val="FFFFFF"/>
                </a:solidFill>
              </a:rPr>
              <a:t>2014 </a:t>
            </a:r>
            <a:r>
              <a:rPr lang="en-US" sz="800" dirty="0">
                <a:solidFill>
                  <a:srgbClr val="FFFFFF"/>
                </a:solidFill>
              </a:rPr>
              <a:t>Water Research Foundation.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115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8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8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22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1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2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Slide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394022" y="6734889"/>
            <a:ext cx="773288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1" algn="ctr">
              <a:defRPr/>
            </a:pPr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en-US" sz="800" dirty="0" smtClean="0">
                <a:solidFill>
                  <a:srgbClr val="FFFFFF"/>
                </a:solidFill>
              </a:rPr>
              <a:t>2014 </a:t>
            </a:r>
            <a:r>
              <a:rPr lang="en-US" sz="800" dirty="0">
                <a:solidFill>
                  <a:srgbClr val="FFFFFF"/>
                </a:solidFill>
              </a:rPr>
              <a:t>Water Research Foundation. ALL RIGHTS RESERVED. No part of this presentation may be copied, reproduced, or otherwise utilized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55085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B3CBD5-B622-40B8-ACAA-C6844593651F}" type="datetimeFigureOut">
              <a:rPr lang="en-US">
                <a:solidFill>
                  <a:srgbClr val="000000"/>
                </a:solidFill>
              </a:rPr>
              <a:pPr/>
              <a:t>5/1/2014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F78375-4964-4880-9152-A4D300825B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9144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en-US" sz="800" dirty="0" smtClean="0">
                <a:solidFill>
                  <a:srgbClr val="FFFFFF"/>
                </a:solidFill>
              </a:rPr>
              <a:t>2014 </a:t>
            </a:r>
            <a:r>
              <a:rPr lang="en-US" sz="800" dirty="0">
                <a:solidFill>
                  <a:srgbClr val="FFFFFF"/>
                </a:solidFill>
              </a:rPr>
              <a:t>Water Research Foundation.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742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" y="0"/>
            <a:ext cx="9143245" cy="341348"/>
          </a:xfrm>
          <a:prstGeom prst="rect">
            <a:avLst/>
          </a:prstGeom>
        </p:spPr>
      </p:pic>
      <p:pic>
        <p:nvPicPr>
          <p:cNvPr id="8" name="Picture 7" descr="pptBa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" y="6516652"/>
            <a:ext cx="9143245" cy="3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FFFF"/>
                </a:solidFill>
              </a:rPr>
              <a:t>© 2013 Water Research Foundation.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088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Trebuchet MS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Trebuchet MS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Trebuchet MS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Trebuchet MS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Trebuchet MS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" y="0"/>
            <a:ext cx="9143245" cy="341348"/>
          </a:xfrm>
          <a:prstGeom prst="rect">
            <a:avLst/>
          </a:prstGeom>
        </p:spPr>
      </p:pic>
      <p:pic>
        <p:nvPicPr>
          <p:cNvPr id="8" name="Picture 7" descr="pptBa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" y="6516652"/>
            <a:ext cx="9143245" cy="3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402865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FFFF"/>
                </a:solidFill>
              </a:rPr>
              <a:t>© </a:t>
            </a:r>
            <a:r>
              <a:rPr lang="en-US" sz="800" dirty="0" smtClean="0">
                <a:solidFill>
                  <a:srgbClr val="FFFFFF"/>
                </a:solidFill>
              </a:rPr>
              <a:t>2014 </a:t>
            </a:r>
            <a:r>
              <a:rPr lang="en-US" sz="800" dirty="0">
                <a:solidFill>
                  <a:srgbClr val="FFFFFF"/>
                </a:solidFill>
              </a:rPr>
              <a:t>Water Research Foundation.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104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Trebuchet MS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Trebuchet MS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Trebuchet MS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Trebuchet MS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Trebuchet MS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kraucher@stratusconsulting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70" y="2501661"/>
            <a:ext cx="88938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US" sz="1000" b="1" u="sng" dirty="0">
              <a:solidFill>
                <a:srgbClr val="EEECE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1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07077" y="2362200"/>
            <a:ext cx="6934200" cy="3429000"/>
            <a:chOff x="1104900" y="1981200"/>
            <a:chExt cx="6934200" cy="3429000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1104900" y="1981200"/>
              <a:ext cx="6934200" cy="3429000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>
                  <a:effectLst/>
                  <a:latin typeface="+mj-lt"/>
                  <a:ea typeface="Times New Roman"/>
                </a:rPr>
                <a:t>How much do you trust your water utility to do the following things</a:t>
              </a:r>
              <a:r>
                <a:rPr lang="en-US" sz="1600" b="1" dirty="0" smtClean="0">
                  <a:effectLst/>
                  <a:latin typeface="+mj-lt"/>
                  <a:ea typeface="Times New Roman"/>
                </a:rPr>
                <a:t>:</a:t>
              </a: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endParaRPr lang="en-US" sz="1600" dirty="0">
                <a:effectLst/>
                <a:latin typeface="+mj-lt"/>
                <a:ea typeface="Times New Roman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860" y="2481072"/>
              <a:ext cx="6050280" cy="277672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Do Americans Think </a:t>
            </a:r>
            <a:r>
              <a:rPr lang="en-US" sz="3200" dirty="0" smtClean="0"/>
              <a:t>about </a:t>
            </a:r>
            <a:r>
              <a:rPr lang="en-US" sz="3200" i="1" dirty="0"/>
              <a:t>Community Water </a:t>
            </a:r>
            <a:r>
              <a:rPr lang="en-US" sz="3200" dirty="0"/>
              <a:t>and </a:t>
            </a:r>
            <a:r>
              <a:rPr lang="en-US" sz="3200" dirty="0" smtClean="0"/>
              <a:t>Climate </a:t>
            </a:r>
            <a:r>
              <a:rPr lang="en-US" sz="3200" dirty="0"/>
              <a:t>Change ? </a:t>
            </a:r>
          </a:p>
        </p:txBody>
      </p:sp>
    </p:spTree>
    <p:extLst>
      <p:ext uri="{BB962C8B-B14F-4D97-AF65-F5344CB8AC3E}">
        <p14:creationId xmlns:p14="http://schemas.microsoft.com/office/powerpoint/2010/main" val="28407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90997" y="2438400"/>
            <a:ext cx="5105400" cy="3262948"/>
            <a:chOff x="2019300" y="2147252"/>
            <a:chExt cx="5105400" cy="3262948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019300" y="2147252"/>
              <a:ext cx="5105400" cy="3262948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latin typeface="+mj-lt"/>
                  <a:ea typeface="Times New Roman"/>
                </a:rPr>
                <a:t>A large majority of Americans support their water provider planning for the future (10–40 years</a:t>
              </a:r>
              <a:r>
                <a:rPr lang="en-US" sz="1600" b="1" dirty="0" smtClean="0">
                  <a:latin typeface="+mj-lt"/>
                  <a:ea typeface="Times New Roman"/>
                </a:rPr>
                <a:t>). </a:t>
              </a:r>
              <a:endParaRPr lang="en-US" sz="1600" dirty="0">
                <a:effectLst/>
                <a:latin typeface="+mj-lt"/>
                <a:ea typeface="Times New Roman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87"/>
            <a:stretch/>
          </p:blipFill>
          <p:spPr bwMode="auto">
            <a:xfrm>
              <a:off x="3101645" y="2917474"/>
              <a:ext cx="2940710" cy="23403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What Do Americans Think about </a:t>
            </a:r>
            <a:r>
              <a:rPr lang="en-US" sz="3200" i="1" dirty="0"/>
              <a:t>Community Water </a:t>
            </a:r>
            <a:r>
              <a:rPr lang="en-US" sz="3200" dirty="0"/>
              <a:t>and Climate Change ? </a:t>
            </a:r>
          </a:p>
        </p:txBody>
      </p:sp>
    </p:spTree>
    <p:extLst>
      <p:ext uri="{BB962C8B-B14F-4D97-AF65-F5344CB8AC3E}">
        <p14:creationId xmlns:p14="http://schemas.microsoft.com/office/powerpoint/2010/main" val="32190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23900" y="2057400"/>
            <a:ext cx="7696200" cy="3371533"/>
            <a:chOff x="990600" y="2352833"/>
            <a:chExt cx="7696200" cy="3371533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990600" y="2352833"/>
              <a:ext cx="7696200" cy="3371533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+mj-lt"/>
                  <a:ea typeface="Times New Roman"/>
                </a:rPr>
                <a:t>When planning for the future, how much attention do you think your water utility should give to the following issues</a:t>
              </a:r>
              <a:r>
                <a:rPr lang="en-US" sz="1600" b="1" dirty="0" smtClean="0">
                  <a:effectLst/>
                  <a:latin typeface="+mj-lt"/>
                  <a:ea typeface="Times New Roman"/>
                </a:rPr>
                <a:t>?</a:t>
              </a:r>
              <a:endParaRPr lang="en-US" sz="1600" dirty="0">
                <a:effectLst/>
                <a:latin typeface="+mj-lt"/>
                <a:ea typeface="Times New Roman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540" y="3114833"/>
              <a:ext cx="7132320" cy="243961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Americans Think about </a:t>
            </a:r>
            <a:r>
              <a:rPr lang="en-US" sz="3200" i="1" dirty="0"/>
              <a:t>Community Water </a:t>
            </a:r>
            <a:r>
              <a:rPr lang="en-US" sz="3200" dirty="0"/>
              <a:t>and Climate Change ? </a:t>
            </a:r>
          </a:p>
        </p:txBody>
      </p:sp>
    </p:spTree>
    <p:extLst>
      <p:ext uri="{BB962C8B-B14F-4D97-AF65-F5344CB8AC3E}">
        <p14:creationId xmlns:p14="http://schemas.microsoft.com/office/powerpoint/2010/main" val="5230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2318766"/>
            <a:ext cx="5029200" cy="3352800"/>
            <a:chOff x="2209800" y="1676400"/>
            <a:chExt cx="5029200" cy="3352800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209800" y="1676400"/>
              <a:ext cx="5029200" cy="3352800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>
                  <a:effectLst/>
                  <a:latin typeface="+mj-lt"/>
                  <a:ea typeface="Times New Roman"/>
                </a:rPr>
                <a:t>Assuming the money is needed, and would be spent wisely and efficiently, would you be willing to pay extra each month to ensure that your community has </a:t>
              </a:r>
              <a:r>
                <a:rPr lang="en-US" sz="1600" b="1" i="1" dirty="0">
                  <a:effectLst/>
                  <a:latin typeface="+mj-lt"/>
                  <a:ea typeface="Times New Roman"/>
                </a:rPr>
                <a:t>access to abundant, safe water for the next </a:t>
              </a:r>
              <a:r>
                <a:rPr lang="en-US" sz="1600" b="1" i="1" dirty="0" smtClean="0">
                  <a:effectLst/>
                  <a:latin typeface="+mj-lt"/>
                  <a:ea typeface="Times New Roman"/>
                </a:rPr>
                <a:t>10–40 </a:t>
              </a:r>
              <a:r>
                <a:rPr lang="en-US" sz="1600" b="1" i="1" dirty="0">
                  <a:effectLst/>
                  <a:latin typeface="+mj-lt"/>
                  <a:ea typeface="Times New Roman"/>
                </a:rPr>
                <a:t>years</a:t>
              </a:r>
              <a:r>
                <a:rPr lang="en-US" sz="1600" b="1" i="1" dirty="0" smtClean="0">
                  <a:effectLst/>
                  <a:latin typeface="+mj-lt"/>
                  <a:ea typeface="Times New Roman"/>
                </a:rPr>
                <a:t>?</a:t>
              </a:r>
              <a:endParaRPr lang="en-US" sz="1600" dirty="0">
                <a:effectLst/>
                <a:latin typeface="+mj-lt"/>
                <a:ea typeface="Times New Roman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674" y="3167634"/>
              <a:ext cx="1380744" cy="1741932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Americans Think about </a:t>
            </a:r>
            <a:r>
              <a:rPr lang="en-US" sz="3200" i="1" dirty="0"/>
              <a:t>Community Water </a:t>
            </a:r>
            <a:r>
              <a:rPr lang="en-US" sz="3200" dirty="0"/>
              <a:t>and Climate Change ? </a:t>
            </a:r>
          </a:p>
        </p:txBody>
      </p:sp>
    </p:spTree>
    <p:extLst>
      <p:ext uri="{BB962C8B-B14F-4D97-AF65-F5344CB8AC3E}">
        <p14:creationId xmlns:p14="http://schemas.microsoft.com/office/powerpoint/2010/main" val="41064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66975" y="1889760"/>
            <a:ext cx="4210050" cy="3078480"/>
            <a:chOff x="2495550" y="2331720"/>
            <a:chExt cx="4210050" cy="3078480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495550" y="2331720"/>
              <a:ext cx="4210050" cy="3078480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>
                  <a:effectLst/>
                  <a:latin typeface="+mj-lt"/>
                  <a:ea typeface="Times New Roman"/>
                </a:rPr>
                <a:t>My water utility has a plan, has taken </a:t>
              </a:r>
              <a:r>
                <a:rPr lang="en-US" sz="1600" b="1" dirty="0" smtClean="0">
                  <a:effectLst/>
                  <a:latin typeface="+mj-lt"/>
                  <a:ea typeface="Times New Roman"/>
                </a:rPr>
                <a:t>the </a:t>
              </a:r>
              <a:r>
                <a:rPr lang="en-US" sz="1600" b="1" dirty="0">
                  <a:effectLst/>
                  <a:latin typeface="+mj-lt"/>
                  <a:ea typeface="Times New Roman"/>
                </a:rPr>
                <a:t>necessary actions, and is adequately prepared for extreme </a:t>
              </a:r>
              <a:r>
                <a:rPr lang="en-US" sz="1600" b="1" dirty="0" smtClean="0">
                  <a:effectLst/>
                  <a:latin typeface="+mj-lt"/>
                  <a:ea typeface="Times New Roman"/>
                </a:rPr>
                <a:t>weather.</a:t>
              </a:r>
              <a:endParaRPr lang="en-US" sz="1600" dirty="0">
                <a:effectLst/>
                <a:latin typeface="+mj-lt"/>
                <a:ea typeface="Times New Roman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765" y="3293668"/>
              <a:ext cx="1531620" cy="188366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Americans Think about </a:t>
            </a:r>
            <a:r>
              <a:rPr lang="en-US" sz="3200" i="1" dirty="0"/>
              <a:t>Community Water </a:t>
            </a:r>
            <a:r>
              <a:rPr lang="en-US" sz="3200" dirty="0"/>
              <a:t>and Climate Change ? </a:t>
            </a:r>
          </a:p>
        </p:txBody>
      </p:sp>
    </p:spTree>
    <p:extLst>
      <p:ext uri="{BB962C8B-B14F-4D97-AF65-F5344CB8AC3E}">
        <p14:creationId xmlns:p14="http://schemas.microsoft.com/office/powerpoint/2010/main" val="33071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81200" y="2438400"/>
            <a:ext cx="5181600" cy="3116580"/>
            <a:chOff x="2057400" y="1836420"/>
            <a:chExt cx="5181600" cy="3116580"/>
          </a:xfrm>
        </p:grpSpPr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2057400" y="1836420"/>
              <a:ext cx="5181600" cy="3116580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>
                  <a:effectLst/>
                  <a:latin typeface="Calibri"/>
                  <a:ea typeface="Times New Roman"/>
                </a:rPr>
                <a:t>How concerned are you that future extreme weather events will negatively impact your community water provider’s ability to provide safe, healthy drinking water?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581" y="2819400"/>
              <a:ext cx="1529239" cy="193450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Americans Think about </a:t>
            </a:r>
            <a:r>
              <a:rPr lang="en-US" sz="3200" i="1" dirty="0"/>
              <a:t>Community Water </a:t>
            </a:r>
            <a:r>
              <a:rPr lang="en-US" sz="3200" dirty="0"/>
              <a:t>and Climate Change ? </a:t>
            </a:r>
          </a:p>
        </p:txBody>
      </p:sp>
    </p:spTree>
    <p:extLst>
      <p:ext uri="{BB962C8B-B14F-4D97-AF65-F5344CB8AC3E}">
        <p14:creationId xmlns:p14="http://schemas.microsoft.com/office/powerpoint/2010/main" val="14584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95500" y="2133600"/>
            <a:ext cx="4953000" cy="3352800"/>
            <a:chOff x="2095500" y="2133600"/>
            <a:chExt cx="4953000" cy="3352800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095500" y="2133600"/>
              <a:ext cx="4953000" cy="3352800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>
                  <a:effectLst/>
                  <a:latin typeface="+mj-lt"/>
                  <a:ea typeface="Times New Roman"/>
                </a:rPr>
                <a:t>The impact of climate change on extreme events will make it more difficult for water utilities to meet community water needs during and immediately after extreme weather </a:t>
              </a:r>
              <a:r>
                <a:rPr lang="en-US" sz="1600" b="1" dirty="0" smtClean="0">
                  <a:effectLst/>
                  <a:latin typeface="+mj-lt"/>
                  <a:ea typeface="Times New Roman"/>
                </a:rPr>
                <a:t>events.</a:t>
              </a:r>
              <a:endParaRPr lang="en-US" sz="1600" dirty="0">
                <a:effectLst/>
                <a:latin typeface="+mj-lt"/>
                <a:ea typeface="Times New Roman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190" y="3429000"/>
              <a:ext cx="1531620" cy="183337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Americans Think about </a:t>
            </a:r>
            <a:r>
              <a:rPr lang="en-US" sz="3200" i="1" dirty="0"/>
              <a:t>Community Water </a:t>
            </a:r>
            <a:r>
              <a:rPr lang="en-US" sz="3200" dirty="0"/>
              <a:t>and Climate Change ? </a:t>
            </a:r>
          </a:p>
        </p:txBody>
      </p:sp>
    </p:spTree>
    <p:extLst>
      <p:ext uri="{BB962C8B-B14F-4D97-AF65-F5344CB8AC3E}">
        <p14:creationId xmlns:p14="http://schemas.microsoft.com/office/powerpoint/2010/main" val="23931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0" y="2514600"/>
            <a:ext cx="6096000" cy="2910840"/>
            <a:chOff x="1600200" y="2423160"/>
            <a:chExt cx="6096000" cy="2910840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1600200" y="2423160"/>
              <a:ext cx="6096000" cy="2910840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>
                  <a:effectLst/>
                  <a:latin typeface="+mj-lt"/>
                  <a:ea typeface="Times New Roman"/>
                </a:rPr>
                <a:t>Assuming the money is needed, and would be spent wisely and efficiently, I am willing to pay more to ensure that my water utility is </a:t>
              </a:r>
              <a:r>
                <a:rPr lang="en-US" sz="1600" b="1" i="1" dirty="0">
                  <a:effectLst/>
                  <a:latin typeface="+mj-lt"/>
                  <a:ea typeface="Times New Roman"/>
                </a:rPr>
                <a:t>prepared for future extreme weather events</a:t>
              </a:r>
              <a:r>
                <a:rPr lang="en-US" sz="1600" b="1" i="1" dirty="0" smtClean="0">
                  <a:effectLst/>
                  <a:latin typeface="+mj-lt"/>
                  <a:ea typeface="Times New Roman"/>
                </a:rPr>
                <a:t>.</a:t>
              </a:r>
              <a:endParaRPr lang="en-US" sz="1600" dirty="0">
                <a:effectLst/>
                <a:latin typeface="+mj-lt"/>
                <a:ea typeface="Times New Roman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280" y="3454908"/>
              <a:ext cx="3291840" cy="16504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Americans Think about </a:t>
            </a:r>
            <a:r>
              <a:rPr lang="en-US" sz="3200" i="1" dirty="0"/>
              <a:t>Community Water </a:t>
            </a:r>
            <a:r>
              <a:rPr lang="en-US" sz="3200" dirty="0"/>
              <a:t>and Climate Change ? </a:t>
            </a:r>
          </a:p>
        </p:txBody>
      </p:sp>
    </p:spTree>
    <p:extLst>
      <p:ext uri="{BB962C8B-B14F-4D97-AF65-F5344CB8AC3E}">
        <p14:creationId xmlns:p14="http://schemas.microsoft.com/office/powerpoint/2010/main" val="6355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76300" y="1676400"/>
            <a:ext cx="7391400" cy="4648200"/>
            <a:chOff x="914400" y="1676400"/>
            <a:chExt cx="7391400" cy="4648200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914400" y="1676400"/>
              <a:ext cx="7391400" cy="4648200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>
                  <a:effectLst/>
                  <a:latin typeface="+mj-lt"/>
                  <a:ea typeface="Times New Roman"/>
                </a:rPr>
                <a:t>How much do you trust or distrust the following as a source of information about climate change impacts for your local water system</a:t>
              </a:r>
              <a:r>
                <a:rPr lang="en-US" sz="1600" b="1" dirty="0" smtClean="0">
                  <a:effectLst/>
                  <a:latin typeface="+mj-lt"/>
                  <a:ea typeface="Times New Roman"/>
                </a:rPr>
                <a:t>?</a:t>
              </a:r>
            </a:p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endParaRPr lang="en-US" sz="1600" dirty="0">
                <a:effectLst/>
                <a:latin typeface="+mj-lt"/>
                <a:ea typeface="Times New Roman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960" y="2444496"/>
              <a:ext cx="6050280" cy="37277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Americans Think about </a:t>
            </a:r>
            <a:r>
              <a:rPr lang="en-US" sz="3200" i="1" dirty="0"/>
              <a:t>Community Water </a:t>
            </a:r>
            <a:r>
              <a:rPr lang="en-US" sz="3200" dirty="0"/>
              <a:t>and Climate Change ? </a:t>
            </a:r>
          </a:p>
        </p:txBody>
      </p:sp>
    </p:spTree>
    <p:extLst>
      <p:ext uri="{BB962C8B-B14F-4D97-AF65-F5344CB8AC3E}">
        <p14:creationId xmlns:p14="http://schemas.microsoft.com/office/powerpoint/2010/main" val="20050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33600" y="2199132"/>
            <a:ext cx="4876800" cy="3215958"/>
            <a:chOff x="1600200" y="2270442"/>
            <a:chExt cx="4876800" cy="3215958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600200" y="2270442"/>
              <a:ext cx="4876800" cy="3215958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>
                  <a:effectLst/>
                  <a:latin typeface="Calibri"/>
                  <a:ea typeface="Times New Roman"/>
                </a:rPr>
                <a:t>How large of a leadership role should your community water utility play in helping your community prepare for the impacts of climate change</a:t>
              </a:r>
              <a:r>
                <a:rPr lang="en-US" sz="1600" b="1" dirty="0" smtClean="0">
                  <a:effectLst/>
                  <a:latin typeface="Calibri"/>
                  <a:ea typeface="Times New Roman"/>
                </a:rPr>
                <a:t>?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498" y="3255264"/>
              <a:ext cx="1632204" cy="20025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Americans Think about </a:t>
            </a:r>
            <a:r>
              <a:rPr lang="en-US" sz="3200" i="1" dirty="0"/>
              <a:t>Community Water </a:t>
            </a:r>
            <a:r>
              <a:rPr lang="en-US" sz="3200" dirty="0"/>
              <a:t>and Climate Change ? </a:t>
            </a:r>
          </a:p>
        </p:txBody>
      </p:sp>
    </p:spTree>
    <p:extLst>
      <p:ext uri="{BB962C8B-B14F-4D97-AF65-F5344CB8AC3E}">
        <p14:creationId xmlns:p14="http://schemas.microsoft.com/office/powerpoint/2010/main" val="14850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Sustainable Water </a:t>
            </a:r>
            <a:r>
              <a:rPr lang="en-US" dirty="0" smtClean="0"/>
              <a:t>Management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Denver, Colorado</a:t>
            </a:r>
          </a:p>
          <a:p>
            <a:r>
              <a:rPr lang="en-US" sz="2400" dirty="0" smtClean="0"/>
              <a:t>March 31, 2014</a:t>
            </a:r>
          </a:p>
          <a:p>
            <a:endParaRPr lang="en-US" sz="2000" dirty="0" smtClean="0"/>
          </a:p>
          <a:p>
            <a:r>
              <a:rPr lang="en-US" sz="2000" dirty="0" smtClean="0"/>
              <a:t>Presentation by Karen Raucher</a:t>
            </a:r>
          </a:p>
        </p:txBody>
      </p:sp>
    </p:spTree>
    <p:extLst>
      <p:ext uri="{BB962C8B-B14F-4D97-AF65-F5344CB8AC3E}">
        <p14:creationId xmlns:p14="http://schemas.microsoft.com/office/powerpoint/2010/main" val="38554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How </a:t>
            </a:r>
            <a:r>
              <a:rPr lang="en-US" sz="2400" dirty="0"/>
              <a:t>concerned are you that </a:t>
            </a:r>
            <a:r>
              <a:rPr lang="en-US" sz="2400" b="1" i="1" dirty="0"/>
              <a:t>future extreme weather events</a:t>
            </a:r>
            <a:r>
              <a:rPr lang="en-US" sz="2400" dirty="0"/>
              <a:t> will negatively impact your community water provider’s ability to provide safe, healthy drinking water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04" y="2291937"/>
            <a:ext cx="6184392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b="1" i="1" dirty="0"/>
              <a:t>Climate change</a:t>
            </a:r>
            <a:r>
              <a:rPr lang="en-US" sz="2400" dirty="0"/>
              <a:t> will have a </a:t>
            </a:r>
            <a:r>
              <a:rPr lang="en-US" sz="2400" b="1" i="1" dirty="0"/>
              <a:t>significant impact on extreme weather events</a:t>
            </a:r>
            <a:r>
              <a:rPr lang="en-US" sz="2400" dirty="0"/>
              <a:t>, causing changes in the severity of droughts, hurricanes, rainstorms, and heat waves.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78" y="2101576"/>
            <a:ext cx="6396644" cy="40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Warming’s “Six Americas”</a:t>
            </a:r>
            <a:endParaRPr lang="en-US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70110" y="5715000"/>
            <a:ext cx="1740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/>
            <a:r>
              <a:rPr lang="en-US" sz="1200" dirty="0">
                <a:latin typeface="+mn-lt"/>
              </a:rPr>
              <a:t>Leiserowitz et al</a:t>
            </a:r>
            <a:r>
              <a:rPr lang="en-US" sz="1200" dirty="0" smtClean="0">
                <a:latin typeface="+mn-lt"/>
              </a:rPr>
              <a:t>. </a:t>
            </a:r>
            <a:r>
              <a:rPr lang="en-US" sz="1200" dirty="0">
                <a:latin typeface="+mn-lt"/>
              </a:rPr>
              <a:t>(2011)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24417" r="12151" b="34997"/>
          <a:stretch/>
        </p:blipFill>
        <p:spPr bwMode="auto">
          <a:xfrm>
            <a:off x="107527" y="2423160"/>
            <a:ext cx="9005146" cy="3291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16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Five Americas for “Community Water and Climate Change”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87" y="2330432"/>
            <a:ext cx="6908227" cy="33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Closed Wallets (15%)</a:t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One Who is Not Willing to Pay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93% of this group is not willing to pay extra</a:t>
            </a:r>
          </a:p>
          <a:p>
            <a:pPr lvl="1"/>
            <a:r>
              <a:rPr lang="en-US" dirty="0" smtClean="0"/>
              <a:t>19%: My utility has enough</a:t>
            </a:r>
          </a:p>
          <a:p>
            <a:pPr lvl="1"/>
            <a:r>
              <a:rPr lang="en-US" dirty="0" smtClean="0"/>
              <a:t>10%: My utility needs to do more with less</a:t>
            </a:r>
          </a:p>
          <a:p>
            <a:pPr lvl="1"/>
            <a:r>
              <a:rPr lang="en-US" dirty="0" smtClean="0"/>
              <a:t>19%: I should not have to pay</a:t>
            </a:r>
          </a:p>
          <a:p>
            <a:pPr lvl="1"/>
            <a:r>
              <a:rPr lang="en-US" dirty="0" smtClean="0"/>
              <a:t>49%: I do not have enough money</a:t>
            </a:r>
          </a:p>
        </p:txBody>
      </p:sp>
    </p:spTree>
    <p:extLst>
      <p:ext uri="{BB962C8B-B14F-4D97-AF65-F5344CB8AC3E}">
        <p14:creationId xmlns:p14="http://schemas.microsoft.com/office/powerpoint/2010/main" val="36702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Wallets (15%)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24" y="15240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This is the group most likely </a:t>
            </a:r>
            <a:r>
              <a:rPr lang="en-US" dirty="0" smtClean="0"/>
              <a:t>to buy bottled water (48%)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92" y="2667000"/>
            <a:ext cx="618966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1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Pessimist (8%)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41% are willing to pay up to $3 more per month to ensure there is abundant safe water in the future</a:t>
            </a:r>
          </a:p>
          <a:p>
            <a:pPr lvl="0"/>
            <a:r>
              <a:rPr lang="en-US" dirty="0" smtClean="0"/>
              <a:t>31% do not think there is much a water provider can do to protect the local water supply from extreme weather</a:t>
            </a:r>
          </a:p>
          <a:p>
            <a:r>
              <a:rPr lang="en-US" dirty="0">
                <a:solidFill>
                  <a:srgbClr val="660066"/>
                </a:solidFill>
              </a:rPr>
              <a:t>Most likely to show up at a utility meeting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6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</a:p>
          <a:p>
            <a:r>
              <a:rPr lang="en-US" dirty="0" smtClean="0"/>
              <a:t>Extreme events</a:t>
            </a:r>
          </a:p>
          <a:p>
            <a:r>
              <a:rPr lang="en-US" dirty="0" smtClean="0"/>
              <a:t>Separation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Net Change in Support as a Response to Climate Change by Message Group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/>
          <a:stretch/>
        </p:blipFill>
        <p:spPr bwMode="auto">
          <a:xfrm>
            <a:off x="1789777" y="2427872"/>
            <a:ext cx="5564446" cy="34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9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Net Change in Support as a Response to Climate Change by Audience Segment and Message Test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7" y="2286000"/>
            <a:ext cx="5881687" cy="384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6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Effective Climate Change Communication for </a:t>
            </a:r>
            <a:r>
              <a:rPr lang="en-US" sz="4000" dirty="0" smtClean="0"/>
              <a:t>Water Utilities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WRF Project #4381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Karen Raucher</a:t>
            </a:r>
          </a:p>
          <a:p>
            <a:r>
              <a:rPr lang="en-US" sz="2400" dirty="0" smtClean="0"/>
              <a:t>Stratus Consulting, Inc.</a:t>
            </a:r>
          </a:p>
        </p:txBody>
      </p:sp>
    </p:spTree>
    <p:extLst>
      <p:ext uri="{BB962C8B-B14F-4D97-AF65-F5344CB8AC3E}">
        <p14:creationId xmlns:p14="http://schemas.microsoft.com/office/powerpoint/2010/main" val="23188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Net Change in Willingness to Pay </a:t>
            </a:r>
            <a:r>
              <a:rPr lang="en-US" sz="3600" dirty="0"/>
              <a:t>F</a:t>
            </a:r>
            <a:r>
              <a:rPr lang="en-US" sz="3600" dirty="0" smtClean="0"/>
              <a:t>rom No to Yes (water message)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660066"/>
                </a:solidFill>
              </a:rPr>
              <a:t>	</a:t>
            </a:r>
          </a:p>
          <a:p>
            <a:pPr marL="0" indent="0">
              <a:buNone/>
              <a:tabLst>
                <a:tab pos="463550" algn="l"/>
              </a:tabLst>
            </a:pPr>
            <a:r>
              <a:rPr lang="en-US" sz="2400" i="1" dirty="0" smtClean="0">
                <a:solidFill>
                  <a:srgbClr val="660066"/>
                </a:solidFill>
              </a:rPr>
              <a:t>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1724"/>
          <a:stretch/>
        </p:blipFill>
        <p:spPr bwMode="auto">
          <a:xfrm>
            <a:off x="1143000" y="2057400"/>
            <a:ext cx="6563962" cy="4105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6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Water utilities are a</a:t>
            </a:r>
            <a:r>
              <a:rPr lang="en-US" dirty="0" smtClean="0"/>
              <a:t> </a:t>
            </a:r>
            <a:r>
              <a:rPr lang="en-US" dirty="0"/>
              <a:t>trusted source for information about climate change </a:t>
            </a: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7525" lvl="1" indent="0">
              <a:buNone/>
            </a:pPr>
            <a:r>
              <a:rPr lang="en-US" i="1" dirty="0" smtClean="0">
                <a:solidFill>
                  <a:srgbClr val="660066"/>
                </a:solidFill>
              </a:rPr>
              <a:t>71% of Americans perceive their water utility as a trusted source of information concerning climate change and community water</a:t>
            </a:r>
            <a:endParaRPr lang="en-US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</a:t>
            </a:r>
            <a:r>
              <a:rPr lang="en-US" dirty="0" smtClean="0"/>
              <a:t>Conclusions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7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Americans support </a:t>
            </a:r>
            <a:r>
              <a:rPr lang="en-US" sz="2800" dirty="0" smtClean="0"/>
              <a:t>your thinking about climate change as part of your planning and extreme event preparation actions</a:t>
            </a:r>
          </a:p>
          <a:p>
            <a:pPr marL="0" indent="0">
              <a:buNone/>
              <a:tabLst>
                <a:tab pos="463550" algn="l"/>
              </a:tabLst>
            </a:pPr>
            <a:r>
              <a:rPr lang="en-US" sz="2400" i="1" dirty="0" smtClean="0">
                <a:solidFill>
                  <a:srgbClr val="660066"/>
                </a:solidFill>
              </a:rPr>
              <a:t>	And they are willing to pay more today</a:t>
            </a:r>
            <a:endParaRPr lang="en-US" sz="2400" i="1" dirty="0">
              <a:solidFill>
                <a:srgbClr val="660066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1724"/>
          <a:stretch/>
        </p:blipFill>
        <p:spPr bwMode="auto">
          <a:xfrm>
            <a:off x="1944189" y="3200400"/>
            <a:ext cx="5255329" cy="3287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77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Research </a:t>
            </a:r>
            <a:r>
              <a:rPr lang="en-US" sz="3600" dirty="0" smtClean="0"/>
              <a:t>Conclusions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610600" cy="4389437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A well-designed message increases support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393700" lvl="1" indent="0">
              <a:buNone/>
            </a:pPr>
            <a:r>
              <a:rPr lang="en-US" sz="2400" i="1" dirty="0" smtClean="0">
                <a:solidFill>
                  <a:srgbClr val="660066"/>
                </a:solidFill>
              </a:rPr>
              <a:t>The water cycle message increased support by 19% </a:t>
            </a:r>
          </a:p>
          <a:p>
            <a:pPr marL="393700" lvl="1" indent="0">
              <a:buNone/>
            </a:pPr>
            <a:r>
              <a:rPr lang="en-US" sz="2400" i="1" dirty="0" smtClean="0">
                <a:solidFill>
                  <a:srgbClr val="660066"/>
                </a:solidFill>
              </a:rPr>
              <a:t>The extreme events message increased support by 40%</a:t>
            </a:r>
          </a:p>
          <a:p>
            <a:pPr marL="393700" lvl="1" indent="0">
              <a:buNone/>
            </a:pPr>
            <a:r>
              <a:rPr lang="en-US" sz="2400" i="1" dirty="0" smtClean="0">
                <a:solidFill>
                  <a:srgbClr val="660066"/>
                </a:solidFill>
              </a:rPr>
              <a:t>The separation message increased support by 43%</a:t>
            </a:r>
            <a:endParaRPr lang="en-US" sz="24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Research </a:t>
            </a:r>
            <a:r>
              <a:rPr lang="en-US" sz="3600" dirty="0" smtClean="0"/>
              <a:t>Conclusions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Americans trust you to have their back…</a:t>
            </a:r>
            <a:br>
              <a:rPr lang="en-US" dirty="0" smtClean="0"/>
            </a:br>
            <a:r>
              <a:rPr lang="en-US" dirty="0" smtClean="0"/>
              <a:t>but they are not sure you have a plan</a:t>
            </a:r>
          </a:p>
          <a:p>
            <a:pPr marL="366713" lvl="1" indent="0">
              <a:buNone/>
            </a:pPr>
            <a:endParaRPr lang="en-US" sz="2600" dirty="0"/>
          </a:p>
          <a:p>
            <a:pPr marL="466725" lvl="1" indent="0">
              <a:buNone/>
            </a:pPr>
            <a:r>
              <a:rPr lang="en-US" i="1" dirty="0" smtClean="0">
                <a:solidFill>
                  <a:srgbClr val="660066"/>
                </a:solidFill>
              </a:rPr>
              <a:t>Only 39% of Americans know if you have a plan, have taken the necessary actions, and are adequately prepared for extreme weather</a:t>
            </a:r>
            <a:endParaRPr lang="en-US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Research Conclusions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Data support using communication as a tool today</a:t>
            </a:r>
          </a:p>
          <a:p>
            <a:pPr marL="393700" lvl="1" indent="0">
              <a:buNone/>
            </a:pPr>
            <a:endParaRPr lang="en-US" sz="2600" dirty="0" smtClean="0">
              <a:solidFill>
                <a:srgbClr val="7030A0"/>
              </a:solidFill>
            </a:endParaRPr>
          </a:p>
          <a:p>
            <a:pPr marL="514350" lvl="1" indent="0">
              <a:spcBef>
                <a:spcPts val="0"/>
              </a:spcBef>
              <a:buNone/>
            </a:pPr>
            <a:r>
              <a:rPr lang="en-US" i="1" dirty="0" smtClean="0">
                <a:solidFill>
                  <a:srgbClr val="660066"/>
                </a:solidFill>
              </a:rPr>
              <a:t>92% of Americans want their water utility to be a leader in preparing the community for the impacts of climate change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Applying the Strategies…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 way to take action today to build the support you will need tomorrow, regardless of the uncertainties and surprises</a:t>
            </a:r>
          </a:p>
          <a:p>
            <a:pPr lvl="1"/>
            <a:r>
              <a:rPr lang="en-US" dirty="0" smtClean="0"/>
              <a:t>Customize the data</a:t>
            </a:r>
          </a:p>
          <a:p>
            <a:pPr lvl="1"/>
            <a:r>
              <a:rPr lang="en-US" dirty="0" smtClean="0"/>
              <a:t>Identify your unique message</a:t>
            </a:r>
          </a:p>
          <a:p>
            <a:pPr lvl="1"/>
            <a:r>
              <a:rPr lang="en-US" dirty="0" smtClean="0"/>
              <a:t>Use joint areas of expertise to build	strong united messages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5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472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Message Mapping:</a:t>
            </a:r>
            <a:br>
              <a:rPr lang="en-US" dirty="0" smtClean="0"/>
            </a:br>
            <a:r>
              <a:rPr lang="en-US" dirty="0" smtClean="0"/>
              <a:t>A 12 Step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3581400" cy="2773363"/>
          </a:xfrm>
        </p:spPr>
        <p:txBody>
          <a:bodyPr/>
          <a:lstStyle/>
          <a:p>
            <a:r>
              <a:rPr lang="en-US" sz="2400" dirty="0" smtClean="0"/>
              <a:t>27/9/3</a:t>
            </a:r>
          </a:p>
          <a:p>
            <a:r>
              <a:rPr lang="en-US" sz="2400" dirty="0" smtClean="0"/>
              <a:t>3 supporting facts for each of the 3</a:t>
            </a:r>
          </a:p>
          <a:p>
            <a:r>
              <a:rPr lang="en-US" sz="2400" dirty="0" smtClean="0"/>
              <a:t>Lays it out – don’t assume anything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89" y="533400"/>
            <a:ext cx="44829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0000FF"/>
                </a:solidFill>
              </a:rPr>
              <a:t>The single biggest problem in 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rgbClr val="0000FF"/>
                </a:solidFill>
              </a:rPr>
              <a:t>communication is the illusion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rgbClr val="0000FF"/>
                </a:solidFill>
              </a:rPr>
              <a:t> that it has taken place.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George </a:t>
            </a:r>
            <a:r>
              <a:rPr lang="en-US" sz="2000" dirty="0"/>
              <a:t>Bernard Shaw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2667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4500" dirty="0" smtClean="0"/>
              <a:t>Thank You!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4114800"/>
            <a:ext cx="7854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90"/>
                </a:solidFill>
              </a:rPr>
              <a:t>Karen Raucher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u="sng" dirty="0" smtClean="0">
                <a:solidFill>
                  <a:schemeClr val="accent3"/>
                </a:solidFill>
                <a:hlinkClick r:id="rId3"/>
              </a:rPr>
              <a:t>kraucher@stratusconsulting.com</a:t>
            </a:r>
            <a:endParaRPr lang="en-US" u="sng" dirty="0" smtClean="0">
              <a:solidFill>
                <a:schemeClr val="accent3"/>
              </a:solidFill>
            </a:endParaRPr>
          </a:p>
          <a:p>
            <a:pPr algn="r">
              <a:spcBef>
                <a:spcPts val="0"/>
              </a:spcBef>
            </a:pPr>
            <a:endParaRPr lang="en-US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en-US" dirty="0" smtClean="0"/>
              <a:t>303-381-8000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2192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92% of Americans want their community water supplier to play a leadership role in preparing their community for climate change.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72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Effective Climate Change Communication for </a:t>
            </a:r>
            <a:r>
              <a:rPr lang="en-US" sz="3600" dirty="0" smtClean="0"/>
              <a:t>Water </a:t>
            </a:r>
            <a:r>
              <a:rPr lang="en-US" sz="3600" dirty="0"/>
              <a:t>Utilities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0466" y="2743200"/>
            <a:ext cx="7362934" cy="2819400"/>
            <a:chOff x="1600200" y="3048001"/>
            <a:chExt cx="6324600" cy="2209800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600200" y="3048001"/>
              <a:ext cx="6324600" cy="2209800"/>
            </a:xfrm>
            <a:prstGeom prst="bracketPair">
              <a:avLst>
                <a:gd name="adj" fmla="val 8051"/>
              </a:avLst>
            </a:prstGeom>
            <a:solidFill>
              <a:srgbClr val="C8D8EC"/>
            </a:solidFill>
            <a:ln w="38100">
              <a:noFill/>
              <a:round/>
              <a:headEnd/>
              <a:tailEnd/>
            </a:ln>
            <a:extLst/>
          </p:spPr>
          <p:txBody>
            <a:bodyPr rot="0" vert="horz" wrap="square" lIns="45720" tIns="45720" rIns="4572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Calibri"/>
                </a:rPr>
                <a:t>How large of a leadership role should your community water utility play in helping your community prepare for the impacts of climate change</a:t>
              </a:r>
              <a:r>
                <a:rPr lang="en-US" sz="1600" b="1" dirty="0" smtClean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Calibri"/>
                </a:rPr>
                <a:t>?</a:t>
              </a:r>
              <a:endParaRPr lang="en-US" sz="1600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8" name="Picture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623" y="3733800"/>
              <a:ext cx="1087755" cy="1334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7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Co-Authors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Bob Raucher, Eric </a:t>
            </a:r>
            <a:r>
              <a:rPr lang="en-US" dirty="0" err="1" smtClean="0"/>
              <a:t>Horsch</a:t>
            </a:r>
            <a:r>
              <a:rPr lang="en-US" dirty="0" smtClean="0"/>
              <a:t>, Stratus Consulting, Inc.</a:t>
            </a:r>
          </a:p>
          <a:p>
            <a:r>
              <a:rPr lang="en-US" dirty="0" smtClean="0"/>
              <a:t>Anthony </a:t>
            </a:r>
            <a:r>
              <a:rPr lang="en-US" dirty="0" err="1" smtClean="0"/>
              <a:t>Leiserowitz</a:t>
            </a:r>
            <a:r>
              <a:rPr lang="en-US" dirty="0" smtClean="0"/>
              <a:t>, Yale Project on Climate Change Communication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Millan</a:t>
            </a:r>
            <a:r>
              <a:rPr lang="en-US" dirty="0" smtClean="0"/>
              <a:t> &amp; Barry Dugan, Data Instincts</a:t>
            </a:r>
          </a:p>
          <a:p>
            <a:r>
              <a:rPr lang="en-US" dirty="0" err="1" smtClean="0"/>
              <a:t>GfK</a:t>
            </a:r>
            <a:r>
              <a:rPr lang="en-US" dirty="0" smtClean="0"/>
              <a:t> Corporation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Our Great Participating Utilities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08569"/>
              </p:ext>
            </p:extLst>
          </p:nvPr>
        </p:nvGraphicFramePr>
        <p:xfrm>
          <a:off x="304800" y="1600200"/>
          <a:ext cx="861060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8800"/>
                <a:gridCol w="29718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Organization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City/state/country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American Water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Voorhees, NJ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Austin Water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Austin, TX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Denver Water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Denver, CO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Inland Empire Utilities Agency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Chino, 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Los Angeles Department of Water and Power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Los Angeles, 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Miami-Dade Water and Sewer Department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Miami, FL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York City Department of Environmental Protection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York, NY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City of Phoenix Water Services Department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Phoenix, AZ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San Francisco Public Utilities Commission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San Francisco, 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Southern Nevada Water Authority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Las Vegas, NV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United Utilities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Great Sankey, Warrington, UK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Western Municipal Water District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Riverside, 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City of Wilmington Department of Public Works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Wilmington, DE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0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Project</a:t>
            </a:r>
            <a:r>
              <a:rPr lang="en-US" dirty="0" smtClean="0">
                <a:solidFill>
                  <a:srgbClr val="0BD0D9"/>
                </a:solidFill>
              </a:rPr>
              <a:t> </a:t>
            </a:r>
            <a:r>
              <a:rPr lang="en-US" sz="3600" dirty="0"/>
              <a:t>Goals</a:t>
            </a:r>
            <a:r>
              <a:rPr lang="en-US" dirty="0" smtClean="0">
                <a:solidFill>
                  <a:srgbClr val="0BD0D9"/>
                </a:solidFill>
              </a:rPr>
              <a:t> </a:t>
            </a:r>
            <a:endParaRPr lang="en-US" dirty="0">
              <a:solidFill>
                <a:srgbClr val="0BD0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Help </a:t>
            </a:r>
            <a:r>
              <a:rPr lang="en-US" sz="3200" dirty="0"/>
              <a:t>utilities overcome </a:t>
            </a:r>
            <a:r>
              <a:rPr lang="en-US" sz="3200" dirty="0" smtClean="0"/>
              <a:t>climate change communication barriers</a:t>
            </a:r>
          </a:p>
          <a:p>
            <a:pPr marL="0" indent="0">
              <a:buNone/>
            </a:pPr>
            <a:endParaRPr lang="en-US" dirty="0"/>
          </a:p>
          <a:p>
            <a:pPr marL="850900" lvl="1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1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Today’s</a:t>
            </a:r>
            <a:r>
              <a:rPr lang="en-US" dirty="0">
                <a:solidFill>
                  <a:srgbClr val="0BD0D9"/>
                </a:solidFill>
              </a:rPr>
              <a:t> </a:t>
            </a:r>
            <a:r>
              <a:rPr lang="en-US" sz="36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571500">
              <a:buSzPct val="95000"/>
              <a:buFont typeface="Arial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Share the findings from the national survey </a:t>
            </a:r>
            <a:endParaRPr lang="en-US" sz="3600" dirty="0" smtClean="0">
              <a:solidFill>
                <a:srgbClr val="000000"/>
              </a:solidFill>
            </a:endParaRPr>
          </a:p>
          <a:p>
            <a:pPr marL="571500" lvl="1" indent="-571500">
              <a:buSzPct val="95000"/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Share the project tools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2583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Do Americans Think </a:t>
            </a:r>
            <a:br>
              <a:rPr lang="en-US" sz="4400" dirty="0" smtClean="0"/>
            </a:br>
            <a:r>
              <a:rPr lang="en-US" sz="4400" dirty="0" smtClean="0"/>
              <a:t>about </a:t>
            </a:r>
            <a:r>
              <a:rPr lang="en-US" sz="4400" b="1" i="1" dirty="0" smtClean="0"/>
              <a:t>Community Water </a:t>
            </a:r>
            <a:r>
              <a:rPr lang="en-US" sz="4400" dirty="0" smtClean="0"/>
              <a:t>and </a:t>
            </a:r>
            <a:br>
              <a:rPr lang="en-US" sz="4400" dirty="0" smtClean="0"/>
            </a:br>
            <a:r>
              <a:rPr lang="en-US" sz="4400" dirty="0" smtClean="0"/>
              <a:t>Climate Change 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18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ndation2012TemplatePPT">
  <a:themeElements>
    <a:clrScheme name="WaterRF">
      <a:dk1>
        <a:srgbClr val="000000"/>
      </a:dk1>
      <a:lt1>
        <a:srgbClr val="FFFFFF"/>
      </a:lt1>
      <a:dk2>
        <a:srgbClr val="1D62A0"/>
      </a:dk2>
      <a:lt2>
        <a:srgbClr val="EEECE1"/>
      </a:lt2>
      <a:accent1>
        <a:srgbClr val="B32317"/>
      </a:accent1>
      <a:accent2>
        <a:srgbClr val="7C2B83"/>
      </a:accent2>
      <a:accent3>
        <a:srgbClr val="F3901D"/>
      </a:accent3>
      <a:accent4>
        <a:srgbClr val="00583D"/>
      </a:accent4>
      <a:accent5>
        <a:srgbClr val="C86345"/>
      </a:accent5>
      <a:accent6>
        <a:srgbClr val="227C67"/>
      </a:accent6>
      <a:hlink>
        <a:srgbClr val="4A74AD"/>
      </a:hlink>
      <a:folHlink>
        <a:srgbClr val="99659F"/>
      </a:folHlink>
    </a:clrScheme>
    <a:fontScheme name="WaterR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undation2012TemplatePPT">
  <a:themeElements>
    <a:clrScheme name="WaterRF">
      <a:dk1>
        <a:srgbClr val="000000"/>
      </a:dk1>
      <a:lt1>
        <a:srgbClr val="FFFFFF"/>
      </a:lt1>
      <a:dk2>
        <a:srgbClr val="1D62A0"/>
      </a:dk2>
      <a:lt2>
        <a:srgbClr val="EEECE1"/>
      </a:lt2>
      <a:accent1>
        <a:srgbClr val="B32317"/>
      </a:accent1>
      <a:accent2>
        <a:srgbClr val="7C2B83"/>
      </a:accent2>
      <a:accent3>
        <a:srgbClr val="F3901D"/>
      </a:accent3>
      <a:accent4>
        <a:srgbClr val="00583D"/>
      </a:accent4>
      <a:accent5>
        <a:srgbClr val="C86345"/>
      </a:accent5>
      <a:accent6>
        <a:srgbClr val="227C67"/>
      </a:accent6>
      <a:hlink>
        <a:srgbClr val="4A74AD"/>
      </a:hlink>
      <a:folHlink>
        <a:srgbClr val="99659F"/>
      </a:folHlink>
    </a:clrScheme>
    <a:fontScheme name="WaterR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aterRF Presentation" ma:contentTypeID="0x0101009148F5A04DDD49CBA7127AADA5FB792B00AADE34325A8B49CDA8BB4DB53328F21400A5C09F5894470542A424FA8A64F1B613001ADFC7D9ACACD04283F2E6D8EE5914A2" ma:contentTypeVersion="4" ma:contentTypeDescription="" ma:contentTypeScope="" ma:versionID="ccf8607d5be4b5eac0b76966476591d8">
  <xsd:schema xmlns:xsd="http://www.w3.org/2001/XMLSchema" xmlns:xs="http://www.w3.org/2001/XMLSchema" xmlns:p="http://schemas.microsoft.com/office/2006/metadata/properties" xmlns:ns1="http://schemas.microsoft.com/sharepoint/v3" xmlns:ns2="9D97FD08-09C1-41BB-AFD6-A58FD76C2DF4" xmlns:ns3="http://schemas.microsoft.com/sharepoint/v3/fields" xmlns:ns4="ebf7935a-f450-4e2c-a604-7e5faf594165" xmlns:ns5="9d97fd08-09c1-41bb-afd6-a58fd76c2df4" targetNamespace="http://schemas.microsoft.com/office/2006/metadata/properties" ma:root="true" ma:fieldsID="f336a3cc5949fd6379c9de302dc737a8" ns1:_="" ns2:_="" ns3:_="" ns4:_="" ns5:_="">
    <xsd:import namespace="http://schemas.microsoft.com/sharepoint/v3"/>
    <xsd:import namespace="9D97FD08-09C1-41BB-AFD6-A58FD76C2DF4"/>
    <xsd:import namespace="http://schemas.microsoft.com/sharepoint/v3/fields"/>
    <xsd:import namespace="ebf7935a-f450-4e2c-a604-7e5faf594165"/>
    <xsd:import namespace="9d97fd08-09c1-41bb-afd6-a58fd76c2df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5:Date_x0020_of_x0020_Presenation" minOccurs="0"/>
                <xsd:element ref="ns5:Detayl" minOccurs="0"/>
                <xsd:element ref="ns5: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7FD08-09C1-41BB-AFD6-A58FD76C2DF4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7935a-f450-4e2c-a604-7e5faf594165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7fd08-09c1-41bb-afd6-a58fd76c2df4" elementFormDefault="qualified">
    <xsd:import namespace="http://schemas.microsoft.com/office/2006/documentManagement/types"/>
    <xsd:import namespace="http://schemas.microsoft.com/office/infopath/2007/PartnerControls"/>
    <xsd:element name="Date_x0020_of_x0020_Presenation" ma:index="30" nillable="true" ma:displayName="Date of Presenation" ma:format="DateOnly" ma:internalName="Date_x0020_of_x0020_Presenation">
      <xsd:simpleType>
        <xsd:restriction base="dms:DateTime"/>
      </xsd:simpleType>
    </xsd:element>
    <xsd:element name="Detayl" ma:index="31" nillable="true" ma:displayName="Detail" ma:internalName="Detayl">
      <xsd:simpleType>
        <xsd:restriction base="dms:Note">
          <xsd:maxLength value="255"/>
        </xsd:restriction>
      </xsd:simpleType>
    </xsd:element>
    <xsd:element name="Purpose" ma:index="32" nillable="true" ma:displayName="Purpose" ma:list="{ebafe7c5-2338-45cf-8a2d-f0c64b7c2d9d}" ma:internalName="Purpo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(request)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ayl xmlns="9d97fd08-09c1-41bb-afd6-a58fd76c2df4" xsi:nil="true"/>
    <ImageCreateDate xmlns="9D97FD08-09C1-41BB-AFD6-A58FD76C2DF4" xsi:nil="true"/>
    <wic_System_Copyright xmlns="http://schemas.microsoft.com/sharepoint/v3/fields" xsi:nil="true"/>
    <Purpose xmlns="9d97fd08-09c1-41bb-afd6-a58fd76c2df4" xsi:nil="true"/>
    <Date_x0020_of_x0020_Presenation xmlns="9d97fd08-09c1-41bb-afd6-a58fd76c2df4" xsi:nil="true"/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E92BBA-D354-4BDB-9DC5-6B4E855CD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97FD08-09C1-41BB-AFD6-A58FD76C2DF4"/>
    <ds:schemaRef ds:uri="http://schemas.microsoft.com/sharepoint/v3/fields"/>
    <ds:schemaRef ds:uri="ebf7935a-f450-4e2c-a604-7e5faf594165"/>
    <ds:schemaRef ds:uri="9d97fd08-09c1-41bb-afd6-a58fd76c2d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213BC4-AEE5-4888-9F39-FA6F6D5F1001}">
  <ds:schemaRefs>
    <ds:schemaRef ds:uri="http://schemas.microsoft.com/office/infopath/2007/PartnerControls"/>
    <ds:schemaRef ds:uri="ebf7935a-f450-4e2c-a604-7e5faf594165"/>
    <ds:schemaRef ds:uri="9D97FD08-09C1-41BB-AFD6-A58FD76C2DF4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d97fd08-09c1-41bb-afd6-a58fd76c2df4"/>
    <ds:schemaRef ds:uri="http://schemas.microsoft.com/sharepoint/v3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EE2C694-8292-4986-B711-B82636A9681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D8FC422-0103-4FE7-A3DA-AB8DC7BC3C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1095</Words>
  <Application>Microsoft Office PowerPoint</Application>
  <PresentationFormat>On-screen Show (4:3)</PresentationFormat>
  <Paragraphs>173</Paragraphs>
  <Slides>39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Foundation2012TemplatePPT</vt:lpstr>
      <vt:lpstr>1_Foundation2012TemplatePPT</vt:lpstr>
      <vt:lpstr>PowerPoint Presentation</vt:lpstr>
      <vt:lpstr>Sustainable Water Management Conference</vt:lpstr>
      <vt:lpstr>Effective Climate Change Communication for Water Utilities  WRF Project #4381</vt:lpstr>
      <vt:lpstr>Effective Climate Change Communication for Water Utilities</vt:lpstr>
      <vt:lpstr>Co-Authors</vt:lpstr>
      <vt:lpstr>Our Great Participating Utilities</vt:lpstr>
      <vt:lpstr>Project Goals </vt:lpstr>
      <vt:lpstr>Today’s Objectives</vt:lpstr>
      <vt:lpstr>What Do Americans Think  about Community Water and  Climate Change ? </vt:lpstr>
      <vt:lpstr>What Do Americans Think about Community Water and Climate Change ? </vt:lpstr>
      <vt:lpstr>What Do Americans Think about Community Water and Climate Change ? </vt:lpstr>
      <vt:lpstr>What Do Americans Think about Community Water and Climate Change ? </vt:lpstr>
      <vt:lpstr>What Do Americans Think about Community Water and Climate Change ? </vt:lpstr>
      <vt:lpstr>What Do Americans Think about Community Water and Climate Change ? </vt:lpstr>
      <vt:lpstr>What Do Americans Think about Community Water and Climate Change ? </vt:lpstr>
      <vt:lpstr>What Do Americans Think about Community Water and Climate Change ? </vt:lpstr>
      <vt:lpstr>What Do Americans Think about Community Water and Climate Change ? </vt:lpstr>
      <vt:lpstr>What Do Americans Think about Community Water and Climate Change ? </vt:lpstr>
      <vt:lpstr>What Do Americans Think about Community Water and Climate Change ? </vt:lpstr>
      <vt:lpstr>How concerned are you that future extreme weather events will negatively impact your community water provider’s ability to provide safe, healthy drinking water?</vt:lpstr>
      <vt:lpstr>Climate change will have a significant impact on extreme weather events, causing changes in the severity of droughts, hurricanes, rainstorms, and heat waves. </vt:lpstr>
      <vt:lpstr>Global Warming’s “Six Americas”</vt:lpstr>
      <vt:lpstr>Five Americas for “Community Water and Climate Change”</vt:lpstr>
      <vt:lpstr>Closed Wallets (15%) One Who is Not Willing to Pay</vt:lpstr>
      <vt:lpstr>Closed Wallets (15%)</vt:lpstr>
      <vt:lpstr>Pessimist (8%)</vt:lpstr>
      <vt:lpstr>Message Testing</vt:lpstr>
      <vt:lpstr>Net Change in Support as a Response to Climate Change by Message Group</vt:lpstr>
      <vt:lpstr>Net Change in Support as a Response to Climate Change by Audience Segment and Message Test </vt:lpstr>
      <vt:lpstr>Net Change in Willingness to Pay From No to Yes (water message)</vt:lpstr>
      <vt:lpstr>Research Conclusions</vt:lpstr>
      <vt:lpstr>Research Conclusions (cont.) </vt:lpstr>
      <vt:lpstr>Research Conclusions (cont.)</vt:lpstr>
      <vt:lpstr>Research Conclusions (cont.)</vt:lpstr>
      <vt:lpstr>Research Conclusions (cont.)</vt:lpstr>
      <vt:lpstr>Applying the Strategies…</vt:lpstr>
      <vt:lpstr>Message Mapping: A 12 Step Program</vt:lpstr>
      <vt:lpstr>PowerPoint Presentation</vt:lpstr>
      <vt:lpstr>92% of Americans want their community water supplier to play a leadership role in preparing their community for climate change.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Suazo</dc:creator>
  <cp:lastModifiedBy>WRF User</cp:lastModifiedBy>
  <cp:revision>13</cp:revision>
  <dcterms:created xsi:type="dcterms:W3CDTF">2014-04-29T20:36:31Z</dcterms:created>
  <dcterms:modified xsi:type="dcterms:W3CDTF">2014-05-01T21:17:03Z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0x0101009148F5A04DDD49CBA7127AADA5FB792B00AADE34325A8B49CDA8BB4DB53328F21400A5C09F5894470542A424FA8A64F1B613001ADFC7D9ACACD04283F2E6D8EE5914A2</vt:lpwstr>
  </property>
</Properties>
</file>