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5"/>
  </p:sldMasterIdLst>
  <p:notesMasterIdLst>
    <p:notesMasterId r:id="rId28"/>
  </p:notesMasterIdLst>
  <p:sldIdLst>
    <p:sldId id="281" r:id="rId6"/>
    <p:sldId id="279" r:id="rId7"/>
    <p:sldId id="303" r:id="rId8"/>
    <p:sldId id="283" r:id="rId9"/>
    <p:sldId id="284" r:id="rId10"/>
    <p:sldId id="285" r:id="rId11"/>
    <p:sldId id="286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2AE15-1654-4A64-92F4-CDF392D3372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4C91-7589-4A3A-B339-8699B485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1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635A-86C3-41DC-8B6D-35392911307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4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Slide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9144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 bwMode="auto">
          <a:xfrm>
            <a:off x="6402865" y="6702552"/>
            <a:ext cx="2741135" cy="1231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</a:rPr>
              <a:t>© 2014 Water Research Foundation.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7366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39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Slide1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394022" y="6734889"/>
            <a:ext cx="7732886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 algn="ctr">
              <a:defRPr/>
            </a:pPr>
            <a:r>
              <a:rPr lang="en-US" sz="800" dirty="0" smtClean="0">
                <a:solidFill>
                  <a:srgbClr val="FFFFFF"/>
                </a:solidFill>
              </a:rPr>
              <a:t>© 2014 Water Research Foundation. ALL RIGHTS RESERVED. No part of this presentation may be copied, reproduced, or otherwise utilized without permission.</a:t>
            </a:r>
            <a:endParaRPr 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3CBD5-B622-40B8-ACAA-C6844593651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F78375-4964-4880-9152-A4D300825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Bar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77" y="0"/>
            <a:ext cx="9143245" cy="341348"/>
          </a:xfrm>
          <a:prstGeom prst="rect">
            <a:avLst/>
          </a:prstGeom>
        </p:spPr>
      </p:pic>
      <p:pic>
        <p:nvPicPr>
          <p:cNvPr id="8" name="Picture 7" descr="pptBar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77" y="6516652"/>
            <a:ext cx="9143245" cy="3413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02865" y="6702552"/>
            <a:ext cx="2741135" cy="1231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</a:rPr>
              <a:t>© 2014 Water Research Foundation.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309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Trebuchet MS" pitchFamily="34" charset="0"/>
        <a:buChar char="—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Trebuchet MS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Trebuchet MS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Trebuchet MS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uacraft.com/" TargetMode="External"/><Relationship Id="rId2" Type="http://schemas.openxmlformats.org/officeDocument/2006/relationships/hyperlink" Target="mailto:bill@aquacraf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70" y="2501661"/>
            <a:ext cx="8893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endParaRPr lang="en-US" sz="1000" b="1" u="sng" dirty="0" smtClean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901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Drop in Domestic Use Box Plot of Indoor GPD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09800"/>
            <a:ext cx="4356000" cy="34560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9163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Median Use levels have dropped from 160 </a:t>
            </a:r>
            <a:r>
              <a:rPr lang="en-US" sz="1800" dirty="0" err="1" smtClean="0"/>
              <a:t>gpd</a:t>
            </a:r>
            <a:r>
              <a:rPr lang="en-US" sz="1800" dirty="0" smtClean="0"/>
              <a:t> in REUWS1 to 125 </a:t>
            </a:r>
            <a:r>
              <a:rPr lang="en-US" sz="1800" dirty="0" err="1" smtClean="0"/>
              <a:t>gpd</a:t>
            </a:r>
            <a:r>
              <a:rPr lang="en-US" sz="1800" dirty="0" smtClean="0"/>
              <a:t> in REUWS2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That is a 21% reduction in indoor 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The number of persons per home has not changed significantly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These reductions are due mainly to use of better efficiency toilets and clothes washers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86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Significant Changes in Toilets and Clothes Washer use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92" y="1447800"/>
            <a:ext cx="6934199" cy="5025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3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flush volumes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00" y="762000"/>
            <a:ext cx="51054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Toilet flush distributions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graph shows distributions of individual toilet flushes logged during REUWS1 and REUWS2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1999 Data are in dark blue; show bulk of flush volumes around 4.5 gallon, with a second peak at 1.75 gallon.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2013 Data are in light blue, show major peak at 1.75 gallon and greatly diminished percentages at the 4 gallon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10 years the flushes will probably be normally distributed around the 1.75 gallon bin.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28" y="1905000"/>
            <a:ext cx="4648200" cy="315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7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Fewer Homes with mixtures of toilets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00" y="914400"/>
            <a:ext cx="51054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Toilet Heterogeneity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More homes are showing higher percentages of low volume flushes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~30% of homes have over 90% of flushes &lt; 2.2 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~ 30% have less than 10% flushes &lt; 2.2 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~40% have mixtures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So, up to 70% of homes are still candidates for toilet retrofits.</a:t>
            </a:r>
            <a:endParaRPr lang="en-US" sz="1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47244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Skewed Nature of Leakage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505200"/>
            <a:ext cx="4006760" cy="28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69106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Leakage is highly skewed by a few homes.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Average leakage rate was 17 gpd, but median was 4 gpd.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Top 21 homes, 3%, accounted for 30% of total leakage in group of 762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10% of the homes were leaking at ~105 gpd; 90% were leaking at 8 gpd.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Keeping leakage at the median (~5 gpd) would save 12 gpd on average, or 4 kgal per year.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199"/>
            <a:ext cx="4005442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9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Water by end 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0" y="533400"/>
            <a:ext cx="51054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Hot Water Use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homes used ~42 gpd of hot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was ~30% of total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 average the homes use 753,000 BTU/Mo for heating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Maximum was 1.06 MBTU in Tacoma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Minimum was  321,000 BTU in Scottsdale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Showers are the #1 hot water user, followed by faucet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Clothes washing is a relatively small hot water user.</a:t>
            </a:r>
            <a:endParaRPr lang="en-US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71600"/>
            <a:ext cx="518898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ratios are biased by high users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5050" y="914400"/>
            <a:ext cx="5115528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Skewed Irrigation Applications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Most homeowners are UNDER irrigating</a:t>
            </a:r>
            <a:r>
              <a:rPr lang="en-US" sz="1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Nearly 80% of homes in the study were applying less than the theoretical irrigation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Irrigation is a lot like leakage in that a few large users are accounting for the bulk of the excess irrigation.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Analysis is based on aerial photos using a consistent set of procedures for estimating irrigated areas and plant types plus Local Net ET with allowanced for irrigation system efficiencies.</a:t>
            </a: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097" y="2133600"/>
            <a:ext cx="5044481" cy="364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3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Peaking: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0" y="762000"/>
            <a:ext cx="51054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Diurnal Patterns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Morning Peaks</a:t>
            </a:r>
          </a:p>
          <a:p>
            <a:pPr lvl="1"/>
            <a:r>
              <a:rPr lang="en-US" sz="1600" dirty="0" smtClean="0"/>
              <a:t>Toilets</a:t>
            </a:r>
          </a:p>
          <a:p>
            <a:pPr lvl="1"/>
            <a:r>
              <a:rPr lang="en-US" sz="1600" dirty="0" smtClean="0"/>
              <a:t>Showers</a:t>
            </a:r>
          </a:p>
          <a:p>
            <a:pPr lvl="1"/>
            <a:r>
              <a:rPr lang="en-US" sz="1600" dirty="0" smtClean="0"/>
              <a:t>Faucets</a:t>
            </a:r>
          </a:p>
          <a:p>
            <a:pPr lvl="1"/>
            <a:r>
              <a:rPr lang="en-US" sz="1600" dirty="0" smtClean="0"/>
              <a:t>Clothes Washers</a:t>
            </a:r>
          </a:p>
          <a:p>
            <a:r>
              <a:rPr lang="en-US" sz="1800" dirty="0" smtClean="0"/>
              <a:t>Evening Peaks</a:t>
            </a:r>
          </a:p>
          <a:p>
            <a:pPr lvl="1"/>
            <a:r>
              <a:rPr lang="en-US" sz="1600" dirty="0" smtClean="0"/>
              <a:t>Faucets</a:t>
            </a:r>
          </a:p>
          <a:p>
            <a:pPr lvl="1"/>
            <a:r>
              <a:rPr lang="en-US" sz="1600" dirty="0" smtClean="0"/>
              <a:t>Toilets</a:t>
            </a:r>
          </a:p>
          <a:p>
            <a:pPr lvl="1"/>
            <a:r>
              <a:rPr lang="en-US" sz="1600" dirty="0" smtClean="0"/>
              <a:t>Showers</a:t>
            </a:r>
          </a:p>
          <a:p>
            <a:pPr lvl="1"/>
            <a:r>
              <a:rPr lang="en-US" sz="1600" dirty="0" smtClean="0"/>
              <a:t>Bath tubs</a:t>
            </a:r>
          </a:p>
          <a:p>
            <a:pPr lvl="1"/>
            <a:r>
              <a:rPr lang="en-US" sz="1600" dirty="0" smtClean="0"/>
              <a:t>Clothes washers</a:t>
            </a:r>
          </a:p>
          <a:p>
            <a:pPr lvl="1"/>
            <a:r>
              <a:rPr lang="en-US" sz="1600" dirty="0" smtClean="0"/>
              <a:t>Dish washers</a:t>
            </a:r>
          </a:p>
          <a:p>
            <a:r>
              <a:rPr lang="en-US" sz="1800" dirty="0" smtClean="0"/>
              <a:t>Continuous</a:t>
            </a:r>
          </a:p>
          <a:p>
            <a:pPr lvl="1"/>
            <a:r>
              <a:rPr lang="en-US" sz="1600" dirty="0" smtClean="0"/>
              <a:t>Leaks</a:t>
            </a:r>
          </a:p>
          <a:p>
            <a:pPr lvl="1"/>
            <a:r>
              <a:rPr lang="en-US" sz="1600" dirty="0" smtClean="0"/>
              <a:t>Humidifiers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3054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5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00400" cy="1022350"/>
          </a:xfrm>
        </p:spPr>
        <p:txBody>
          <a:bodyPr/>
          <a:lstStyle/>
          <a:p>
            <a:r>
              <a:rPr lang="en-US" dirty="0" smtClean="0"/>
              <a:t>Current Use vs Benchmarks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81400" y="685800"/>
            <a:ext cx="51054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Savings Potential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Savings Potential = 31 gphd from switching to Water Sense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Equates to 11 kgal per year indoor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is approximately 20% of current indoor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Does not include savings from leakage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Leakage control would add another 4 kgal per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savings are estimated at 15 kgal per year for indoor + leakage, or ~25% of current use.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58761"/>
            <a:ext cx="4840910" cy="415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4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Extracting from Historical Database: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609600"/>
            <a:ext cx="5181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Class 1 homes: meet WaterSense standards.  Current best available efficiency with off-the-shelf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Class 2 homes: Intermediate efficiency based on most homes meeting NEPA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Class 3 homes: older homes, pre-NEPA 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5100356" cy="345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Sustainable Water Management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Denver, Colorado</a:t>
            </a:r>
          </a:p>
          <a:p>
            <a:r>
              <a:rPr lang="en-US" sz="2400" dirty="0" smtClean="0"/>
              <a:t>March 31, 2014</a:t>
            </a:r>
          </a:p>
          <a:p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by William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DeOreo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P.E.</a:t>
            </a:r>
          </a:p>
        </p:txBody>
      </p:sp>
    </p:spTree>
    <p:extLst>
      <p:ext uri="{BB962C8B-B14F-4D97-AF65-F5344CB8AC3E}">
        <p14:creationId xmlns:p14="http://schemas.microsoft.com/office/powerpoint/2010/main" val="37114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use v residents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Not correct to scale up per-capita use on a linear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Household use relationship follows a power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Exponent is normally less than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Curve shown is for high efficiency homes (Class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Class 2 and 3 homes would have a different curve, but similar form.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5111750" cy="342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22453" y="684992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Non-linear Relationship </a:t>
            </a:r>
          </a:p>
        </p:txBody>
      </p:sp>
    </p:spTree>
    <p:extLst>
      <p:ext uri="{BB962C8B-B14F-4D97-AF65-F5344CB8AC3E}">
        <p14:creationId xmlns:p14="http://schemas.microsoft.com/office/powerpoint/2010/main" val="28385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Keep up with the high efficiency toilets and clothes washers</a:t>
            </a:r>
          </a:p>
          <a:p>
            <a:r>
              <a:rPr lang="en-US" dirty="0" smtClean="0"/>
              <a:t>Consider things like upgrade-on-sale ordinances to accelerate adoption</a:t>
            </a:r>
          </a:p>
          <a:p>
            <a:r>
              <a:rPr lang="en-US" dirty="0" smtClean="0"/>
              <a:t>Focus on high users for conservation</a:t>
            </a:r>
          </a:p>
          <a:p>
            <a:r>
              <a:rPr lang="en-US" dirty="0" smtClean="0"/>
              <a:t>Consider water budgets to put a premium price on high consumption</a:t>
            </a:r>
          </a:p>
          <a:p>
            <a:r>
              <a:rPr lang="en-US" dirty="0" smtClean="0"/>
              <a:t>Attach a capital value to the water over and above the cost of service</a:t>
            </a:r>
          </a:p>
          <a:p>
            <a:r>
              <a:rPr lang="en-US" dirty="0" smtClean="0"/>
              <a:t>Deal with leakage in the 10%’ers: either install sensors, or use AMR to send alerts</a:t>
            </a:r>
          </a:p>
          <a:p>
            <a:r>
              <a:rPr lang="en-US" dirty="0" smtClean="0"/>
              <a:t>Use the high efficiency benchmark values for planning purposes, not the historical values, which are obsolete.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William DeOreo, P.E.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Aquacraft, Inc.  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2709 Pine Street, Boulder CO, 80302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303-786-9691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>
                <a:hlinkClick r:id="rId2"/>
              </a:rPr>
              <a:t>bill@aquacraft.com</a:t>
            </a:r>
            <a:endParaRPr lang="en-US" sz="24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>
                <a:hlinkClick r:id="rId3"/>
              </a:rPr>
              <a:t>www.aquacraft.com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89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Some Key Findings of the 2014 REUWS Update Study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/>
              <a:t>WRF Project #4309</a:t>
            </a:r>
            <a:br>
              <a:rPr lang="en-US" sz="36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6400800" cy="838200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William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DeOreo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P.E.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47547"/>
            <a:ext cx="4328160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/>
              <a:t>Mr. David </a:t>
            </a:r>
            <a:r>
              <a:rPr lang="en-US" sz="2600" dirty="0" err="1"/>
              <a:t>Bracciano</a:t>
            </a:r>
            <a:r>
              <a:rPr lang="en-US" sz="2600" dirty="0"/>
              <a:t>, Demand Management Coordinator, Tampa Bay Water </a:t>
            </a:r>
          </a:p>
          <a:p>
            <a:pPr lvl="0"/>
            <a:r>
              <a:rPr lang="en-US" sz="2600" dirty="0"/>
              <a:t>Mr. Doug Bennett, Water Conservation Manager Southern Nevada Water </a:t>
            </a:r>
            <a:r>
              <a:rPr lang="en-US" sz="2600" dirty="0" smtClean="0"/>
              <a:t>Authority</a:t>
            </a:r>
          </a:p>
          <a:p>
            <a:pPr lvl="0"/>
            <a:r>
              <a:rPr lang="en-US" sz="2600" dirty="0" smtClean="0"/>
              <a:t>Mr. Robert Day, Director of Customer Service, San Jose Water Company</a:t>
            </a:r>
            <a:endParaRPr lang="en-US" sz="2600" dirty="0"/>
          </a:p>
          <a:p>
            <a:pPr lvl="0"/>
            <a:r>
              <a:rPr lang="en-US" sz="2600" dirty="0" smtClean="0"/>
              <a:t>Ms</a:t>
            </a:r>
            <a:r>
              <a:rPr lang="en-US" sz="2600" dirty="0"/>
              <a:t>. Mary Ann Dickenson, Executive Director, Alliance for Water Efficiency</a:t>
            </a:r>
          </a:p>
          <a:p>
            <a:pPr lvl="0"/>
            <a:r>
              <a:rPr lang="en-US" sz="2600" dirty="0"/>
              <a:t>Mr. Warren </a:t>
            </a:r>
            <a:r>
              <a:rPr lang="en-US" sz="2600" dirty="0" err="1"/>
              <a:t>Liebold</a:t>
            </a:r>
            <a:r>
              <a:rPr lang="en-US" sz="2600" dirty="0"/>
              <a:t>, Director of Conservation, New York </a:t>
            </a:r>
            <a:r>
              <a:rPr lang="en-US" sz="2600" dirty="0" smtClean="0"/>
              <a:t>City, and</a:t>
            </a:r>
          </a:p>
          <a:p>
            <a:pPr lvl="0"/>
            <a:r>
              <a:rPr lang="en-US" sz="2600" dirty="0" smtClean="0"/>
              <a:t>Ms. Maureen Hodgins, Water Research Foundation Research Manager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Participating Level 1 Water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The Denver, Colorado Water Department</a:t>
            </a:r>
          </a:p>
          <a:p>
            <a:pPr lvl="0"/>
            <a:r>
              <a:rPr lang="en-US" sz="2800" dirty="0"/>
              <a:t>The City of Fort Collins, Colorado, Water Department</a:t>
            </a:r>
          </a:p>
          <a:p>
            <a:pPr lvl="0"/>
            <a:r>
              <a:rPr lang="en-US" sz="2800" dirty="0"/>
              <a:t>The City of Scottsdale, Arizona Water Department</a:t>
            </a:r>
          </a:p>
          <a:p>
            <a:pPr lvl="0"/>
            <a:r>
              <a:rPr lang="en-US" sz="2800" dirty="0"/>
              <a:t>The San Antonio, Texas, Water System </a:t>
            </a:r>
          </a:p>
          <a:p>
            <a:pPr lvl="0"/>
            <a:r>
              <a:rPr lang="en-US" sz="2800" dirty="0"/>
              <a:t>The Clayton County, Georgia, Water Authority</a:t>
            </a:r>
          </a:p>
          <a:p>
            <a:pPr lvl="0"/>
            <a:r>
              <a:rPr lang="en-US" sz="2800" dirty="0"/>
              <a:t>The Toho, Florida Water Authority</a:t>
            </a:r>
          </a:p>
          <a:p>
            <a:pPr lvl="0"/>
            <a:r>
              <a:rPr lang="en-US" sz="2800" dirty="0"/>
              <a:t>The Region of Peel, Ontario, Canada</a:t>
            </a:r>
          </a:p>
          <a:p>
            <a:pPr lvl="0"/>
            <a:r>
              <a:rPr lang="en-US" sz="2800" dirty="0"/>
              <a:t>The Region of Waterloo, Ontario, Canada</a:t>
            </a:r>
          </a:p>
          <a:p>
            <a:pPr lvl="0"/>
            <a:r>
              <a:rPr lang="en-US" sz="2800" dirty="0"/>
              <a:t>The City of Tacoma, Washington, Water Department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Level 2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3800" dirty="0"/>
              <a:t>City of Aurora Colorado Water, Department</a:t>
            </a:r>
          </a:p>
          <a:p>
            <a:pPr lvl="0"/>
            <a:r>
              <a:rPr lang="en-US" sz="3800" dirty="0"/>
              <a:t>City of Austin, Texas</a:t>
            </a:r>
          </a:p>
          <a:p>
            <a:pPr lvl="0"/>
            <a:r>
              <a:rPr lang="en-US" sz="3800" dirty="0"/>
              <a:t>City of Chicago, Illinois</a:t>
            </a:r>
          </a:p>
          <a:p>
            <a:pPr lvl="0"/>
            <a:r>
              <a:rPr lang="en-US" sz="3800" dirty="0"/>
              <a:t>City of Henderson, Nevada</a:t>
            </a:r>
          </a:p>
          <a:p>
            <a:pPr lvl="0"/>
            <a:r>
              <a:rPr lang="en-US" sz="3800" dirty="0"/>
              <a:t>City of Mountain View, California</a:t>
            </a:r>
          </a:p>
          <a:p>
            <a:pPr lvl="0"/>
            <a:r>
              <a:rPr lang="en-US" sz="3800" dirty="0"/>
              <a:t>City of San Diego, California</a:t>
            </a:r>
          </a:p>
          <a:p>
            <a:pPr lvl="0"/>
            <a:r>
              <a:rPr lang="en-US" sz="3800" dirty="0"/>
              <a:t>City of Santa Barbara, California</a:t>
            </a:r>
          </a:p>
          <a:p>
            <a:pPr lvl="0"/>
            <a:r>
              <a:rPr lang="en-US" sz="3800" dirty="0"/>
              <a:t>City of Santa Fe, New Mexico</a:t>
            </a:r>
          </a:p>
          <a:p>
            <a:pPr lvl="0"/>
            <a:r>
              <a:rPr lang="en-US" sz="3800" dirty="0"/>
              <a:t>Cobb County Water System, Georgia</a:t>
            </a:r>
          </a:p>
          <a:p>
            <a:pPr lvl="0"/>
            <a:r>
              <a:rPr lang="en-US" sz="3800" dirty="0"/>
              <a:t>Colorado Springs Utilities, Colorado</a:t>
            </a:r>
          </a:p>
          <a:p>
            <a:pPr lvl="0"/>
            <a:r>
              <a:rPr lang="en-US" sz="3800" dirty="0"/>
              <a:t>Town of Cary, N.C.</a:t>
            </a:r>
          </a:p>
          <a:p>
            <a:pPr lvl="0"/>
            <a:r>
              <a:rPr lang="en-US" sz="3800" dirty="0"/>
              <a:t>EPCOR, Edmonton, Alberta, Canada</a:t>
            </a:r>
          </a:p>
          <a:p>
            <a:pPr lvl="0"/>
            <a:r>
              <a:rPr lang="en-US" sz="3800" dirty="0"/>
              <a:t>Miami-Dade Water &amp; Sewer, Florida</a:t>
            </a:r>
          </a:p>
          <a:p>
            <a:pPr lvl="0"/>
            <a:r>
              <a:rPr lang="en-US" sz="3800" dirty="0" err="1"/>
              <a:t>Otay</a:t>
            </a:r>
            <a:r>
              <a:rPr lang="en-US" sz="3800" dirty="0"/>
              <a:t> Water District, California</a:t>
            </a:r>
          </a:p>
          <a:p>
            <a:pPr lvl="0"/>
            <a:r>
              <a:rPr lang="en-US" sz="3800" dirty="0"/>
              <a:t>Philadelphia, Pennsylvania Water Department</a:t>
            </a:r>
          </a:p>
          <a:p>
            <a:pPr lvl="0"/>
            <a:r>
              <a:rPr lang="en-US" sz="3800" dirty="0"/>
              <a:t>Portland Water Bureau, Oregon</a:t>
            </a:r>
          </a:p>
          <a:p>
            <a:pPr lvl="0"/>
            <a:r>
              <a:rPr lang="en-US" sz="3800" dirty="0"/>
              <a:t>Regional Water Authority, Connecticut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National Research Center</a:t>
            </a:r>
          </a:p>
          <a:p>
            <a:pPr lvl="1"/>
            <a:r>
              <a:rPr lang="en-US" dirty="0"/>
              <a:t>Dr. Thomas Miller, President</a:t>
            </a:r>
          </a:p>
          <a:p>
            <a:pPr lvl="1"/>
            <a:r>
              <a:rPr lang="en-US" dirty="0"/>
              <a:t>Erin Caldwell</a:t>
            </a:r>
          </a:p>
          <a:p>
            <a:pPr lvl="0"/>
            <a:r>
              <a:rPr lang="en-US" dirty="0"/>
              <a:t>Hazen and Sawyer</a:t>
            </a:r>
          </a:p>
          <a:p>
            <a:pPr lvl="1"/>
            <a:r>
              <a:rPr lang="en-US" dirty="0"/>
              <a:t>Dr. Jack Kiefer</a:t>
            </a:r>
          </a:p>
          <a:p>
            <a:pPr lvl="0"/>
            <a:r>
              <a:rPr lang="en-US" dirty="0"/>
              <a:t>Mr. William Gauley, P.E. President Gauley Associates</a:t>
            </a:r>
          </a:p>
          <a:p>
            <a:pPr lvl="0"/>
            <a:r>
              <a:rPr lang="en-US" dirty="0"/>
              <a:t>Dr. </a:t>
            </a:r>
            <a:r>
              <a:rPr lang="en-US" dirty="0" err="1"/>
              <a:t>Benedykt</a:t>
            </a:r>
            <a:r>
              <a:rPr lang="en-US" dirty="0"/>
              <a:t> </a:t>
            </a:r>
            <a:r>
              <a:rPr lang="en-US" dirty="0" err="1"/>
              <a:t>Dziegielewski</a:t>
            </a:r>
            <a:r>
              <a:rPr lang="en-US" dirty="0"/>
              <a:t>, University of Southern Illinois </a:t>
            </a:r>
          </a:p>
          <a:p>
            <a:pPr lvl="0"/>
            <a:r>
              <a:rPr lang="en-US" dirty="0"/>
              <a:t>Peter Mayer, P.E., Principal, Water Demand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Obtain new flow trace data on a national sample of single family homes</a:t>
            </a:r>
          </a:p>
          <a:p>
            <a:r>
              <a:rPr lang="en-US" dirty="0" smtClean="0"/>
              <a:t>Disaggregate flow trace data into end uses of water</a:t>
            </a:r>
          </a:p>
          <a:p>
            <a:r>
              <a:rPr lang="en-US" dirty="0" smtClean="0"/>
              <a:t>Compile water use data into a database</a:t>
            </a:r>
          </a:p>
          <a:p>
            <a:r>
              <a:rPr lang="en-US" dirty="0" smtClean="0"/>
              <a:t>Link water use to survey data</a:t>
            </a:r>
          </a:p>
          <a:p>
            <a:r>
              <a:rPr lang="en-US" dirty="0" smtClean="0"/>
              <a:t>Prepare statistical analyses and models</a:t>
            </a:r>
          </a:p>
          <a:p>
            <a:r>
              <a:rPr lang="en-US" dirty="0" smtClean="0"/>
              <a:t>Compare results to previous studies</a:t>
            </a:r>
          </a:p>
          <a:p>
            <a:r>
              <a:rPr lang="en-US" dirty="0" smtClean="0"/>
              <a:t>Explore conservation potential and 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Reduction in Domestic Use has occurred</a:t>
            </a:r>
          </a:p>
          <a:p>
            <a:r>
              <a:rPr lang="en-US" sz="2800" dirty="0" smtClean="0"/>
              <a:t>Big improvements in toilets and clothes washers </a:t>
            </a:r>
          </a:p>
          <a:p>
            <a:pPr lvl="1"/>
            <a:r>
              <a:rPr lang="en-US" dirty="0" smtClean="0"/>
              <a:t>Only categories which show statistically significant reductions.</a:t>
            </a:r>
          </a:p>
          <a:p>
            <a:r>
              <a:rPr lang="en-US" sz="2800" dirty="0" smtClean="0"/>
              <a:t>Skewed Uses need special attention</a:t>
            </a:r>
          </a:p>
          <a:p>
            <a:pPr lvl="1"/>
            <a:r>
              <a:rPr lang="en-US" dirty="0" smtClean="0"/>
              <a:t>Leakage (still number 5 category, just below CW)</a:t>
            </a:r>
          </a:p>
          <a:p>
            <a:pPr lvl="1"/>
            <a:r>
              <a:rPr lang="en-US" dirty="0" smtClean="0"/>
              <a:t>Irrigation (small number of big users raise the mean)</a:t>
            </a:r>
          </a:p>
          <a:p>
            <a:r>
              <a:rPr lang="en-US" sz="2800" dirty="0" smtClean="0"/>
              <a:t>At least 20% potential for indoor conservation remains.  </a:t>
            </a:r>
          </a:p>
          <a:p>
            <a:r>
              <a:rPr lang="en-US" sz="2800" dirty="0" smtClean="0"/>
              <a:t>Landscape use is quite varied, but follows similar patterns among groups.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ation2012TemplatePPT">
  <a:themeElements>
    <a:clrScheme name="WaterRF">
      <a:dk1>
        <a:srgbClr val="000000"/>
      </a:dk1>
      <a:lt1>
        <a:srgbClr val="FFFFFF"/>
      </a:lt1>
      <a:dk2>
        <a:srgbClr val="1D62A0"/>
      </a:dk2>
      <a:lt2>
        <a:srgbClr val="EEECE1"/>
      </a:lt2>
      <a:accent1>
        <a:srgbClr val="B32317"/>
      </a:accent1>
      <a:accent2>
        <a:srgbClr val="7C2B83"/>
      </a:accent2>
      <a:accent3>
        <a:srgbClr val="F3901D"/>
      </a:accent3>
      <a:accent4>
        <a:srgbClr val="00583D"/>
      </a:accent4>
      <a:accent5>
        <a:srgbClr val="C86345"/>
      </a:accent5>
      <a:accent6>
        <a:srgbClr val="227C67"/>
      </a:accent6>
      <a:hlink>
        <a:srgbClr val="4A74AD"/>
      </a:hlink>
      <a:folHlink>
        <a:srgbClr val="99659F"/>
      </a:folHlink>
    </a:clrScheme>
    <a:fontScheme name="WaterR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yl xmlns="9d97fd08-09c1-41bb-afd6-a58fd76c2df4" xsi:nil="true"/>
    <ImageCreateDate xmlns="9D97FD08-09C1-41BB-AFD6-A58FD76C2DF4" xsi:nil="true"/>
    <wic_System_Copyright xmlns="http://schemas.microsoft.com/sharepoint/v3/fields" xsi:nil="true"/>
    <Purpose xmlns="9d97fd08-09c1-41bb-afd6-a58fd76c2df4" xsi:nil="true"/>
    <Date_x0020_of_x0020_Presenation xmlns="9d97fd08-09c1-41bb-afd6-a58fd76c2d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aterRF Presentation" ma:contentTypeID="0x0101009148F5A04DDD49CBA7127AADA5FB792B00AADE34325A8B49CDA8BB4DB53328F21400A5C09F5894470542A424FA8A64F1B613001ADFC7D9ACACD04283F2E6D8EE5914A2" ma:contentTypeVersion="4" ma:contentTypeDescription="" ma:contentTypeScope="" ma:versionID="ccf8607d5be4b5eac0b76966476591d8">
  <xsd:schema xmlns:xsd="http://www.w3.org/2001/XMLSchema" xmlns:xs="http://www.w3.org/2001/XMLSchema" xmlns:p="http://schemas.microsoft.com/office/2006/metadata/properties" xmlns:ns1="http://schemas.microsoft.com/sharepoint/v3" xmlns:ns2="9D97FD08-09C1-41BB-AFD6-A58FD76C2DF4" xmlns:ns3="http://schemas.microsoft.com/sharepoint/v3/fields" xmlns:ns4="ebf7935a-f450-4e2c-a604-7e5faf594165" xmlns:ns5="9d97fd08-09c1-41bb-afd6-a58fd76c2df4" targetNamespace="http://schemas.microsoft.com/office/2006/metadata/properties" ma:root="true" ma:fieldsID="f336a3cc5949fd6379c9de302dc737a8" ns1:_="" ns2:_="" ns3:_="" ns4:_="" ns5:_="">
    <xsd:import namespace="http://schemas.microsoft.com/sharepoint/v3"/>
    <xsd:import namespace="9D97FD08-09C1-41BB-AFD6-A58FD76C2DF4"/>
    <xsd:import namespace="http://schemas.microsoft.com/sharepoint/v3/fields"/>
    <xsd:import namespace="ebf7935a-f450-4e2c-a604-7e5faf594165"/>
    <xsd:import namespace="9d97fd08-09c1-41bb-afd6-a58fd76c2df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5:Date_x0020_of_x0020_Presenation" minOccurs="0"/>
                <xsd:element ref="ns5:Detayl" minOccurs="0"/>
                <xsd:element ref="ns5:Purpo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7FD08-09C1-41BB-AFD6-A58FD76C2DF4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7935a-f450-4e2c-a604-7e5faf594165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7fd08-09c1-41bb-afd6-a58fd76c2df4" elementFormDefault="qualified">
    <xsd:import namespace="http://schemas.microsoft.com/office/2006/documentManagement/types"/>
    <xsd:import namespace="http://schemas.microsoft.com/office/infopath/2007/PartnerControls"/>
    <xsd:element name="Date_x0020_of_x0020_Presenation" ma:index="30" nillable="true" ma:displayName="Date of Presenation" ma:format="DateOnly" ma:internalName="Date_x0020_of_x0020_Presenation">
      <xsd:simpleType>
        <xsd:restriction base="dms:DateTime"/>
      </xsd:simpleType>
    </xsd:element>
    <xsd:element name="Detayl" ma:index="31" nillable="true" ma:displayName="Detail" ma:internalName="Detayl">
      <xsd:simpleType>
        <xsd:restriction base="dms:Note">
          <xsd:maxLength value="255"/>
        </xsd:restriction>
      </xsd:simpleType>
    </xsd:element>
    <xsd:element name="Purpose" ma:index="32" nillable="true" ma:displayName="Purpose" ma:list="{ebafe7c5-2338-45cf-8a2d-f0c64b7c2d9d}" ma:internalName="Purpo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 (request)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2471E9-EF26-466C-8C80-E12D66F13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28628E6-08AC-4F4C-8BD4-32795E5FFA22}">
  <ds:schemaRefs>
    <ds:schemaRef ds:uri="9d97fd08-09c1-41bb-afd6-a58fd76c2df4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terms/"/>
    <ds:schemaRef ds:uri="ebf7935a-f450-4e2c-a604-7e5faf594165"/>
    <ds:schemaRef ds:uri="http://schemas.microsoft.com/sharepoint/v3/fields"/>
    <ds:schemaRef ds:uri="9D97FD08-09C1-41BB-AFD6-A58FD76C2DF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DB8CC87-9EB7-45B5-9DCB-73BC9A55A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D97FD08-09C1-41BB-AFD6-A58FD76C2DF4"/>
    <ds:schemaRef ds:uri="http://schemas.microsoft.com/sharepoint/v3/fields"/>
    <ds:schemaRef ds:uri="ebf7935a-f450-4e2c-a604-7e5faf594165"/>
    <ds:schemaRef ds:uri="9d97fd08-09c1-41bb-afd6-a58fd76c2d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5FE2AD3-87F3-4222-9097-F8DC44BFEE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1222</Words>
  <Application>Microsoft Office PowerPoint</Application>
  <PresentationFormat>On-screen Show (4:3)</PresentationFormat>
  <Paragraphs>162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Foundation2012TemplatePPT</vt:lpstr>
      <vt:lpstr>PowerPoint Presentation</vt:lpstr>
      <vt:lpstr>Sustainable Water Management Conference</vt:lpstr>
      <vt:lpstr> Some Key Findings of the 2014 REUWS Update Study  WRF Project #4309 </vt:lpstr>
      <vt:lpstr>Project Advisory Committee</vt:lpstr>
      <vt:lpstr>Participating Level 1 Water Agencies</vt:lpstr>
      <vt:lpstr>Participating Level 2 Agencies</vt:lpstr>
      <vt:lpstr>Our Research Partners</vt:lpstr>
      <vt:lpstr>Objectives of Study</vt:lpstr>
      <vt:lpstr>Some Key Findings</vt:lpstr>
      <vt:lpstr>Drop in Domestic Use Box Plot of Indoor GPD</vt:lpstr>
      <vt:lpstr>Significant Changes in Toilets and Clothes Washer use</vt:lpstr>
      <vt:lpstr>Shift in flush volumes</vt:lpstr>
      <vt:lpstr>Fewer Homes with mixtures of toilets </vt:lpstr>
      <vt:lpstr>Skewed Nature of Leakage</vt:lpstr>
      <vt:lpstr>Hot Water by end use</vt:lpstr>
      <vt:lpstr>Application ratios are biased by high users </vt:lpstr>
      <vt:lpstr>Order of Peaking:</vt:lpstr>
      <vt:lpstr>Current Use vs Benchmarks</vt:lpstr>
      <vt:lpstr>By Extracting from Historical Database:</vt:lpstr>
      <vt:lpstr>Household use v residents</vt:lpstr>
      <vt:lpstr>Conclusions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Findings of the 2014 REUWS Update Study</dc:title>
  <dc:creator>William DeOreo</dc:creator>
  <cp:lastModifiedBy>WRF User</cp:lastModifiedBy>
  <cp:revision>48</cp:revision>
  <dcterms:created xsi:type="dcterms:W3CDTF">2014-03-27T16:50:42Z</dcterms:created>
  <dcterms:modified xsi:type="dcterms:W3CDTF">2014-05-01T21:13:23Z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0x0101009148F5A04DDD49CBA7127AADA5FB792B00AADE34325A8B49CDA8BB4DB53328F21400A5C09F5894470542A424FA8A64F1B613001ADFC7D9ACACD04283F2E6D8EE5914A2</vt:lpwstr>
  </property>
</Properties>
</file>