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59" r:id="rId6"/>
    <p:sldId id="295" r:id="rId7"/>
    <p:sldId id="264" r:id="rId8"/>
    <p:sldId id="265" r:id="rId9"/>
    <p:sldId id="266"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6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6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3" autoAdjust="0"/>
    <p:restoredTop sz="68449" autoAdjust="0"/>
  </p:normalViewPr>
  <p:slideViewPr>
    <p:cSldViewPr snapToGrid="0">
      <p:cViewPr varScale="1">
        <p:scale>
          <a:sx n="98" d="100"/>
          <a:sy n="98" d="100"/>
        </p:scale>
        <p:origin x="102" y="486"/>
      </p:cViewPr>
      <p:guideLst>
        <p:guide orient="horz" pos="2160"/>
        <p:guide pos="161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6E471-F432-4969-AA22-3771848A9EB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D354D29-0531-45F5-A1E8-C2A27E0D5C7B}">
      <dgm:prSet phldrT="[Text]" custT="1"/>
      <dgm:spPr>
        <a:solidFill>
          <a:srgbClr val="006600"/>
        </a:solidFill>
      </dgm:spPr>
      <dgm:t>
        <a:bodyPr/>
        <a:lstStyle/>
        <a:p>
          <a:r>
            <a:rPr lang="en-US" sz="2800" dirty="0" smtClean="0">
              <a:latin typeface="+mn-lt"/>
              <a:cs typeface="Times New Roman" panose="02020603050405020304" pitchFamily="18" charset="0"/>
            </a:rPr>
            <a:t>Attribute</a:t>
          </a:r>
          <a:endParaRPr lang="en-US" sz="2800" dirty="0">
            <a:latin typeface="+mn-lt"/>
            <a:cs typeface="Times New Roman" panose="02020603050405020304" pitchFamily="18" charset="0"/>
          </a:endParaRPr>
        </a:p>
      </dgm:t>
    </dgm:pt>
    <dgm:pt modelId="{92743FCA-0EF7-4629-A4F4-9EB68D796A4A}" type="parTrans" cxnId="{BAC89DD8-929B-4E5F-86C5-D4E65C858BCA}">
      <dgm:prSet/>
      <dgm:spPr/>
      <dgm:t>
        <a:bodyPr/>
        <a:lstStyle/>
        <a:p>
          <a:endParaRPr lang="en-US"/>
        </a:p>
      </dgm:t>
    </dgm:pt>
    <dgm:pt modelId="{D0D5834F-97C2-46A2-BF0A-EDAEEE4DEA99}" type="sibTrans" cxnId="{BAC89DD8-929B-4E5F-86C5-D4E65C858BCA}">
      <dgm:prSet/>
      <dgm:spPr/>
      <dgm:t>
        <a:bodyPr/>
        <a:lstStyle/>
        <a:p>
          <a:endParaRPr lang="en-US"/>
        </a:p>
      </dgm:t>
    </dgm:pt>
    <dgm:pt modelId="{2AFFBC0D-8F9B-48C8-8364-AD1154941276}">
      <dgm:prSet phldrT="[Text]"/>
      <dgm:spPr>
        <a:solidFill>
          <a:srgbClr val="006600"/>
        </a:solidFill>
      </dgm:spPr>
      <dgm:t>
        <a:bodyPr/>
        <a:lstStyle/>
        <a:p>
          <a:r>
            <a:rPr lang="en-US" dirty="0" smtClean="0">
              <a:latin typeface="+mn-lt"/>
              <a:cs typeface="Times New Roman" panose="02020603050405020304" pitchFamily="18" charset="0"/>
            </a:rPr>
            <a:t>Practice Area 1</a:t>
          </a:r>
          <a:endParaRPr lang="en-US" dirty="0">
            <a:latin typeface="+mn-lt"/>
            <a:cs typeface="Times New Roman" panose="02020603050405020304" pitchFamily="18" charset="0"/>
          </a:endParaRPr>
        </a:p>
      </dgm:t>
    </dgm:pt>
    <dgm:pt modelId="{93A3FCF0-579D-45E6-8434-F33AFB258023}" type="parTrans" cxnId="{17264238-B1E8-4DC0-8A37-0F17BE257C89}">
      <dgm:prSet/>
      <dgm:spPr/>
      <dgm:t>
        <a:bodyPr/>
        <a:lstStyle/>
        <a:p>
          <a:endParaRPr lang="en-US" dirty="0"/>
        </a:p>
      </dgm:t>
    </dgm:pt>
    <dgm:pt modelId="{7B6CC8BD-FA51-483C-A295-AA2D1A3BA5F9}" type="sibTrans" cxnId="{17264238-B1E8-4DC0-8A37-0F17BE257C89}">
      <dgm:prSet/>
      <dgm:spPr/>
      <dgm:t>
        <a:bodyPr/>
        <a:lstStyle/>
        <a:p>
          <a:endParaRPr lang="en-US"/>
        </a:p>
      </dgm:t>
    </dgm:pt>
    <dgm:pt modelId="{125C3ADB-8452-4F7B-8450-B2C8D460A674}">
      <dgm:prSet/>
      <dgm:spPr>
        <a:solidFill>
          <a:srgbClr val="006600"/>
        </a:solidFill>
      </dgm:spPr>
      <dgm:t>
        <a:bodyPr/>
        <a:lstStyle/>
        <a:p>
          <a:r>
            <a:rPr lang="en-US" dirty="0" smtClean="0">
              <a:latin typeface="+mn-lt"/>
              <a:cs typeface="Times New Roman" panose="02020603050405020304" pitchFamily="18" charset="0"/>
            </a:rPr>
            <a:t>Performance Measure 1</a:t>
          </a:r>
          <a:endParaRPr lang="en-US" dirty="0">
            <a:latin typeface="+mn-lt"/>
            <a:cs typeface="Times New Roman" panose="02020603050405020304" pitchFamily="18" charset="0"/>
          </a:endParaRPr>
        </a:p>
      </dgm:t>
    </dgm:pt>
    <dgm:pt modelId="{404A2271-3CD9-484B-BFFC-22F13E86E08B}" type="parTrans" cxnId="{C332B313-7DF1-4EB2-AED9-FA595F84AFF6}">
      <dgm:prSet/>
      <dgm:spPr/>
      <dgm:t>
        <a:bodyPr/>
        <a:lstStyle/>
        <a:p>
          <a:endParaRPr lang="en-US" dirty="0"/>
        </a:p>
      </dgm:t>
    </dgm:pt>
    <dgm:pt modelId="{0D36C23F-AF62-4DC0-8BAB-C3B64E1D2704}" type="sibTrans" cxnId="{C332B313-7DF1-4EB2-AED9-FA595F84AFF6}">
      <dgm:prSet/>
      <dgm:spPr/>
      <dgm:t>
        <a:bodyPr/>
        <a:lstStyle/>
        <a:p>
          <a:endParaRPr lang="en-US"/>
        </a:p>
      </dgm:t>
    </dgm:pt>
    <dgm:pt modelId="{A57B3F21-1CF0-4E00-BE2D-9C3562C2CBB9}">
      <dgm:prSet/>
      <dgm:spPr>
        <a:solidFill>
          <a:srgbClr val="006600"/>
        </a:solidFill>
      </dgm:spPr>
      <dgm:t>
        <a:bodyPr/>
        <a:lstStyle/>
        <a:p>
          <a:r>
            <a:rPr lang="en-US" dirty="0" smtClean="0">
              <a:latin typeface="+mn-lt"/>
              <a:cs typeface="Times New Roman" panose="02020603050405020304" pitchFamily="18" charset="0"/>
            </a:rPr>
            <a:t>Performance Measure 2</a:t>
          </a:r>
          <a:endParaRPr lang="en-US" dirty="0">
            <a:latin typeface="+mn-lt"/>
            <a:cs typeface="Times New Roman" panose="02020603050405020304" pitchFamily="18" charset="0"/>
          </a:endParaRPr>
        </a:p>
      </dgm:t>
    </dgm:pt>
    <dgm:pt modelId="{2F87DF41-728C-4F7B-B049-A6D7B5AF3A96}" type="parTrans" cxnId="{5F5A3B2D-9A08-4B48-B72E-7ED0518652D8}">
      <dgm:prSet/>
      <dgm:spPr/>
      <dgm:t>
        <a:bodyPr/>
        <a:lstStyle/>
        <a:p>
          <a:endParaRPr lang="en-US" dirty="0"/>
        </a:p>
      </dgm:t>
    </dgm:pt>
    <dgm:pt modelId="{6D7C3918-CD63-4B73-9FC6-C7690D38A77A}" type="sibTrans" cxnId="{5F5A3B2D-9A08-4B48-B72E-7ED0518652D8}">
      <dgm:prSet/>
      <dgm:spPr/>
      <dgm:t>
        <a:bodyPr/>
        <a:lstStyle/>
        <a:p>
          <a:endParaRPr lang="en-US"/>
        </a:p>
      </dgm:t>
    </dgm:pt>
    <dgm:pt modelId="{557D1EF1-B015-4739-A6DC-EFC715C6629A}">
      <dgm:prSet phldrT="[Text]"/>
      <dgm:spPr>
        <a:solidFill>
          <a:srgbClr val="006600"/>
        </a:solidFill>
      </dgm:spPr>
      <dgm:t>
        <a:bodyPr/>
        <a:lstStyle/>
        <a:p>
          <a:r>
            <a:rPr lang="en-US" dirty="0" smtClean="0">
              <a:latin typeface="+mn-lt"/>
              <a:cs typeface="Times New Roman" panose="02020603050405020304" pitchFamily="18" charset="0"/>
            </a:rPr>
            <a:t>Practice Area 2</a:t>
          </a:r>
          <a:endParaRPr lang="en-US" dirty="0">
            <a:latin typeface="+mn-lt"/>
            <a:cs typeface="Times New Roman" panose="02020603050405020304" pitchFamily="18" charset="0"/>
          </a:endParaRPr>
        </a:p>
      </dgm:t>
    </dgm:pt>
    <dgm:pt modelId="{075E208B-90BA-4346-9419-B2D6038855ED}" type="parTrans" cxnId="{BF7F948B-A2BC-40A0-8021-189B1DFC5065}">
      <dgm:prSet/>
      <dgm:spPr/>
      <dgm:t>
        <a:bodyPr/>
        <a:lstStyle/>
        <a:p>
          <a:endParaRPr lang="en-US" dirty="0"/>
        </a:p>
      </dgm:t>
    </dgm:pt>
    <dgm:pt modelId="{FB0BA5CD-DFAA-4E6C-9EC5-2108A248C71B}" type="sibTrans" cxnId="{BF7F948B-A2BC-40A0-8021-189B1DFC5065}">
      <dgm:prSet/>
      <dgm:spPr/>
      <dgm:t>
        <a:bodyPr/>
        <a:lstStyle/>
        <a:p>
          <a:endParaRPr lang="en-US"/>
        </a:p>
      </dgm:t>
    </dgm:pt>
    <dgm:pt modelId="{D5C69758-6487-43ED-8360-50F088C0EAF9}">
      <dgm:prSet/>
      <dgm:spPr>
        <a:solidFill>
          <a:srgbClr val="006600"/>
        </a:solidFill>
      </dgm:spPr>
      <dgm:t>
        <a:bodyPr/>
        <a:lstStyle/>
        <a:p>
          <a:r>
            <a:rPr lang="en-US" dirty="0" smtClean="0">
              <a:latin typeface="+mn-lt"/>
              <a:cs typeface="Times New Roman" panose="02020603050405020304" pitchFamily="18" charset="0"/>
            </a:rPr>
            <a:t>Performance Measure 1</a:t>
          </a:r>
          <a:endParaRPr lang="en-US" dirty="0">
            <a:latin typeface="+mn-lt"/>
            <a:cs typeface="Times New Roman" panose="02020603050405020304" pitchFamily="18" charset="0"/>
          </a:endParaRPr>
        </a:p>
      </dgm:t>
    </dgm:pt>
    <dgm:pt modelId="{7ADD87D3-78B2-41B2-95B2-98A7438B5C13}" type="parTrans" cxnId="{169207D2-12B5-4277-94CA-E7BCC3906FB7}">
      <dgm:prSet/>
      <dgm:spPr/>
      <dgm:t>
        <a:bodyPr/>
        <a:lstStyle/>
        <a:p>
          <a:endParaRPr lang="en-US" dirty="0"/>
        </a:p>
      </dgm:t>
    </dgm:pt>
    <dgm:pt modelId="{60D14F87-D9D1-4E57-9777-48A6ADD086F9}" type="sibTrans" cxnId="{169207D2-12B5-4277-94CA-E7BCC3906FB7}">
      <dgm:prSet/>
      <dgm:spPr/>
      <dgm:t>
        <a:bodyPr/>
        <a:lstStyle/>
        <a:p>
          <a:endParaRPr lang="en-US"/>
        </a:p>
      </dgm:t>
    </dgm:pt>
    <dgm:pt modelId="{F1E71117-18AB-454D-B6AB-DABE61C06AB6}">
      <dgm:prSet/>
      <dgm:spPr>
        <a:solidFill>
          <a:srgbClr val="006600"/>
        </a:solidFill>
      </dgm:spPr>
      <dgm:t>
        <a:bodyPr/>
        <a:lstStyle/>
        <a:p>
          <a:r>
            <a:rPr lang="en-US" dirty="0" smtClean="0">
              <a:latin typeface="+mn-lt"/>
              <a:cs typeface="Times New Roman" panose="02020603050405020304" pitchFamily="18" charset="0"/>
            </a:rPr>
            <a:t>Performance Measure 2</a:t>
          </a:r>
          <a:endParaRPr lang="en-US" dirty="0">
            <a:latin typeface="+mn-lt"/>
            <a:cs typeface="Times New Roman" panose="02020603050405020304" pitchFamily="18" charset="0"/>
          </a:endParaRPr>
        </a:p>
      </dgm:t>
    </dgm:pt>
    <dgm:pt modelId="{1849182F-3A9F-471E-9ECA-17C4D7718284}" type="parTrans" cxnId="{F7D15E6D-9B00-4AB1-99EC-898742D97F10}">
      <dgm:prSet/>
      <dgm:spPr/>
      <dgm:t>
        <a:bodyPr/>
        <a:lstStyle/>
        <a:p>
          <a:endParaRPr lang="en-US" dirty="0"/>
        </a:p>
      </dgm:t>
    </dgm:pt>
    <dgm:pt modelId="{AB198975-0B9A-48F2-9147-36C674D2DB01}" type="sibTrans" cxnId="{F7D15E6D-9B00-4AB1-99EC-898742D97F10}">
      <dgm:prSet/>
      <dgm:spPr/>
      <dgm:t>
        <a:bodyPr/>
        <a:lstStyle/>
        <a:p>
          <a:endParaRPr lang="en-US"/>
        </a:p>
      </dgm:t>
    </dgm:pt>
    <dgm:pt modelId="{BA83D2AC-6960-46DB-809B-D17A0B32362B}">
      <dgm:prSet phldrT="[Text]"/>
      <dgm:spPr>
        <a:solidFill>
          <a:srgbClr val="006600"/>
        </a:solidFill>
      </dgm:spPr>
      <dgm:t>
        <a:bodyPr/>
        <a:lstStyle/>
        <a:p>
          <a:r>
            <a:rPr lang="en-US" dirty="0" smtClean="0">
              <a:latin typeface="+mn-lt"/>
              <a:cs typeface="Times New Roman" panose="02020603050405020304" pitchFamily="18" charset="0"/>
            </a:rPr>
            <a:t>Practice Area 3</a:t>
          </a:r>
          <a:endParaRPr lang="en-US" dirty="0">
            <a:latin typeface="+mn-lt"/>
            <a:cs typeface="Times New Roman" panose="02020603050405020304" pitchFamily="18" charset="0"/>
          </a:endParaRPr>
        </a:p>
      </dgm:t>
    </dgm:pt>
    <dgm:pt modelId="{FF1FE3F8-D067-4191-9F97-3D9C1F79C81A}" type="parTrans" cxnId="{1C5A544C-19F2-4146-8EC3-113F554C236E}">
      <dgm:prSet/>
      <dgm:spPr/>
      <dgm:t>
        <a:bodyPr/>
        <a:lstStyle/>
        <a:p>
          <a:endParaRPr lang="en-US" dirty="0"/>
        </a:p>
      </dgm:t>
    </dgm:pt>
    <dgm:pt modelId="{FCAED601-684A-41C9-A599-0689B75BA9E1}" type="sibTrans" cxnId="{1C5A544C-19F2-4146-8EC3-113F554C236E}">
      <dgm:prSet/>
      <dgm:spPr/>
      <dgm:t>
        <a:bodyPr/>
        <a:lstStyle/>
        <a:p>
          <a:endParaRPr lang="en-US"/>
        </a:p>
      </dgm:t>
    </dgm:pt>
    <dgm:pt modelId="{D719A0DC-0C61-4455-9975-59A7BB2E16A0}">
      <dgm:prSet/>
      <dgm:spPr>
        <a:solidFill>
          <a:srgbClr val="006600"/>
        </a:solidFill>
      </dgm:spPr>
      <dgm:t>
        <a:bodyPr/>
        <a:lstStyle/>
        <a:p>
          <a:r>
            <a:rPr lang="en-US" dirty="0" smtClean="0">
              <a:latin typeface="+mn-lt"/>
              <a:cs typeface="Times New Roman" panose="02020603050405020304" pitchFamily="18" charset="0"/>
            </a:rPr>
            <a:t>Performance Measure 1</a:t>
          </a:r>
          <a:endParaRPr lang="en-US" dirty="0">
            <a:latin typeface="+mn-lt"/>
            <a:cs typeface="Times New Roman" panose="02020603050405020304" pitchFamily="18" charset="0"/>
          </a:endParaRPr>
        </a:p>
      </dgm:t>
    </dgm:pt>
    <dgm:pt modelId="{454773EE-C83B-4E31-BBDD-09E1EC212530}" type="parTrans" cxnId="{1380D5A4-7EFA-4C5A-819C-AD9D3F337A27}">
      <dgm:prSet/>
      <dgm:spPr/>
      <dgm:t>
        <a:bodyPr/>
        <a:lstStyle/>
        <a:p>
          <a:endParaRPr lang="en-US" dirty="0"/>
        </a:p>
      </dgm:t>
    </dgm:pt>
    <dgm:pt modelId="{0AC96DBC-B7D0-4C9E-8B07-EA84F97B61B6}" type="sibTrans" cxnId="{1380D5A4-7EFA-4C5A-819C-AD9D3F337A27}">
      <dgm:prSet/>
      <dgm:spPr/>
      <dgm:t>
        <a:bodyPr/>
        <a:lstStyle/>
        <a:p>
          <a:endParaRPr lang="en-US"/>
        </a:p>
      </dgm:t>
    </dgm:pt>
    <dgm:pt modelId="{6651A4D0-661B-4832-B8D5-1B202FB06321}">
      <dgm:prSet/>
      <dgm:spPr>
        <a:solidFill>
          <a:srgbClr val="006600"/>
        </a:solidFill>
      </dgm:spPr>
      <dgm:t>
        <a:bodyPr/>
        <a:lstStyle/>
        <a:p>
          <a:r>
            <a:rPr lang="en-US" dirty="0" smtClean="0">
              <a:latin typeface="+mn-lt"/>
              <a:cs typeface="Times New Roman" panose="02020603050405020304" pitchFamily="18" charset="0"/>
            </a:rPr>
            <a:t>Performance Measure 2</a:t>
          </a:r>
          <a:endParaRPr lang="en-US" dirty="0">
            <a:latin typeface="+mn-lt"/>
            <a:cs typeface="Times New Roman" panose="02020603050405020304" pitchFamily="18" charset="0"/>
          </a:endParaRPr>
        </a:p>
      </dgm:t>
    </dgm:pt>
    <dgm:pt modelId="{66B3E8B3-AF45-48B2-A413-F7F8ABEC9BCA}" type="parTrans" cxnId="{F2416B69-2C1B-4DF7-95DD-31F626FBFD91}">
      <dgm:prSet/>
      <dgm:spPr/>
      <dgm:t>
        <a:bodyPr/>
        <a:lstStyle/>
        <a:p>
          <a:endParaRPr lang="en-US" dirty="0"/>
        </a:p>
      </dgm:t>
    </dgm:pt>
    <dgm:pt modelId="{BECEBC2B-8EE7-475C-9444-27D3BAD18CC3}" type="sibTrans" cxnId="{F2416B69-2C1B-4DF7-95DD-31F626FBFD91}">
      <dgm:prSet/>
      <dgm:spPr/>
      <dgm:t>
        <a:bodyPr/>
        <a:lstStyle/>
        <a:p>
          <a:endParaRPr lang="en-US"/>
        </a:p>
      </dgm:t>
    </dgm:pt>
    <dgm:pt modelId="{1E030214-FED4-44B9-B609-55AD2F107D40}">
      <dgm:prSet/>
      <dgm:spPr>
        <a:solidFill>
          <a:srgbClr val="006600"/>
        </a:solidFill>
      </dgm:spPr>
      <dgm:t>
        <a:bodyPr/>
        <a:lstStyle/>
        <a:p>
          <a:r>
            <a:rPr lang="en-US" dirty="0" smtClean="0">
              <a:latin typeface="+mn-lt"/>
              <a:cs typeface="Times New Roman" panose="02020603050405020304" pitchFamily="18" charset="0"/>
            </a:rPr>
            <a:t>Performance Measure 3</a:t>
          </a:r>
          <a:endParaRPr lang="en-US" dirty="0">
            <a:latin typeface="+mn-lt"/>
            <a:cs typeface="Times New Roman" panose="02020603050405020304" pitchFamily="18" charset="0"/>
          </a:endParaRPr>
        </a:p>
      </dgm:t>
    </dgm:pt>
    <dgm:pt modelId="{6C120E60-5867-4148-BAAD-CD1C6DCCF835}" type="parTrans" cxnId="{07C7D717-B42A-40E4-A913-8BF31A8D1EDA}">
      <dgm:prSet/>
      <dgm:spPr/>
      <dgm:t>
        <a:bodyPr/>
        <a:lstStyle/>
        <a:p>
          <a:endParaRPr lang="en-US" dirty="0"/>
        </a:p>
      </dgm:t>
    </dgm:pt>
    <dgm:pt modelId="{2282E71F-ADB0-40A4-AD08-C5D2883773C2}" type="sibTrans" cxnId="{07C7D717-B42A-40E4-A913-8BF31A8D1EDA}">
      <dgm:prSet/>
      <dgm:spPr/>
      <dgm:t>
        <a:bodyPr/>
        <a:lstStyle/>
        <a:p>
          <a:endParaRPr lang="en-US"/>
        </a:p>
      </dgm:t>
    </dgm:pt>
    <dgm:pt modelId="{9EA20B07-ACB1-4A3A-B046-64F6E9D66DD3}" type="pres">
      <dgm:prSet presAssocID="{A706E471-F432-4969-AA22-3771848A9EB9}" presName="Name0" presStyleCnt="0">
        <dgm:presLayoutVars>
          <dgm:chPref val="1"/>
          <dgm:dir/>
          <dgm:animOne val="branch"/>
          <dgm:animLvl val="lvl"/>
          <dgm:resizeHandles val="exact"/>
        </dgm:presLayoutVars>
      </dgm:prSet>
      <dgm:spPr/>
      <dgm:t>
        <a:bodyPr/>
        <a:lstStyle/>
        <a:p>
          <a:endParaRPr lang="en-US"/>
        </a:p>
      </dgm:t>
    </dgm:pt>
    <dgm:pt modelId="{31575357-1BC1-4A91-88A9-46E2A7A2E259}" type="pres">
      <dgm:prSet presAssocID="{2D354D29-0531-45F5-A1E8-C2A27E0D5C7B}" presName="root1" presStyleCnt="0"/>
      <dgm:spPr/>
      <dgm:t>
        <a:bodyPr/>
        <a:lstStyle/>
        <a:p>
          <a:endParaRPr lang="en-US"/>
        </a:p>
      </dgm:t>
    </dgm:pt>
    <dgm:pt modelId="{A3F8154E-459B-46FE-B401-DBF6CB5CBFD5}" type="pres">
      <dgm:prSet presAssocID="{2D354D29-0531-45F5-A1E8-C2A27E0D5C7B}" presName="LevelOneTextNode" presStyleLbl="node0" presStyleIdx="0" presStyleCnt="1" custAng="5400000" custScaleX="262474" custScaleY="52545" custLinFactNeighborY="-10521">
        <dgm:presLayoutVars>
          <dgm:chPref val="3"/>
        </dgm:presLayoutVars>
      </dgm:prSet>
      <dgm:spPr/>
      <dgm:t>
        <a:bodyPr/>
        <a:lstStyle/>
        <a:p>
          <a:endParaRPr lang="en-US"/>
        </a:p>
      </dgm:t>
    </dgm:pt>
    <dgm:pt modelId="{B04FB362-8479-42F3-BE26-FC7DD1518F2A}" type="pres">
      <dgm:prSet presAssocID="{2D354D29-0531-45F5-A1E8-C2A27E0D5C7B}" presName="level2hierChild" presStyleCnt="0"/>
      <dgm:spPr/>
      <dgm:t>
        <a:bodyPr/>
        <a:lstStyle/>
        <a:p>
          <a:endParaRPr lang="en-US"/>
        </a:p>
      </dgm:t>
    </dgm:pt>
    <dgm:pt modelId="{AA3417CC-28C8-4FE1-A894-A567EDED8098}" type="pres">
      <dgm:prSet presAssocID="{93A3FCF0-579D-45E6-8434-F33AFB258023}" presName="conn2-1" presStyleLbl="parChTrans1D2" presStyleIdx="0" presStyleCnt="3"/>
      <dgm:spPr/>
      <dgm:t>
        <a:bodyPr/>
        <a:lstStyle/>
        <a:p>
          <a:endParaRPr lang="en-US"/>
        </a:p>
      </dgm:t>
    </dgm:pt>
    <dgm:pt modelId="{902EB176-593F-4060-A4D6-1FA49DDAF745}" type="pres">
      <dgm:prSet presAssocID="{93A3FCF0-579D-45E6-8434-F33AFB258023}" presName="connTx" presStyleLbl="parChTrans1D2" presStyleIdx="0" presStyleCnt="3"/>
      <dgm:spPr/>
      <dgm:t>
        <a:bodyPr/>
        <a:lstStyle/>
        <a:p>
          <a:endParaRPr lang="en-US"/>
        </a:p>
      </dgm:t>
    </dgm:pt>
    <dgm:pt modelId="{EAB0A279-5202-4C35-9015-80C39E8C670F}" type="pres">
      <dgm:prSet presAssocID="{2AFFBC0D-8F9B-48C8-8364-AD1154941276}" presName="root2" presStyleCnt="0"/>
      <dgm:spPr/>
    </dgm:pt>
    <dgm:pt modelId="{03A9A2B3-DDC5-47F8-865A-F4DF119D7163}" type="pres">
      <dgm:prSet presAssocID="{2AFFBC0D-8F9B-48C8-8364-AD1154941276}" presName="LevelTwoTextNode" presStyleLbl="node2" presStyleIdx="0" presStyleCnt="3" custLinFactNeighborX="143" custLinFactNeighborY="-86235">
        <dgm:presLayoutVars>
          <dgm:chPref val="3"/>
        </dgm:presLayoutVars>
      </dgm:prSet>
      <dgm:spPr/>
      <dgm:t>
        <a:bodyPr/>
        <a:lstStyle/>
        <a:p>
          <a:endParaRPr lang="en-US"/>
        </a:p>
      </dgm:t>
    </dgm:pt>
    <dgm:pt modelId="{4528566C-49A3-45AB-A54D-22693E8EED74}" type="pres">
      <dgm:prSet presAssocID="{2AFFBC0D-8F9B-48C8-8364-AD1154941276}" presName="level3hierChild" presStyleCnt="0"/>
      <dgm:spPr/>
    </dgm:pt>
    <dgm:pt modelId="{85FD9908-E46E-4E9A-8779-8764A00DFDBF}" type="pres">
      <dgm:prSet presAssocID="{404A2271-3CD9-484B-BFFC-22F13E86E08B}" presName="conn2-1" presStyleLbl="parChTrans1D3" presStyleIdx="0" presStyleCnt="7"/>
      <dgm:spPr/>
      <dgm:t>
        <a:bodyPr/>
        <a:lstStyle/>
        <a:p>
          <a:endParaRPr lang="en-US"/>
        </a:p>
      </dgm:t>
    </dgm:pt>
    <dgm:pt modelId="{8897266B-DF09-4210-BBD9-E664FEB90FE8}" type="pres">
      <dgm:prSet presAssocID="{404A2271-3CD9-484B-BFFC-22F13E86E08B}" presName="connTx" presStyleLbl="parChTrans1D3" presStyleIdx="0" presStyleCnt="7"/>
      <dgm:spPr/>
      <dgm:t>
        <a:bodyPr/>
        <a:lstStyle/>
        <a:p>
          <a:endParaRPr lang="en-US"/>
        </a:p>
      </dgm:t>
    </dgm:pt>
    <dgm:pt modelId="{62C86FA3-FB96-4AF3-8C36-8C0EF0AECB62}" type="pres">
      <dgm:prSet presAssocID="{125C3ADB-8452-4F7B-8450-B2C8D460A674}" presName="root2" presStyleCnt="0"/>
      <dgm:spPr/>
    </dgm:pt>
    <dgm:pt modelId="{50F757DE-C2A1-481B-90DE-9992772DFAD0}" type="pres">
      <dgm:prSet presAssocID="{125C3ADB-8452-4F7B-8450-B2C8D460A674}" presName="LevelTwoTextNode" presStyleLbl="node3" presStyleIdx="0" presStyleCnt="7" custScaleY="52746" custLinFactNeighborY="-86856">
        <dgm:presLayoutVars>
          <dgm:chPref val="3"/>
        </dgm:presLayoutVars>
      </dgm:prSet>
      <dgm:spPr/>
      <dgm:t>
        <a:bodyPr/>
        <a:lstStyle/>
        <a:p>
          <a:endParaRPr lang="en-US"/>
        </a:p>
      </dgm:t>
    </dgm:pt>
    <dgm:pt modelId="{30C17F1C-495B-4CAA-BCE4-C6AFE7B4EB8C}" type="pres">
      <dgm:prSet presAssocID="{125C3ADB-8452-4F7B-8450-B2C8D460A674}" presName="level3hierChild" presStyleCnt="0"/>
      <dgm:spPr/>
    </dgm:pt>
    <dgm:pt modelId="{AE8ED3A3-D977-4CDD-96F8-A4ACF840C9DF}" type="pres">
      <dgm:prSet presAssocID="{2F87DF41-728C-4F7B-B049-A6D7B5AF3A96}" presName="conn2-1" presStyleLbl="parChTrans1D3" presStyleIdx="1" presStyleCnt="7"/>
      <dgm:spPr/>
      <dgm:t>
        <a:bodyPr/>
        <a:lstStyle/>
        <a:p>
          <a:endParaRPr lang="en-US"/>
        </a:p>
      </dgm:t>
    </dgm:pt>
    <dgm:pt modelId="{535329F9-78A2-444A-BD5B-F51618FE9E91}" type="pres">
      <dgm:prSet presAssocID="{2F87DF41-728C-4F7B-B049-A6D7B5AF3A96}" presName="connTx" presStyleLbl="parChTrans1D3" presStyleIdx="1" presStyleCnt="7"/>
      <dgm:spPr/>
      <dgm:t>
        <a:bodyPr/>
        <a:lstStyle/>
        <a:p>
          <a:endParaRPr lang="en-US"/>
        </a:p>
      </dgm:t>
    </dgm:pt>
    <dgm:pt modelId="{7FB39953-78B2-49D1-A162-0C59F65870AE}" type="pres">
      <dgm:prSet presAssocID="{A57B3F21-1CF0-4E00-BE2D-9C3562C2CBB9}" presName="root2" presStyleCnt="0"/>
      <dgm:spPr/>
    </dgm:pt>
    <dgm:pt modelId="{4CC8C00A-B705-4015-8A8F-6EB80088D23F}" type="pres">
      <dgm:prSet presAssocID="{A57B3F21-1CF0-4E00-BE2D-9C3562C2CBB9}" presName="LevelTwoTextNode" presStyleLbl="node3" presStyleIdx="1" presStyleCnt="7" custScaleY="52746" custLinFactNeighborY="-86856">
        <dgm:presLayoutVars>
          <dgm:chPref val="3"/>
        </dgm:presLayoutVars>
      </dgm:prSet>
      <dgm:spPr/>
      <dgm:t>
        <a:bodyPr/>
        <a:lstStyle/>
        <a:p>
          <a:endParaRPr lang="en-US"/>
        </a:p>
      </dgm:t>
    </dgm:pt>
    <dgm:pt modelId="{09180DE8-8F6F-4523-9AFE-99DD22156F23}" type="pres">
      <dgm:prSet presAssocID="{A57B3F21-1CF0-4E00-BE2D-9C3562C2CBB9}" presName="level3hierChild" presStyleCnt="0"/>
      <dgm:spPr/>
    </dgm:pt>
    <dgm:pt modelId="{455C26B9-2AA7-4CC0-9230-102642ADB4F2}" type="pres">
      <dgm:prSet presAssocID="{075E208B-90BA-4346-9419-B2D6038855ED}" presName="conn2-1" presStyleLbl="parChTrans1D2" presStyleIdx="1" presStyleCnt="3"/>
      <dgm:spPr/>
      <dgm:t>
        <a:bodyPr/>
        <a:lstStyle/>
        <a:p>
          <a:endParaRPr lang="en-US"/>
        </a:p>
      </dgm:t>
    </dgm:pt>
    <dgm:pt modelId="{2AFF66D6-43E8-4835-97BB-B9F79131888A}" type="pres">
      <dgm:prSet presAssocID="{075E208B-90BA-4346-9419-B2D6038855ED}" presName="connTx" presStyleLbl="parChTrans1D2" presStyleIdx="1" presStyleCnt="3"/>
      <dgm:spPr/>
      <dgm:t>
        <a:bodyPr/>
        <a:lstStyle/>
        <a:p>
          <a:endParaRPr lang="en-US"/>
        </a:p>
      </dgm:t>
    </dgm:pt>
    <dgm:pt modelId="{EDA32644-7D61-4A57-9C02-C67193B4C67F}" type="pres">
      <dgm:prSet presAssocID="{557D1EF1-B015-4739-A6DC-EFC715C6629A}" presName="root2" presStyleCnt="0"/>
      <dgm:spPr/>
    </dgm:pt>
    <dgm:pt modelId="{21812946-CCA8-4585-9C2D-6767FBF13592}" type="pres">
      <dgm:prSet presAssocID="{557D1EF1-B015-4739-A6DC-EFC715C6629A}" presName="LevelTwoTextNode" presStyleLbl="node2" presStyleIdx="1" presStyleCnt="3" custLinFactNeighborX="143" custLinFactNeighborY="-36651">
        <dgm:presLayoutVars>
          <dgm:chPref val="3"/>
        </dgm:presLayoutVars>
      </dgm:prSet>
      <dgm:spPr/>
      <dgm:t>
        <a:bodyPr/>
        <a:lstStyle/>
        <a:p>
          <a:endParaRPr lang="en-US"/>
        </a:p>
      </dgm:t>
    </dgm:pt>
    <dgm:pt modelId="{AD92BF02-26F5-4580-95E8-CDD36ADDDD43}" type="pres">
      <dgm:prSet presAssocID="{557D1EF1-B015-4739-A6DC-EFC715C6629A}" presName="level3hierChild" presStyleCnt="0"/>
      <dgm:spPr/>
    </dgm:pt>
    <dgm:pt modelId="{48375688-F86F-4406-AE59-311FF987DCFD}" type="pres">
      <dgm:prSet presAssocID="{7ADD87D3-78B2-41B2-95B2-98A7438B5C13}" presName="conn2-1" presStyleLbl="parChTrans1D3" presStyleIdx="2" presStyleCnt="7"/>
      <dgm:spPr/>
      <dgm:t>
        <a:bodyPr/>
        <a:lstStyle/>
        <a:p>
          <a:endParaRPr lang="en-US"/>
        </a:p>
      </dgm:t>
    </dgm:pt>
    <dgm:pt modelId="{829F451C-2E29-45A6-90C3-F72668BC56C8}" type="pres">
      <dgm:prSet presAssocID="{7ADD87D3-78B2-41B2-95B2-98A7438B5C13}" presName="connTx" presStyleLbl="parChTrans1D3" presStyleIdx="2" presStyleCnt="7"/>
      <dgm:spPr/>
      <dgm:t>
        <a:bodyPr/>
        <a:lstStyle/>
        <a:p>
          <a:endParaRPr lang="en-US"/>
        </a:p>
      </dgm:t>
    </dgm:pt>
    <dgm:pt modelId="{EDBEB654-5EA4-4FBD-9FD2-79E299E6E255}" type="pres">
      <dgm:prSet presAssocID="{D5C69758-6487-43ED-8360-50F088C0EAF9}" presName="root2" presStyleCnt="0"/>
      <dgm:spPr/>
    </dgm:pt>
    <dgm:pt modelId="{5B227B8F-79E3-4712-AC6C-F2D387A33DC1}" type="pres">
      <dgm:prSet presAssocID="{D5C69758-6487-43ED-8360-50F088C0EAF9}" presName="LevelTwoTextNode" presStyleLbl="node3" presStyleIdx="2" presStyleCnt="7" custScaleY="52746" custLinFactNeighborY="-86856">
        <dgm:presLayoutVars>
          <dgm:chPref val="3"/>
        </dgm:presLayoutVars>
      </dgm:prSet>
      <dgm:spPr/>
      <dgm:t>
        <a:bodyPr/>
        <a:lstStyle/>
        <a:p>
          <a:endParaRPr lang="en-US"/>
        </a:p>
      </dgm:t>
    </dgm:pt>
    <dgm:pt modelId="{FAB43572-FE71-42A6-AAA8-DBEAD960341C}" type="pres">
      <dgm:prSet presAssocID="{D5C69758-6487-43ED-8360-50F088C0EAF9}" presName="level3hierChild" presStyleCnt="0"/>
      <dgm:spPr/>
    </dgm:pt>
    <dgm:pt modelId="{A1ECE1EA-90DD-4F00-B816-61906C8B36A1}" type="pres">
      <dgm:prSet presAssocID="{1849182F-3A9F-471E-9ECA-17C4D7718284}" presName="conn2-1" presStyleLbl="parChTrans1D3" presStyleIdx="3" presStyleCnt="7"/>
      <dgm:spPr/>
      <dgm:t>
        <a:bodyPr/>
        <a:lstStyle/>
        <a:p>
          <a:endParaRPr lang="en-US"/>
        </a:p>
      </dgm:t>
    </dgm:pt>
    <dgm:pt modelId="{019150C0-C527-4FAC-AC46-DA644A6CE9FB}" type="pres">
      <dgm:prSet presAssocID="{1849182F-3A9F-471E-9ECA-17C4D7718284}" presName="connTx" presStyleLbl="parChTrans1D3" presStyleIdx="3" presStyleCnt="7"/>
      <dgm:spPr/>
      <dgm:t>
        <a:bodyPr/>
        <a:lstStyle/>
        <a:p>
          <a:endParaRPr lang="en-US"/>
        </a:p>
      </dgm:t>
    </dgm:pt>
    <dgm:pt modelId="{CCB81F49-A618-4F29-B2F1-FC942BF91E8B}" type="pres">
      <dgm:prSet presAssocID="{F1E71117-18AB-454D-B6AB-DABE61C06AB6}" presName="root2" presStyleCnt="0"/>
      <dgm:spPr/>
    </dgm:pt>
    <dgm:pt modelId="{D1D1C817-86A3-4F95-AFB2-FBDAF4A71062}" type="pres">
      <dgm:prSet presAssocID="{F1E71117-18AB-454D-B6AB-DABE61C06AB6}" presName="LevelTwoTextNode" presStyleLbl="node3" presStyleIdx="3" presStyleCnt="7" custScaleY="52746" custLinFactNeighborY="-76521">
        <dgm:presLayoutVars>
          <dgm:chPref val="3"/>
        </dgm:presLayoutVars>
      </dgm:prSet>
      <dgm:spPr/>
      <dgm:t>
        <a:bodyPr/>
        <a:lstStyle/>
        <a:p>
          <a:endParaRPr lang="en-US"/>
        </a:p>
      </dgm:t>
    </dgm:pt>
    <dgm:pt modelId="{9C66661E-E346-4614-85E3-FA28E44177B3}" type="pres">
      <dgm:prSet presAssocID="{F1E71117-18AB-454D-B6AB-DABE61C06AB6}" presName="level3hierChild" presStyleCnt="0"/>
      <dgm:spPr/>
    </dgm:pt>
    <dgm:pt modelId="{E04BF79A-BF30-4293-9049-B9B8528587A9}" type="pres">
      <dgm:prSet presAssocID="{FF1FE3F8-D067-4191-9F97-3D9C1F79C81A}" presName="conn2-1" presStyleLbl="parChTrans1D2" presStyleIdx="2" presStyleCnt="3"/>
      <dgm:spPr/>
      <dgm:t>
        <a:bodyPr/>
        <a:lstStyle/>
        <a:p>
          <a:endParaRPr lang="en-US"/>
        </a:p>
      </dgm:t>
    </dgm:pt>
    <dgm:pt modelId="{E03C8E46-7876-45E2-9F07-06B49EC690C7}" type="pres">
      <dgm:prSet presAssocID="{FF1FE3F8-D067-4191-9F97-3D9C1F79C81A}" presName="connTx" presStyleLbl="parChTrans1D2" presStyleIdx="2" presStyleCnt="3"/>
      <dgm:spPr/>
      <dgm:t>
        <a:bodyPr/>
        <a:lstStyle/>
        <a:p>
          <a:endParaRPr lang="en-US"/>
        </a:p>
      </dgm:t>
    </dgm:pt>
    <dgm:pt modelId="{1F4F2B44-6618-4911-B7B8-69B84C1A7E04}" type="pres">
      <dgm:prSet presAssocID="{BA83D2AC-6960-46DB-809B-D17A0B32362B}" presName="root2" presStyleCnt="0"/>
      <dgm:spPr/>
    </dgm:pt>
    <dgm:pt modelId="{0DC11269-DF4F-4B26-A488-6ED9198DE631}" type="pres">
      <dgm:prSet presAssocID="{BA83D2AC-6960-46DB-809B-D17A0B32362B}" presName="LevelTwoTextNode" presStyleLbl="node2" presStyleIdx="2" presStyleCnt="3" custLinFactNeighborX="143" custLinFactNeighborY="-86235">
        <dgm:presLayoutVars>
          <dgm:chPref val="3"/>
        </dgm:presLayoutVars>
      </dgm:prSet>
      <dgm:spPr/>
      <dgm:t>
        <a:bodyPr/>
        <a:lstStyle/>
        <a:p>
          <a:endParaRPr lang="en-US"/>
        </a:p>
      </dgm:t>
    </dgm:pt>
    <dgm:pt modelId="{155DEFE2-81A8-4184-8ABC-87D5C520F30C}" type="pres">
      <dgm:prSet presAssocID="{BA83D2AC-6960-46DB-809B-D17A0B32362B}" presName="level3hierChild" presStyleCnt="0"/>
      <dgm:spPr/>
    </dgm:pt>
    <dgm:pt modelId="{CC0F4932-08FA-428A-AD37-AB7FB5E598E9}" type="pres">
      <dgm:prSet presAssocID="{454773EE-C83B-4E31-BBDD-09E1EC212530}" presName="conn2-1" presStyleLbl="parChTrans1D3" presStyleIdx="4" presStyleCnt="7"/>
      <dgm:spPr/>
      <dgm:t>
        <a:bodyPr/>
        <a:lstStyle/>
        <a:p>
          <a:endParaRPr lang="en-US"/>
        </a:p>
      </dgm:t>
    </dgm:pt>
    <dgm:pt modelId="{F5494B4E-D3FE-4154-AE24-92B56F519BE1}" type="pres">
      <dgm:prSet presAssocID="{454773EE-C83B-4E31-BBDD-09E1EC212530}" presName="connTx" presStyleLbl="parChTrans1D3" presStyleIdx="4" presStyleCnt="7"/>
      <dgm:spPr/>
      <dgm:t>
        <a:bodyPr/>
        <a:lstStyle/>
        <a:p>
          <a:endParaRPr lang="en-US"/>
        </a:p>
      </dgm:t>
    </dgm:pt>
    <dgm:pt modelId="{74DBAD5F-AE60-476E-AC2B-CA43D672720C}" type="pres">
      <dgm:prSet presAssocID="{D719A0DC-0C61-4455-9975-59A7BB2E16A0}" presName="root2" presStyleCnt="0"/>
      <dgm:spPr/>
    </dgm:pt>
    <dgm:pt modelId="{E802115D-71DE-495D-93B1-F7DB29B525B6}" type="pres">
      <dgm:prSet presAssocID="{D719A0DC-0C61-4455-9975-59A7BB2E16A0}" presName="LevelTwoTextNode" presStyleLbl="node3" presStyleIdx="4" presStyleCnt="7" custScaleY="52746" custLinFactNeighborY="-86856">
        <dgm:presLayoutVars>
          <dgm:chPref val="3"/>
        </dgm:presLayoutVars>
      </dgm:prSet>
      <dgm:spPr/>
      <dgm:t>
        <a:bodyPr/>
        <a:lstStyle/>
        <a:p>
          <a:endParaRPr lang="en-US"/>
        </a:p>
      </dgm:t>
    </dgm:pt>
    <dgm:pt modelId="{75DD3B45-D333-4CC0-9F38-9C51C9D11A3B}" type="pres">
      <dgm:prSet presAssocID="{D719A0DC-0C61-4455-9975-59A7BB2E16A0}" presName="level3hierChild" presStyleCnt="0"/>
      <dgm:spPr/>
    </dgm:pt>
    <dgm:pt modelId="{3DF438AA-29CE-48BE-B6BB-8BAE839B31C4}" type="pres">
      <dgm:prSet presAssocID="{66B3E8B3-AF45-48B2-A413-F7F8ABEC9BCA}" presName="conn2-1" presStyleLbl="parChTrans1D3" presStyleIdx="5" presStyleCnt="7"/>
      <dgm:spPr/>
      <dgm:t>
        <a:bodyPr/>
        <a:lstStyle/>
        <a:p>
          <a:endParaRPr lang="en-US"/>
        </a:p>
      </dgm:t>
    </dgm:pt>
    <dgm:pt modelId="{4B2852B8-EA99-4542-867A-8F3956C33D21}" type="pres">
      <dgm:prSet presAssocID="{66B3E8B3-AF45-48B2-A413-F7F8ABEC9BCA}" presName="connTx" presStyleLbl="parChTrans1D3" presStyleIdx="5" presStyleCnt="7"/>
      <dgm:spPr/>
      <dgm:t>
        <a:bodyPr/>
        <a:lstStyle/>
        <a:p>
          <a:endParaRPr lang="en-US"/>
        </a:p>
      </dgm:t>
    </dgm:pt>
    <dgm:pt modelId="{F324FFF1-F787-4A43-BCB3-3B067939CFEF}" type="pres">
      <dgm:prSet presAssocID="{6651A4D0-661B-4832-B8D5-1B202FB06321}" presName="root2" presStyleCnt="0"/>
      <dgm:spPr/>
    </dgm:pt>
    <dgm:pt modelId="{D3A0BD2E-1486-4D87-A80F-9B4A72E68AA6}" type="pres">
      <dgm:prSet presAssocID="{6651A4D0-661B-4832-B8D5-1B202FB06321}" presName="LevelTwoTextNode" presStyleLbl="node3" presStyleIdx="5" presStyleCnt="7" custScaleY="52746" custLinFactNeighborY="-86856">
        <dgm:presLayoutVars>
          <dgm:chPref val="3"/>
        </dgm:presLayoutVars>
      </dgm:prSet>
      <dgm:spPr/>
      <dgm:t>
        <a:bodyPr/>
        <a:lstStyle/>
        <a:p>
          <a:endParaRPr lang="en-US"/>
        </a:p>
      </dgm:t>
    </dgm:pt>
    <dgm:pt modelId="{EFEDC718-9B86-4117-A52C-216AE2D1F933}" type="pres">
      <dgm:prSet presAssocID="{6651A4D0-661B-4832-B8D5-1B202FB06321}" presName="level3hierChild" presStyleCnt="0"/>
      <dgm:spPr/>
    </dgm:pt>
    <dgm:pt modelId="{4383C952-47B0-4855-982F-A39D3144B6AB}" type="pres">
      <dgm:prSet presAssocID="{6C120E60-5867-4148-BAAD-CD1C6DCCF835}" presName="conn2-1" presStyleLbl="parChTrans1D3" presStyleIdx="6" presStyleCnt="7"/>
      <dgm:spPr/>
      <dgm:t>
        <a:bodyPr/>
        <a:lstStyle/>
        <a:p>
          <a:endParaRPr lang="en-US"/>
        </a:p>
      </dgm:t>
    </dgm:pt>
    <dgm:pt modelId="{9B40647E-7038-46B6-B75D-3FD6535C30CE}" type="pres">
      <dgm:prSet presAssocID="{6C120E60-5867-4148-BAAD-CD1C6DCCF835}" presName="connTx" presStyleLbl="parChTrans1D3" presStyleIdx="6" presStyleCnt="7"/>
      <dgm:spPr/>
      <dgm:t>
        <a:bodyPr/>
        <a:lstStyle/>
        <a:p>
          <a:endParaRPr lang="en-US"/>
        </a:p>
      </dgm:t>
    </dgm:pt>
    <dgm:pt modelId="{57BDA18E-29A3-4D9E-8E70-B3E09A4F1A15}" type="pres">
      <dgm:prSet presAssocID="{1E030214-FED4-44B9-B609-55AD2F107D40}" presName="root2" presStyleCnt="0"/>
      <dgm:spPr/>
    </dgm:pt>
    <dgm:pt modelId="{D17EE110-8972-4217-B5A0-7BA31D6F53B5}" type="pres">
      <dgm:prSet presAssocID="{1E030214-FED4-44B9-B609-55AD2F107D40}" presName="LevelTwoTextNode" presStyleLbl="node3" presStyleIdx="6" presStyleCnt="7" custScaleY="52746" custLinFactNeighborY="-86856">
        <dgm:presLayoutVars>
          <dgm:chPref val="3"/>
        </dgm:presLayoutVars>
      </dgm:prSet>
      <dgm:spPr/>
      <dgm:t>
        <a:bodyPr/>
        <a:lstStyle/>
        <a:p>
          <a:endParaRPr lang="en-US"/>
        </a:p>
      </dgm:t>
    </dgm:pt>
    <dgm:pt modelId="{DFAC08DD-50A4-4D94-9A8B-6F9575244846}" type="pres">
      <dgm:prSet presAssocID="{1E030214-FED4-44B9-B609-55AD2F107D40}" presName="level3hierChild" presStyleCnt="0"/>
      <dgm:spPr/>
    </dgm:pt>
  </dgm:ptLst>
  <dgm:cxnLst>
    <dgm:cxn modelId="{07C7D717-B42A-40E4-A913-8BF31A8D1EDA}" srcId="{BA83D2AC-6960-46DB-809B-D17A0B32362B}" destId="{1E030214-FED4-44B9-B609-55AD2F107D40}" srcOrd="2" destOrd="0" parTransId="{6C120E60-5867-4148-BAAD-CD1C6DCCF835}" sibTransId="{2282E71F-ADB0-40A4-AD08-C5D2883773C2}"/>
    <dgm:cxn modelId="{587B54F4-100F-4BBB-AC7B-22B0075DF898}" type="presOf" srcId="{404A2271-3CD9-484B-BFFC-22F13E86E08B}" destId="{8897266B-DF09-4210-BBD9-E664FEB90FE8}" srcOrd="1" destOrd="0" presId="urn:microsoft.com/office/officeart/2008/layout/HorizontalMultiLevelHierarchy"/>
    <dgm:cxn modelId="{1C5A544C-19F2-4146-8EC3-113F554C236E}" srcId="{2D354D29-0531-45F5-A1E8-C2A27E0D5C7B}" destId="{BA83D2AC-6960-46DB-809B-D17A0B32362B}" srcOrd="2" destOrd="0" parTransId="{FF1FE3F8-D067-4191-9F97-3D9C1F79C81A}" sibTransId="{FCAED601-684A-41C9-A599-0689B75BA9E1}"/>
    <dgm:cxn modelId="{D98E746D-AB4B-4D33-9880-61A5FB05CCE6}" type="presOf" srcId="{6C120E60-5867-4148-BAAD-CD1C6DCCF835}" destId="{4383C952-47B0-4855-982F-A39D3144B6AB}" srcOrd="0" destOrd="0" presId="urn:microsoft.com/office/officeart/2008/layout/HorizontalMultiLevelHierarchy"/>
    <dgm:cxn modelId="{CEC20A0A-D9B9-4012-99F9-764270CE8817}" type="presOf" srcId="{A57B3F21-1CF0-4E00-BE2D-9C3562C2CBB9}" destId="{4CC8C00A-B705-4015-8A8F-6EB80088D23F}" srcOrd="0" destOrd="0" presId="urn:microsoft.com/office/officeart/2008/layout/HorizontalMultiLevelHierarchy"/>
    <dgm:cxn modelId="{6086C31F-68F5-496F-B928-F790A0C194A7}" type="presOf" srcId="{6C120E60-5867-4148-BAAD-CD1C6DCCF835}" destId="{9B40647E-7038-46B6-B75D-3FD6535C30CE}" srcOrd="1" destOrd="0" presId="urn:microsoft.com/office/officeart/2008/layout/HorizontalMultiLevelHierarchy"/>
    <dgm:cxn modelId="{A9028E2E-228E-4DBC-9FA1-0EFF35C9F758}" type="presOf" srcId="{2F87DF41-728C-4F7B-B049-A6D7B5AF3A96}" destId="{AE8ED3A3-D977-4CDD-96F8-A4ACF840C9DF}" srcOrd="0" destOrd="0" presId="urn:microsoft.com/office/officeart/2008/layout/HorizontalMultiLevelHierarchy"/>
    <dgm:cxn modelId="{BF7F948B-A2BC-40A0-8021-189B1DFC5065}" srcId="{2D354D29-0531-45F5-A1E8-C2A27E0D5C7B}" destId="{557D1EF1-B015-4739-A6DC-EFC715C6629A}" srcOrd="1" destOrd="0" parTransId="{075E208B-90BA-4346-9419-B2D6038855ED}" sibTransId="{FB0BA5CD-DFAA-4E6C-9EC5-2108A248C71B}"/>
    <dgm:cxn modelId="{FBF65B54-C046-4D27-9A1B-75D5B108B7BF}" type="presOf" srcId="{6651A4D0-661B-4832-B8D5-1B202FB06321}" destId="{D3A0BD2E-1486-4D87-A80F-9B4A72E68AA6}" srcOrd="0" destOrd="0" presId="urn:microsoft.com/office/officeart/2008/layout/HorizontalMultiLevelHierarchy"/>
    <dgm:cxn modelId="{B459F532-472E-4D3D-87B9-49A7F9F84E50}" type="presOf" srcId="{2F87DF41-728C-4F7B-B049-A6D7B5AF3A96}" destId="{535329F9-78A2-444A-BD5B-F51618FE9E91}" srcOrd="1" destOrd="0" presId="urn:microsoft.com/office/officeart/2008/layout/HorizontalMultiLevelHierarchy"/>
    <dgm:cxn modelId="{FF60EDE8-CEFE-43F2-A2F4-EEE51E69F2C1}" type="presOf" srcId="{1849182F-3A9F-471E-9ECA-17C4D7718284}" destId="{019150C0-C527-4FAC-AC46-DA644A6CE9FB}" srcOrd="1" destOrd="0" presId="urn:microsoft.com/office/officeart/2008/layout/HorizontalMultiLevelHierarchy"/>
    <dgm:cxn modelId="{7EC89868-C4B3-461D-98A3-00BCF0EF88B0}" type="presOf" srcId="{404A2271-3CD9-484B-BFFC-22F13E86E08B}" destId="{85FD9908-E46E-4E9A-8779-8764A00DFDBF}" srcOrd="0" destOrd="0" presId="urn:microsoft.com/office/officeart/2008/layout/HorizontalMultiLevelHierarchy"/>
    <dgm:cxn modelId="{BA329829-922F-413C-BF9F-69CF64CCF1DB}" type="presOf" srcId="{66B3E8B3-AF45-48B2-A413-F7F8ABEC9BCA}" destId="{3DF438AA-29CE-48BE-B6BB-8BAE839B31C4}" srcOrd="0" destOrd="0" presId="urn:microsoft.com/office/officeart/2008/layout/HorizontalMultiLevelHierarchy"/>
    <dgm:cxn modelId="{1380D5A4-7EFA-4C5A-819C-AD9D3F337A27}" srcId="{BA83D2AC-6960-46DB-809B-D17A0B32362B}" destId="{D719A0DC-0C61-4455-9975-59A7BB2E16A0}" srcOrd="0" destOrd="0" parTransId="{454773EE-C83B-4E31-BBDD-09E1EC212530}" sibTransId="{0AC96DBC-B7D0-4C9E-8B07-EA84F97B61B6}"/>
    <dgm:cxn modelId="{F7D15E6D-9B00-4AB1-99EC-898742D97F10}" srcId="{557D1EF1-B015-4739-A6DC-EFC715C6629A}" destId="{F1E71117-18AB-454D-B6AB-DABE61C06AB6}" srcOrd="1" destOrd="0" parTransId="{1849182F-3A9F-471E-9ECA-17C4D7718284}" sibTransId="{AB198975-0B9A-48F2-9147-36C674D2DB01}"/>
    <dgm:cxn modelId="{FD583CFA-0C5E-414A-B75E-9E7BEDFC2D01}" type="presOf" srcId="{D5C69758-6487-43ED-8360-50F088C0EAF9}" destId="{5B227B8F-79E3-4712-AC6C-F2D387A33DC1}" srcOrd="0" destOrd="0" presId="urn:microsoft.com/office/officeart/2008/layout/HorizontalMultiLevelHierarchy"/>
    <dgm:cxn modelId="{A9CB0FBC-4487-4B0D-8E65-69A931FE9CB3}" type="presOf" srcId="{454773EE-C83B-4E31-BBDD-09E1EC212530}" destId="{CC0F4932-08FA-428A-AD37-AB7FB5E598E9}" srcOrd="0" destOrd="0" presId="urn:microsoft.com/office/officeart/2008/layout/HorizontalMultiLevelHierarchy"/>
    <dgm:cxn modelId="{9E4C0484-652B-4504-B86D-6D78944CE533}" type="presOf" srcId="{1E030214-FED4-44B9-B609-55AD2F107D40}" destId="{D17EE110-8972-4217-B5A0-7BA31D6F53B5}" srcOrd="0" destOrd="0" presId="urn:microsoft.com/office/officeart/2008/layout/HorizontalMultiLevelHierarchy"/>
    <dgm:cxn modelId="{CDE96CAB-A877-4FF6-8FD7-F8946497C453}" type="presOf" srcId="{7ADD87D3-78B2-41B2-95B2-98A7438B5C13}" destId="{829F451C-2E29-45A6-90C3-F72668BC56C8}" srcOrd="1" destOrd="0" presId="urn:microsoft.com/office/officeart/2008/layout/HorizontalMultiLevelHierarchy"/>
    <dgm:cxn modelId="{8DA2F871-2CE8-46A2-AD57-6640CD69400A}" type="presOf" srcId="{2D354D29-0531-45F5-A1E8-C2A27E0D5C7B}" destId="{A3F8154E-459B-46FE-B401-DBF6CB5CBFD5}" srcOrd="0" destOrd="0" presId="urn:microsoft.com/office/officeart/2008/layout/HorizontalMultiLevelHierarchy"/>
    <dgm:cxn modelId="{C2EF483E-6F67-484A-A8BD-DCF4E3E5CA99}" type="presOf" srcId="{1849182F-3A9F-471E-9ECA-17C4D7718284}" destId="{A1ECE1EA-90DD-4F00-B816-61906C8B36A1}" srcOrd="0" destOrd="0" presId="urn:microsoft.com/office/officeart/2008/layout/HorizontalMultiLevelHierarchy"/>
    <dgm:cxn modelId="{C332B313-7DF1-4EB2-AED9-FA595F84AFF6}" srcId="{2AFFBC0D-8F9B-48C8-8364-AD1154941276}" destId="{125C3ADB-8452-4F7B-8450-B2C8D460A674}" srcOrd="0" destOrd="0" parTransId="{404A2271-3CD9-484B-BFFC-22F13E86E08B}" sibTransId="{0D36C23F-AF62-4DC0-8BAB-C3B64E1D2704}"/>
    <dgm:cxn modelId="{F2416B69-2C1B-4DF7-95DD-31F626FBFD91}" srcId="{BA83D2AC-6960-46DB-809B-D17A0B32362B}" destId="{6651A4D0-661B-4832-B8D5-1B202FB06321}" srcOrd="1" destOrd="0" parTransId="{66B3E8B3-AF45-48B2-A413-F7F8ABEC9BCA}" sibTransId="{BECEBC2B-8EE7-475C-9444-27D3BAD18CC3}"/>
    <dgm:cxn modelId="{0ED22F59-60C6-4A52-A0E8-46B5C0A81DB3}" type="presOf" srcId="{7ADD87D3-78B2-41B2-95B2-98A7438B5C13}" destId="{48375688-F86F-4406-AE59-311FF987DCFD}" srcOrd="0" destOrd="0" presId="urn:microsoft.com/office/officeart/2008/layout/HorizontalMultiLevelHierarchy"/>
    <dgm:cxn modelId="{B3926CF6-0A4D-4609-8F5E-CC3189572FCE}" type="presOf" srcId="{FF1FE3F8-D067-4191-9F97-3D9C1F79C81A}" destId="{E04BF79A-BF30-4293-9049-B9B8528587A9}" srcOrd="0" destOrd="0" presId="urn:microsoft.com/office/officeart/2008/layout/HorizontalMultiLevelHierarchy"/>
    <dgm:cxn modelId="{CB9CF1FA-46BD-4467-AF97-D3014C7978AA}" type="presOf" srcId="{BA83D2AC-6960-46DB-809B-D17A0B32362B}" destId="{0DC11269-DF4F-4B26-A488-6ED9198DE631}" srcOrd="0" destOrd="0" presId="urn:microsoft.com/office/officeart/2008/layout/HorizontalMultiLevelHierarchy"/>
    <dgm:cxn modelId="{5F5A3B2D-9A08-4B48-B72E-7ED0518652D8}" srcId="{2AFFBC0D-8F9B-48C8-8364-AD1154941276}" destId="{A57B3F21-1CF0-4E00-BE2D-9C3562C2CBB9}" srcOrd="1" destOrd="0" parTransId="{2F87DF41-728C-4F7B-B049-A6D7B5AF3A96}" sibTransId="{6D7C3918-CD63-4B73-9FC6-C7690D38A77A}"/>
    <dgm:cxn modelId="{175A8501-B277-49A2-B103-3FA1C1DC691F}" type="presOf" srcId="{A706E471-F432-4969-AA22-3771848A9EB9}" destId="{9EA20B07-ACB1-4A3A-B046-64F6E9D66DD3}" srcOrd="0" destOrd="0" presId="urn:microsoft.com/office/officeart/2008/layout/HorizontalMultiLevelHierarchy"/>
    <dgm:cxn modelId="{91696C54-105E-4B7C-8276-9848C8C32CD8}" type="presOf" srcId="{075E208B-90BA-4346-9419-B2D6038855ED}" destId="{455C26B9-2AA7-4CC0-9230-102642ADB4F2}" srcOrd="0" destOrd="0" presId="urn:microsoft.com/office/officeart/2008/layout/HorizontalMultiLevelHierarchy"/>
    <dgm:cxn modelId="{EBC1548E-6382-493D-954D-9A43F958DF8A}" type="presOf" srcId="{93A3FCF0-579D-45E6-8434-F33AFB258023}" destId="{AA3417CC-28C8-4FE1-A894-A567EDED8098}" srcOrd="0" destOrd="0" presId="urn:microsoft.com/office/officeart/2008/layout/HorizontalMultiLevelHierarchy"/>
    <dgm:cxn modelId="{54779312-E3FF-469A-98EB-A6E7263DED28}" type="presOf" srcId="{66B3E8B3-AF45-48B2-A413-F7F8ABEC9BCA}" destId="{4B2852B8-EA99-4542-867A-8F3956C33D21}" srcOrd="1" destOrd="0" presId="urn:microsoft.com/office/officeart/2008/layout/HorizontalMultiLevelHierarchy"/>
    <dgm:cxn modelId="{17264238-B1E8-4DC0-8A37-0F17BE257C89}" srcId="{2D354D29-0531-45F5-A1E8-C2A27E0D5C7B}" destId="{2AFFBC0D-8F9B-48C8-8364-AD1154941276}" srcOrd="0" destOrd="0" parTransId="{93A3FCF0-579D-45E6-8434-F33AFB258023}" sibTransId="{7B6CC8BD-FA51-483C-A295-AA2D1A3BA5F9}"/>
    <dgm:cxn modelId="{CFE3E141-FCCB-49C4-9753-51360F6B59FE}" type="presOf" srcId="{93A3FCF0-579D-45E6-8434-F33AFB258023}" destId="{902EB176-593F-4060-A4D6-1FA49DDAF745}" srcOrd="1" destOrd="0" presId="urn:microsoft.com/office/officeart/2008/layout/HorizontalMultiLevelHierarchy"/>
    <dgm:cxn modelId="{7E05313E-D997-461C-8C57-10AEF0BF8205}" type="presOf" srcId="{2AFFBC0D-8F9B-48C8-8364-AD1154941276}" destId="{03A9A2B3-DDC5-47F8-865A-F4DF119D7163}" srcOrd="0" destOrd="0" presId="urn:microsoft.com/office/officeart/2008/layout/HorizontalMultiLevelHierarchy"/>
    <dgm:cxn modelId="{B73002BD-20C0-41B8-B2E6-36F7AE56B32C}" type="presOf" srcId="{125C3ADB-8452-4F7B-8450-B2C8D460A674}" destId="{50F757DE-C2A1-481B-90DE-9992772DFAD0}" srcOrd="0" destOrd="0" presId="urn:microsoft.com/office/officeart/2008/layout/HorizontalMultiLevelHierarchy"/>
    <dgm:cxn modelId="{169207D2-12B5-4277-94CA-E7BCC3906FB7}" srcId="{557D1EF1-B015-4739-A6DC-EFC715C6629A}" destId="{D5C69758-6487-43ED-8360-50F088C0EAF9}" srcOrd="0" destOrd="0" parTransId="{7ADD87D3-78B2-41B2-95B2-98A7438B5C13}" sibTransId="{60D14F87-D9D1-4E57-9777-48A6ADD086F9}"/>
    <dgm:cxn modelId="{355F8BB7-B91C-4BCE-869E-441C56CE8D43}" type="presOf" srcId="{F1E71117-18AB-454D-B6AB-DABE61C06AB6}" destId="{D1D1C817-86A3-4F95-AFB2-FBDAF4A71062}" srcOrd="0" destOrd="0" presId="urn:microsoft.com/office/officeart/2008/layout/HorizontalMultiLevelHierarchy"/>
    <dgm:cxn modelId="{2C8B0D81-2841-42A7-ABD2-3D89FF350B66}" type="presOf" srcId="{075E208B-90BA-4346-9419-B2D6038855ED}" destId="{2AFF66D6-43E8-4835-97BB-B9F79131888A}" srcOrd="1" destOrd="0" presId="urn:microsoft.com/office/officeart/2008/layout/HorizontalMultiLevelHierarchy"/>
    <dgm:cxn modelId="{7C9C59E6-468A-4C27-B644-678698F50BFC}" type="presOf" srcId="{454773EE-C83B-4E31-BBDD-09E1EC212530}" destId="{F5494B4E-D3FE-4154-AE24-92B56F519BE1}" srcOrd="1" destOrd="0" presId="urn:microsoft.com/office/officeart/2008/layout/HorizontalMultiLevelHierarchy"/>
    <dgm:cxn modelId="{B83B7459-BC5C-4038-8FF4-058A65CD1C84}" type="presOf" srcId="{D719A0DC-0C61-4455-9975-59A7BB2E16A0}" destId="{E802115D-71DE-495D-93B1-F7DB29B525B6}" srcOrd="0" destOrd="0" presId="urn:microsoft.com/office/officeart/2008/layout/HorizontalMultiLevelHierarchy"/>
    <dgm:cxn modelId="{BAC89DD8-929B-4E5F-86C5-D4E65C858BCA}" srcId="{A706E471-F432-4969-AA22-3771848A9EB9}" destId="{2D354D29-0531-45F5-A1E8-C2A27E0D5C7B}" srcOrd="0" destOrd="0" parTransId="{92743FCA-0EF7-4629-A4F4-9EB68D796A4A}" sibTransId="{D0D5834F-97C2-46A2-BF0A-EDAEEE4DEA99}"/>
    <dgm:cxn modelId="{2F55CC59-8AD5-4F8C-8C0F-1D43086A0139}" type="presOf" srcId="{FF1FE3F8-D067-4191-9F97-3D9C1F79C81A}" destId="{E03C8E46-7876-45E2-9F07-06B49EC690C7}" srcOrd="1" destOrd="0" presId="urn:microsoft.com/office/officeart/2008/layout/HorizontalMultiLevelHierarchy"/>
    <dgm:cxn modelId="{C5688642-8032-497E-9C54-8E22114D95F3}" type="presOf" srcId="{557D1EF1-B015-4739-A6DC-EFC715C6629A}" destId="{21812946-CCA8-4585-9C2D-6767FBF13592}" srcOrd="0" destOrd="0" presId="urn:microsoft.com/office/officeart/2008/layout/HorizontalMultiLevelHierarchy"/>
    <dgm:cxn modelId="{C2B53372-32D7-4CBB-A260-703FE72A8733}" type="presParOf" srcId="{9EA20B07-ACB1-4A3A-B046-64F6E9D66DD3}" destId="{31575357-1BC1-4A91-88A9-46E2A7A2E259}" srcOrd="0" destOrd="0" presId="urn:microsoft.com/office/officeart/2008/layout/HorizontalMultiLevelHierarchy"/>
    <dgm:cxn modelId="{449F314F-BCC1-459A-A290-C3B8275F21DA}" type="presParOf" srcId="{31575357-1BC1-4A91-88A9-46E2A7A2E259}" destId="{A3F8154E-459B-46FE-B401-DBF6CB5CBFD5}" srcOrd="0" destOrd="0" presId="urn:microsoft.com/office/officeart/2008/layout/HorizontalMultiLevelHierarchy"/>
    <dgm:cxn modelId="{8BF7F143-4AB8-4E3D-A8B5-AC8FDC90BB74}" type="presParOf" srcId="{31575357-1BC1-4A91-88A9-46E2A7A2E259}" destId="{B04FB362-8479-42F3-BE26-FC7DD1518F2A}" srcOrd="1" destOrd="0" presId="urn:microsoft.com/office/officeart/2008/layout/HorizontalMultiLevelHierarchy"/>
    <dgm:cxn modelId="{E4D272A7-3F6F-4511-ABA3-11AC5F33267B}" type="presParOf" srcId="{B04FB362-8479-42F3-BE26-FC7DD1518F2A}" destId="{AA3417CC-28C8-4FE1-A894-A567EDED8098}" srcOrd="0" destOrd="0" presId="urn:microsoft.com/office/officeart/2008/layout/HorizontalMultiLevelHierarchy"/>
    <dgm:cxn modelId="{78C05BCB-99A5-41E2-A586-9C59B1B3AD11}" type="presParOf" srcId="{AA3417CC-28C8-4FE1-A894-A567EDED8098}" destId="{902EB176-593F-4060-A4D6-1FA49DDAF745}" srcOrd="0" destOrd="0" presId="urn:microsoft.com/office/officeart/2008/layout/HorizontalMultiLevelHierarchy"/>
    <dgm:cxn modelId="{42CD7FB2-CFC9-4D7C-A4B3-AF124EE49ADA}" type="presParOf" srcId="{B04FB362-8479-42F3-BE26-FC7DD1518F2A}" destId="{EAB0A279-5202-4C35-9015-80C39E8C670F}" srcOrd="1" destOrd="0" presId="urn:microsoft.com/office/officeart/2008/layout/HorizontalMultiLevelHierarchy"/>
    <dgm:cxn modelId="{5A1B84F1-CBFC-4050-BA28-89FD9620A27D}" type="presParOf" srcId="{EAB0A279-5202-4C35-9015-80C39E8C670F}" destId="{03A9A2B3-DDC5-47F8-865A-F4DF119D7163}" srcOrd="0" destOrd="0" presId="urn:microsoft.com/office/officeart/2008/layout/HorizontalMultiLevelHierarchy"/>
    <dgm:cxn modelId="{7F20557F-F292-4A6D-8CEF-5A238981EDD7}" type="presParOf" srcId="{EAB0A279-5202-4C35-9015-80C39E8C670F}" destId="{4528566C-49A3-45AB-A54D-22693E8EED74}" srcOrd="1" destOrd="0" presId="urn:microsoft.com/office/officeart/2008/layout/HorizontalMultiLevelHierarchy"/>
    <dgm:cxn modelId="{549E80FA-9104-4319-98DA-455160D5D28C}" type="presParOf" srcId="{4528566C-49A3-45AB-A54D-22693E8EED74}" destId="{85FD9908-E46E-4E9A-8779-8764A00DFDBF}" srcOrd="0" destOrd="0" presId="urn:microsoft.com/office/officeart/2008/layout/HorizontalMultiLevelHierarchy"/>
    <dgm:cxn modelId="{C4338E2E-3FE7-4255-A69D-1F999624E743}" type="presParOf" srcId="{85FD9908-E46E-4E9A-8779-8764A00DFDBF}" destId="{8897266B-DF09-4210-BBD9-E664FEB90FE8}" srcOrd="0" destOrd="0" presId="urn:microsoft.com/office/officeart/2008/layout/HorizontalMultiLevelHierarchy"/>
    <dgm:cxn modelId="{69DCD18F-41A1-4865-A6D5-19328D7C1400}" type="presParOf" srcId="{4528566C-49A3-45AB-A54D-22693E8EED74}" destId="{62C86FA3-FB96-4AF3-8C36-8C0EF0AECB62}" srcOrd="1" destOrd="0" presId="urn:microsoft.com/office/officeart/2008/layout/HorizontalMultiLevelHierarchy"/>
    <dgm:cxn modelId="{1363E7B2-D893-493A-86C3-1426A4988789}" type="presParOf" srcId="{62C86FA3-FB96-4AF3-8C36-8C0EF0AECB62}" destId="{50F757DE-C2A1-481B-90DE-9992772DFAD0}" srcOrd="0" destOrd="0" presId="urn:microsoft.com/office/officeart/2008/layout/HorizontalMultiLevelHierarchy"/>
    <dgm:cxn modelId="{ABB11E7F-A132-4147-84D6-B5C50DF1293F}" type="presParOf" srcId="{62C86FA3-FB96-4AF3-8C36-8C0EF0AECB62}" destId="{30C17F1C-495B-4CAA-BCE4-C6AFE7B4EB8C}" srcOrd="1" destOrd="0" presId="urn:microsoft.com/office/officeart/2008/layout/HorizontalMultiLevelHierarchy"/>
    <dgm:cxn modelId="{9C4FC399-C0E9-4202-ACC5-773089C5CC3A}" type="presParOf" srcId="{4528566C-49A3-45AB-A54D-22693E8EED74}" destId="{AE8ED3A3-D977-4CDD-96F8-A4ACF840C9DF}" srcOrd="2" destOrd="0" presId="urn:microsoft.com/office/officeart/2008/layout/HorizontalMultiLevelHierarchy"/>
    <dgm:cxn modelId="{39CAB777-1152-4386-B061-A11DBBE544C7}" type="presParOf" srcId="{AE8ED3A3-D977-4CDD-96F8-A4ACF840C9DF}" destId="{535329F9-78A2-444A-BD5B-F51618FE9E91}" srcOrd="0" destOrd="0" presId="urn:microsoft.com/office/officeart/2008/layout/HorizontalMultiLevelHierarchy"/>
    <dgm:cxn modelId="{3AFAC746-01C8-4D35-8E87-0DD5845CFCC5}" type="presParOf" srcId="{4528566C-49A3-45AB-A54D-22693E8EED74}" destId="{7FB39953-78B2-49D1-A162-0C59F65870AE}" srcOrd="3" destOrd="0" presId="urn:microsoft.com/office/officeart/2008/layout/HorizontalMultiLevelHierarchy"/>
    <dgm:cxn modelId="{70D3E14D-5BF0-4C09-9F13-ECF2865B5E24}" type="presParOf" srcId="{7FB39953-78B2-49D1-A162-0C59F65870AE}" destId="{4CC8C00A-B705-4015-8A8F-6EB80088D23F}" srcOrd="0" destOrd="0" presId="urn:microsoft.com/office/officeart/2008/layout/HorizontalMultiLevelHierarchy"/>
    <dgm:cxn modelId="{52479924-2E86-4175-8E56-37CC5D6E4A02}" type="presParOf" srcId="{7FB39953-78B2-49D1-A162-0C59F65870AE}" destId="{09180DE8-8F6F-4523-9AFE-99DD22156F23}" srcOrd="1" destOrd="0" presId="urn:microsoft.com/office/officeart/2008/layout/HorizontalMultiLevelHierarchy"/>
    <dgm:cxn modelId="{20EBFFAF-0826-40E4-AF3A-30F98AC5239D}" type="presParOf" srcId="{B04FB362-8479-42F3-BE26-FC7DD1518F2A}" destId="{455C26B9-2AA7-4CC0-9230-102642ADB4F2}" srcOrd="2" destOrd="0" presId="urn:microsoft.com/office/officeart/2008/layout/HorizontalMultiLevelHierarchy"/>
    <dgm:cxn modelId="{954882DF-151D-4A4F-AF99-7E9C4A5CEB82}" type="presParOf" srcId="{455C26B9-2AA7-4CC0-9230-102642ADB4F2}" destId="{2AFF66D6-43E8-4835-97BB-B9F79131888A}" srcOrd="0" destOrd="0" presId="urn:microsoft.com/office/officeart/2008/layout/HorizontalMultiLevelHierarchy"/>
    <dgm:cxn modelId="{58D31367-5FBA-4BF3-AFB9-DF04C6E61A09}" type="presParOf" srcId="{B04FB362-8479-42F3-BE26-FC7DD1518F2A}" destId="{EDA32644-7D61-4A57-9C02-C67193B4C67F}" srcOrd="3" destOrd="0" presId="urn:microsoft.com/office/officeart/2008/layout/HorizontalMultiLevelHierarchy"/>
    <dgm:cxn modelId="{A8C99E76-F2D1-4E1E-9B32-5E188D5CF602}" type="presParOf" srcId="{EDA32644-7D61-4A57-9C02-C67193B4C67F}" destId="{21812946-CCA8-4585-9C2D-6767FBF13592}" srcOrd="0" destOrd="0" presId="urn:microsoft.com/office/officeart/2008/layout/HorizontalMultiLevelHierarchy"/>
    <dgm:cxn modelId="{E73DF5ED-6C40-423E-A2C4-8FA1E4119C2D}" type="presParOf" srcId="{EDA32644-7D61-4A57-9C02-C67193B4C67F}" destId="{AD92BF02-26F5-4580-95E8-CDD36ADDDD43}" srcOrd="1" destOrd="0" presId="urn:microsoft.com/office/officeart/2008/layout/HorizontalMultiLevelHierarchy"/>
    <dgm:cxn modelId="{14FD0487-472D-4900-9553-2A75EDC1B229}" type="presParOf" srcId="{AD92BF02-26F5-4580-95E8-CDD36ADDDD43}" destId="{48375688-F86F-4406-AE59-311FF987DCFD}" srcOrd="0" destOrd="0" presId="urn:microsoft.com/office/officeart/2008/layout/HorizontalMultiLevelHierarchy"/>
    <dgm:cxn modelId="{A4A0CBA3-0ECC-4B8E-AB36-6431F2927843}" type="presParOf" srcId="{48375688-F86F-4406-AE59-311FF987DCFD}" destId="{829F451C-2E29-45A6-90C3-F72668BC56C8}" srcOrd="0" destOrd="0" presId="urn:microsoft.com/office/officeart/2008/layout/HorizontalMultiLevelHierarchy"/>
    <dgm:cxn modelId="{1B7EFD43-EEDF-4E72-AF91-C49B18A34F3D}" type="presParOf" srcId="{AD92BF02-26F5-4580-95E8-CDD36ADDDD43}" destId="{EDBEB654-5EA4-4FBD-9FD2-79E299E6E255}" srcOrd="1" destOrd="0" presId="urn:microsoft.com/office/officeart/2008/layout/HorizontalMultiLevelHierarchy"/>
    <dgm:cxn modelId="{20AEB19E-C4F6-4D9E-9752-CBE6D4B7C4DC}" type="presParOf" srcId="{EDBEB654-5EA4-4FBD-9FD2-79E299E6E255}" destId="{5B227B8F-79E3-4712-AC6C-F2D387A33DC1}" srcOrd="0" destOrd="0" presId="urn:microsoft.com/office/officeart/2008/layout/HorizontalMultiLevelHierarchy"/>
    <dgm:cxn modelId="{CACFC971-9A15-463B-810D-CADEA969E74D}" type="presParOf" srcId="{EDBEB654-5EA4-4FBD-9FD2-79E299E6E255}" destId="{FAB43572-FE71-42A6-AAA8-DBEAD960341C}" srcOrd="1" destOrd="0" presId="urn:microsoft.com/office/officeart/2008/layout/HorizontalMultiLevelHierarchy"/>
    <dgm:cxn modelId="{9BB7C29D-AC03-475D-BF71-F7529BC1F5A3}" type="presParOf" srcId="{AD92BF02-26F5-4580-95E8-CDD36ADDDD43}" destId="{A1ECE1EA-90DD-4F00-B816-61906C8B36A1}" srcOrd="2" destOrd="0" presId="urn:microsoft.com/office/officeart/2008/layout/HorizontalMultiLevelHierarchy"/>
    <dgm:cxn modelId="{491F694E-18B2-4DE7-A465-1FC7E24280DD}" type="presParOf" srcId="{A1ECE1EA-90DD-4F00-B816-61906C8B36A1}" destId="{019150C0-C527-4FAC-AC46-DA644A6CE9FB}" srcOrd="0" destOrd="0" presId="urn:microsoft.com/office/officeart/2008/layout/HorizontalMultiLevelHierarchy"/>
    <dgm:cxn modelId="{AA2081D8-E090-4F83-84E1-6E4EF9E87C39}" type="presParOf" srcId="{AD92BF02-26F5-4580-95E8-CDD36ADDDD43}" destId="{CCB81F49-A618-4F29-B2F1-FC942BF91E8B}" srcOrd="3" destOrd="0" presId="urn:microsoft.com/office/officeart/2008/layout/HorizontalMultiLevelHierarchy"/>
    <dgm:cxn modelId="{ED6FEAFF-4843-47E7-A5D4-0CD138509730}" type="presParOf" srcId="{CCB81F49-A618-4F29-B2F1-FC942BF91E8B}" destId="{D1D1C817-86A3-4F95-AFB2-FBDAF4A71062}" srcOrd="0" destOrd="0" presId="urn:microsoft.com/office/officeart/2008/layout/HorizontalMultiLevelHierarchy"/>
    <dgm:cxn modelId="{1FF4C89E-0C3B-46B7-B8A4-57A920EA4F0B}" type="presParOf" srcId="{CCB81F49-A618-4F29-B2F1-FC942BF91E8B}" destId="{9C66661E-E346-4614-85E3-FA28E44177B3}" srcOrd="1" destOrd="0" presId="urn:microsoft.com/office/officeart/2008/layout/HorizontalMultiLevelHierarchy"/>
    <dgm:cxn modelId="{39A343B2-EF41-4345-93B5-9D3EB00C773D}" type="presParOf" srcId="{B04FB362-8479-42F3-BE26-FC7DD1518F2A}" destId="{E04BF79A-BF30-4293-9049-B9B8528587A9}" srcOrd="4" destOrd="0" presId="urn:microsoft.com/office/officeart/2008/layout/HorizontalMultiLevelHierarchy"/>
    <dgm:cxn modelId="{98BB6EB5-82DC-49C8-82B4-639A0730A361}" type="presParOf" srcId="{E04BF79A-BF30-4293-9049-B9B8528587A9}" destId="{E03C8E46-7876-45E2-9F07-06B49EC690C7}" srcOrd="0" destOrd="0" presId="urn:microsoft.com/office/officeart/2008/layout/HorizontalMultiLevelHierarchy"/>
    <dgm:cxn modelId="{C58AAD12-D9C5-4FF7-A053-A0C57A1F6F65}" type="presParOf" srcId="{B04FB362-8479-42F3-BE26-FC7DD1518F2A}" destId="{1F4F2B44-6618-4911-B7B8-69B84C1A7E04}" srcOrd="5" destOrd="0" presId="urn:microsoft.com/office/officeart/2008/layout/HorizontalMultiLevelHierarchy"/>
    <dgm:cxn modelId="{0F6DDB49-DA21-4F22-8530-B504ED82E6E1}" type="presParOf" srcId="{1F4F2B44-6618-4911-B7B8-69B84C1A7E04}" destId="{0DC11269-DF4F-4B26-A488-6ED9198DE631}" srcOrd="0" destOrd="0" presId="urn:microsoft.com/office/officeart/2008/layout/HorizontalMultiLevelHierarchy"/>
    <dgm:cxn modelId="{64E7423F-54D7-475B-A755-0133EFCB48B7}" type="presParOf" srcId="{1F4F2B44-6618-4911-B7B8-69B84C1A7E04}" destId="{155DEFE2-81A8-4184-8ABC-87D5C520F30C}" srcOrd="1" destOrd="0" presId="urn:microsoft.com/office/officeart/2008/layout/HorizontalMultiLevelHierarchy"/>
    <dgm:cxn modelId="{99C48A6D-90C5-4472-B5A0-07C386712F03}" type="presParOf" srcId="{155DEFE2-81A8-4184-8ABC-87D5C520F30C}" destId="{CC0F4932-08FA-428A-AD37-AB7FB5E598E9}" srcOrd="0" destOrd="0" presId="urn:microsoft.com/office/officeart/2008/layout/HorizontalMultiLevelHierarchy"/>
    <dgm:cxn modelId="{505FA7EA-190F-439F-8C5C-7864EBF61192}" type="presParOf" srcId="{CC0F4932-08FA-428A-AD37-AB7FB5E598E9}" destId="{F5494B4E-D3FE-4154-AE24-92B56F519BE1}" srcOrd="0" destOrd="0" presId="urn:microsoft.com/office/officeart/2008/layout/HorizontalMultiLevelHierarchy"/>
    <dgm:cxn modelId="{4D7DAF4B-A518-423B-9CB9-7FE121B61F24}" type="presParOf" srcId="{155DEFE2-81A8-4184-8ABC-87D5C520F30C}" destId="{74DBAD5F-AE60-476E-AC2B-CA43D672720C}" srcOrd="1" destOrd="0" presId="urn:microsoft.com/office/officeart/2008/layout/HorizontalMultiLevelHierarchy"/>
    <dgm:cxn modelId="{1C9FE42C-A34D-4D9F-9407-AEA112149E80}" type="presParOf" srcId="{74DBAD5F-AE60-476E-AC2B-CA43D672720C}" destId="{E802115D-71DE-495D-93B1-F7DB29B525B6}" srcOrd="0" destOrd="0" presId="urn:microsoft.com/office/officeart/2008/layout/HorizontalMultiLevelHierarchy"/>
    <dgm:cxn modelId="{378A5B97-46A0-4471-8D06-BF8980B6C535}" type="presParOf" srcId="{74DBAD5F-AE60-476E-AC2B-CA43D672720C}" destId="{75DD3B45-D333-4CC0-9F38-9C51C9D11A3B}" srcOrd="1" destOrd="0" presId="urn:microsoft.com/office/officeart/2008/layout/HorizontalMultiLevelHierarchy"/>
    <dgm:cxn modelId="{1F12FA41-AA78-4EB4-A9DC-36897885BCFC}" type="presParOf" srcId="{155DEFE2-81A8-4184-8ABC-87D5C520F30C}" destId="{3DF438AA-29CE-48BE-B6BB-8BAE839B31C4}" srcOrd="2" destOrd="0" presId="urn:microsoft.com/office/officeart/2008/layout/HorizontalMultiLevelHierarchy"/>
    <dgm:cxn modelId="{0E30163D-BA8C-4ACB-BD19-C0919AA02CC3}" type="presParOf" srcId="{3DF438AA-29CE-48BE-B6BB-8BAE839B31C4}" destId="{4B2852B8-EA99-4542-867A-8F3956C33D21}" srcOrd="0" destOrd="0" presId="urn:microsoft.com/office/officeart/2008/layout/HorizontalMultiLevelHierarchy"/>
    <dgm:cxn modelId="{571F8B5E-4B76-451A-8954-1F7532E4385A}" type="presParOf" srcId="{155DEFE2-81A8-4184-8ABC-87D5C520F30C}" destId="{F324FFF1-F787-4A43-BCB3-3B067939CFEF}" srcOrd="3" destOrd="0" presId="urn:microsoft.com/office/officeart/2008/layout/HorizontalMultiLevelHierarchy"/>
    <dgm:cxn modelId="{572FC3BE-4A00-4F53-A5F0-08369755AEDA}" type="presParOf" srcId="{F324FFF1-F787-4A43-BCB3-3B067939CFEF}" destId="{D3A0BD2E-1486-4D87-A80F-9B4A72E68AA6}" srcOrd="0" destOrd="0" presId="urn:microsoft.com/office/officeart/2008/layout/HorizontalMultiLevelHierarchy"/>
    <dgm:cxn modelId="{46701DDB-7CD0-44B3-8E2A-E5608C6D6868}" type="presParOf" srcId="{F324FFF1-F787-4A43-BCB3-3B067939CFEF}" destId="{EFEDC718-9B86-4117-A52C-216AE2D1F933}" srcOrd="1" destOrd="0" presId="urn:microsoft.com/office/officeart/2008/layout/HorizontalMultiLevelHierarchy"/>
    <dgm:cxn modelId="{45B04249-363E-40D6-998F-0AC79E0DBC9D}" type="presParOf" srcId="{155DEFE2-81A8-4184-8ABC-87D5C520F30C}" destId="{4383C952-47B0-4855-982F-A39D3144B6AB}" srcOrd="4" destOrd="0" presId="urn:microsoft.com/office/officeart/2008/layout/HorizontalMultiLevelHierarchy"/>
    <dgm:cxn modelId="{49AD8173-225D-4498-B25B-16B5F0C9FEF7}" type="presParOf" srcId="{4383C952-47B0-4855-982F-A39D3144B6AB}" destId="{9B40647E-7038-46B6-B75D-3FD6535C30CE}" srcOrd="0" destOrd="0" presId="urn:microsoft.com/office/officeart/2008/layout/HorizontalMultiLevelHierarchy"/>
    <dgm:cxn modelId="{872A317D-08A4-406E-9FCC-55F58D6ED6C7}" type="presParOf" srcId="{155DEFE2-81A8-4184-8ABC-87D5C520F30C}" destId="{57BDA18E-29A3-4D9E-8E70-B3E09A4F1A15}" srcOrd="5" destOrd="0" presId="urn:microsoft.com/office/officeart/2008/layout/HorizontalMultiLevelHierarchy"/>
    <dgm:cxn modelId="{A63859F3-074D-4B04-97B3-54FA8103BB52}" type="presParOf" srcId="{57BDA18E-29A3-4D9E-8E70-B3E09A4F1A15}" destId="{D17EE110-8972-4217-B5A0-7BA31D6F53B5}" srcOrd="0" destOrd="0" presId="urn:microsoft.com/office/officeart/2008/layout/HorizontalMultiLevelHierarchy"/>
    <dgm:cxn modelId="{77E7177A-DCB2-4173-8A8D-D8228885F253}" type="presParOf" srcId="{57BDA18E-29A3-4D9E-8E70-B3E09A4F1A15}" destId="{DFAC08DD-50A4-4D94-9A8B-6F957524484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C5F96-8A6B-4A6F-9DF8-7320456B6DFF}" type="datetimeFigureOut">
              <a:rPr lang="en-US" smtClean="0"/>
              <a:t>7/27/2015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B0417-4332-4F95-AAC1-5EAA241E18F4}" type="slidenum">
              <a:rPr lang="en-US" smtClean="0"/>
              <a:t>‹#›</a:t>
            </a:fld>
            <a:endParaRPr lang="en-US"/>
          </a:p>
        </p:txBody>
      </p:sp>
    </p:spTree>
    <p:extLst>
      <p:ext uri="{BB962C8B-B14F-4D97-AF65-F5344CB8AC3E}">
        <p14:creationId xmlns:p14="http://schemas.microsoft.com/office/powerpoint/2010/main" val="123824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atereum.org/resources/%20interactive-primer/getting-start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CCB0417-4332-4F95-AAC1-5EAA241E18F4}" type="slidenum">
              <a:rPr lang="en-US" smtClean="0"/>
              <a:t>1</a:t>
            </a:fld>
            <a:endParaRPr lang="en-US"/>
          </a:p>
        </p:txBody>
      </p:sp>
    </p:spTree>
    <p:extLst>
      <p:ext uri="{BB962C8B-B14F-4D97-AF65-F5344CB8AC3E}">
        <p14:creationId xmlns:p14="http://schemas.microsoft.com/office/powerpoint/2010/main" val="371786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Actions to address level of performance: </a:t>
            </a:r>
          </a:p>
          <a:p>
            <a:pPr lvl="1"/>
            <a:r>
              <a:rPr lang="en-US" dirty="0" smtClean="0"/>
              <a:t>Devoting additional budget to the issue</a:t>
            </a:r>
          </a:p>
          <a:p>
            <a:pPr lvl="1"/>
            <a:r>
              <a:rPr lang="en-US" dirty="0" smtClean="0"/>
              <a:t>Consulting with appropriate internal and external stakeholders</a:t>
            </a:r>
          </a:p>
          <a:p>
            <a:pPr lvl="1"/>
            <a:r>
              <a:rPr lang="en-US" dirty="0" smtClean="0"/>
              <a:t>Assigning specific staff members or groups with the utility to be responsible for improving performance in this area</a:t>
            </a:r>
          </a:p>
          <a:p>
            <a:pPr lvl="1"/>
            <a:r>
              <a:rPr lang="en-US" dirty="0" smtClean="0"/>
              <a:t>Identifying and securing additional data or other improvements required to achieve or track performance in this area</a:t>
            </a:r>
          </a:p>
          <a:p>
            <a:pPr lvl="0"/>
            <a:r>
              <a:rPr lang="en-US" dirty="0" smtClean="0"/>
              <a:t>Actions to address the degree of implementation:</a:t>
            </a:r>
          </a:p>
          <a:p>
            <a:pPr lvl="1"/>
            <a:r>
              <a:rPr lang="en-US" dirty="0" smtClean="0"/>
              <a:t>Revising policies to extend performance achieved by some utility divisions to additional utility divisions</a:t>
            </a:r>
          </a:p>
          <a:p>
            <a:pPr lvl="1"/>
            <a:r>
              <a:rPr lang="en-US" dirty="0" smtClean="0"/>
              <a:t>Embedding performance goals into individual employee or division objectives to achieve improvements in this area</a:t>
            </a:r>
          </a:p>
          <a:p>
            <a:pPr lvl="1"/>
            <a:r>
              <a:rPr lang="en-US" dirty="0" smtClean="0"/>
              <a:t>Encouraging supportive resource allocation decisions</a:t>
            </a:r>
          </a:p>
          <a:p>
            <a:pPr lvl="0"/>
            <a:r>
              <a:rPr lang="en-US" dirty="0" smtClean="0"/>
              <a:t>Reallocating budgets/resources</a:t>
            </a:r>
          </a:p>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11</a:t>
            </a:fld>
            <a:endParaRPr lang="en-US" dirty="0"/>
          </a:p>
        </p:txBody>
      </p:sp>
    </p:spTree>
    <p:extLst>
      <p:ext uri="{BB962C8B-B14F-4D97-AF65-F5344CB8AC3E}">
        <p14:creationId xmlns:p14="http://schemas.microsoft.com/office/powerpoint/2010/main" val="187582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for a utility that has a significant</a:t>
            </a:r>
            <a:r>
              <a:rPr lang="en-US" baseline="0" dirty="0" smtClean="0"/>
              <a:t> gap in debt to equity spending, after 5 years of concerted effort, the utility might still fall short of its target, although it has made significant progress to meet target levels.</a:t>
            </a:r>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12</a:t>
            </a:fld>
            <a:endParaRPr lang="en-US" dirty="0"/>
          </a:p>
        </p:txBody>
      </p:sp>
    </p:spTree>
    <p:extLst>
      <p:ext uri="{BB962C8B-B14F-4D97-AF65-F5344CB8AC3E}">
        <p14:creationId xmlns:p14="http://schemas.microsoft.com/office/powerpoint/2010/main" val="41233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13</a:t>
            </a:fld>
            <a:endParaRPr lang="en-US" dirty="0"/>
          </a:p>
        </p:txBody>
      </p:sp>
    </p:spTree>
    <p:extLst>
      <p:ext uri="{BB962C8B-B14F-4D97-AF65-F5344CB8AC3E}">
        <p14:creationId xmlns:p14="http://schemas.microsoft.com/office/powerpoint/2010/main" val="241419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14</a:t>
            </a:fld>
            <a:endParaRPr lang="en-US" dirty="0"/>
          </a:p>
        </p:txBody>
      </p:sp>
    </p:spTree>
    <p:extLst>
      <p:ext uri="{BB962C8B-B14F-4D97-AF65-F5344CB8AC3E}">
        <p14:creationId xmlns:p14="http://schemas.microsoft.com/office/powerpoint/2010/main" val="1393643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When the Tool is opened, a simple disclosure “splash screen” is presented.  Exit the application or start the EUM Tool by clicking the associated button. </a:t>
            </a:r>
          </a:p>
        </p:txBody>
      </p:sp>
      <p:sp>
        <p:nvSpPr>
          <p:cNvPr id="4" name="Slide Number Placeholder 3"/>
          <p:cNvSpPr>
            <a:spLocks noGrp="1"/>
          </p:cNvSpPr>
          <p:nvPr>
            <p:ph type="sldNum" sz="quarter" idx="10"/>
          </p:nvPr>
        </p:nvSpPr>
        <p:spPr/>
        <p:txBody>
          <a:bodyPr/>
          <a:lstStyle/>
          <a:p>
            <a:fld id="{036E635A-86C3-41DC-8B6D-35392911307B}" type="slidenum">
              <a:rPr lang="en-US" smtClean="0"/>
              <a:pPr/>
              <a:t>15</a:t>
            </a:fld>
            <a:endParaRPr lang="en-US" dirty="0"/>
          </a:p>
        </p:txBody>
      </p:sp>
    </p:spTree>
    <p:extLst>
      <p:ext uri="{BB962C8B-B14F-4D97-AF65-F5344CB8AC3E}">
        <p14:creationId xmlns:p14="http://schemas.microsoft.com/office/powerpoint/2010/main" val="124226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Weigh each Attribute in terms of relative importance to the utility compared with the other selected Attributes. </a:t>
            </a:r>
            <a:br>
              <a:rPr lang="en-US" dirty="0" smtClean="0">
                <a:solidFill>
                  <a:schemeClr val="tx1"/>
                </a:solidFill>
                <a:latin typeface="Calibri" pitchFamily="34" charset="0"/>
                <a:cs typeface="Calibri" pitchFamily="34" charset="0"/>
              </a:rPr>
            </a:br>
            <a:r>
              <a:rPr lang="en-US" dirty="0" smtClean="0">
                <a:solidFill>
                  <a:schemeClr val="tx1"/>
                </a:solidFill>
                <a:latin typeface="Calibri" pitchFamily="34" charset="0"/>
                <a:cs typeface="Calibri" pitchFamily="34" charset="0"/>
              </a:rPr>
              <a:t/>
            </a:r>
            <a:br>
              <a:rPr lang="en-US" dirty="0" smtClean="0">
                <a:solidFill>
                  <a:schemeClr val="tx1"/>
                </a:solidFill>
                <a:latin typeface="Calibri" pitchFamily="34" charset="0"/>
                <a:cs typeface="Calibri" pitchFamily="34" charset="0"/>
              </a:rPr>
            </a:br>
            <a:r>
              <a:rPr lang="en-US" dirty="0" smtClean="0">
                <a:solidFill>
                  <a:schemeClr val="tx1"/>
                </a:solidFill>
                <a:latin typeface="Calibri" pitchFamily="34" charset="0"/>
                <a:cs typeface="Calibri" pitchFamily="34" charset="0"/>
              </a:rPr>
              <a:t>If a weight of 0 is selected, the Attribute will not be included in the assessment; otherwise scales of 1-10 or 1-100  are examples of weighting options that will work.</a:t>
            </a:r>
          </a:p>
          <a:p>
            <a:pPr defTabSz="931774">
              <a:defRPr/>
            </a:pPr>
            <a:r>
              <a:rPr lang="en-US" dirty="0" smtClean="0">
                <a:solidFill>
                  <a:schemeClr val="tx1"/>
                </a:solidFill>
                <a:latin typeface="Calibri" pitchFamily="34" charset="0"/>
                <a:cs typeface="Calibri" pitchFamily="34" charset="0"/>
              </a:rPr>
              <a:t>After weighting, click “select practice areas” to navigate to the next screen.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036E635A-86C3-41DC-8B6D-35392911307B}" type="slidenum">
              <a:rPr lang="en-US" smtClean="0"/>
              <a:pPr/>
              <a:t>16</a:t>
            </a:fld>
            <a:endParaRPr lang="en-US" dirty="0"/>
          </a:p>
        </p:txBody>
      </p:sp>
    </p:spTree>
    <p:extLst>
      <p:ext uri="{BB962C8B-B14F-4D97-AF65-F5344CB8AC3E}">
        <p14:creationId xmlns:p14="http://schemas.microsoft.com/office/powerpoint/2010/main" val="356712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Only Attributes that have been weighed appear on this screen.  Next, weigh  the relative importance of each Practice Area that should be included in the assessment.</a:t>
            </a:r>
            <a:br>
              <a:rPr lang="en-US" dirty="0" smtClean="0">
                <a:solidFill>
                  <a:schemeClr val="tx1"/>
                </a:solidFill>
                <a:latin typeface="Calibri" pitchFamily="34" charset="0"/>
                <a:cs typeface="Calibri" pitchFamily="34" charset="0"/>
              </a:rPr>
            </a:br>
            <a:r>
              <a:rPr lang="en-US" dirty="0" smtClean="0">
                <a:solidFill>
                  <a:schemeClr val="tx1"/>
                </a:solidFill>
                <a:latin typeface="Calibri" pitchFamily="34" charset="0"/>
                <a:cs typeface="Calibri" pitchFamily="34" charset="0"/>
              </a:rPr>
              <a:t/>
            </a:r>
            <a:br>
              <a:rPr lang="en-US" dirty="0" smtClean="0">
                <a:solidFill>
                  <a:schemeClr val="tx1"/>
                </a:solidFill>
                <a:latin typeface="Calibri" pitchFamily="34" charset="0"/>
                <a:cs typeface="Calibri" pitchFamily="34" charset="0"/>
              </a:rPr>
            </a:br>
            <a:r>
              <a:rPr lang="en-US" dirty="0" smtClean="0">
                <a:solidFill>
                  <a:schemeClr val="tx1"/>
                </a:solidFill>
                <a:latin typeface="Calibri" pitchFamily="34" charset="0"/>
                <a:cs typeface="Calibri" pitchFamily="34" charset="0"/>
              </a:rPr>
              <a:t>As with the Attributes, if a weight of 0 is selected, the Practice Area will not be included in the assessment; otherwise a scales of 1-10 or 1-100  are examples of weighting options that will work. After weighting, click this button to navigate to the next screen. </a:t>
            </a:r>
          </a:p>
          <a:p>
            <a:pPr defTabSz="931774">
              <a:defRPr/>
            </a:pPr>
            <a:endParaRPr lang="en-US" dirty="0" smtClean="0">
              <a:solidFill>
                <a:schemeClr val="tx1"/>
              </a:solidFill>
              <a:latin typeface="Calibri" pitchFamily="34" charset="0"/>
              <a:cs typeface="Calibri" pitchFamily="34" charset="0"/>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036E635A-86C3-41DC-8B6D-35392911307B}" type="slidenum">
              <a:rPr lang="en-US" smtClean="0"/>
              <a:pPr/>
              <a:t>17</a:t>
            </a:fld>
            <a:endParaRPr lang="en-US" dirty="0"/>
          </a:p>
        </p:txBody>
      </p:sp>
    </p:spTree>
    <p:extLst>
      <p:ext uri="{BB962C8B-B14F-4D97-AF65-F5344CB8AC3E}">
        <p14:creationId xmlns:p14="http://schemas.microsoft.com/office/powerpoint/2010/main" val="3620789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Enter “Y” or “N” to select Performance Measures that should be included in the assessment. </a:t>
            </a:r>
          </a:p>
          <a:p>
            <a:pPr defTabSz="931774">
              <a:defRPr/>
            </a:pPr>
            <a:r>
              <a:rPr lang="en-US" dirty="0" smtClean="0">
                <a:solidFill>
                  <a:schemeClr val="tx1"/>
                </a:solidFill>
                <a:latin typeface="Calibri" pitchFamily="34" charset="0"/>
                <a:cs typeface="Calibri" pitchFamily="34" charset="0"/>
              </a:rPr>
              <a:t>After choosing the Performance Measures, click “Create Custom Assessment” to create the customized self-assessment.</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036E635A-86C3-41DC-8B6D-35392911307B}" type="slidenum">
              <a:rPr lang="en-US" smtClean="0"/>
              <a:pPr/>
              <a:t>18</a:t>
            </a:fld>
            <a:endParaRPr lang="en-US" dirty="0"/>
          </a:p>
        </p:txBody>
      </p:sp>
    </p:spTree>
    <p:extLst>
      <p:ext uri="{BB962C8B-B14F-4D97-AF65-F5344CB8AC3E}">
        <p14:creationId xmlns:p14="http://schemas.microsoft.com/office/powerpoint/2010/main" val="207470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The Tool creates a scoring matrix for each of the Performance Measures under each Attribute.  The worksheet names are coded using the Attribute #, Practice Area #, and Performance Measure #. </a:t>
            </a:r>
          </a:p>
          <a:p>
            <a:pPr defTabSz="931774">
              <a:defRPr/>
            </a:pPr>
            <a:r>
              <a:rPr lang="en-US" dirty="0" smtClean="0">
                <a:solidFill>
                  <a:schemeClr val="tx1"/>
                </a:solidFill>
                <a:latin typeface="Calibri" pitchFamily="34" charset="0"/>
                <a:cs typeface="Calibri" pitchFamily="34" charset="0"/>
              </a:rPr>
              <a:t>The Tool also creates summary sheets for each of the selected Attributes containing the current and target scores along with the weighted totals. </a:t>
            </a:r>
          </a:p>
          <a:p>
            <a:pPr defTabSz="931774">
              <a:defRPr/>
            </a:pPr>
            <a:r>
              <a:rPr lang="en-US" dirty="0" smtClean="0">
                <a:solidFill>
                  <a:schemeClr val="tx1"/>
                </a:solidFill>
                <a:latin typeface="Calibri" pitchFamily="34" charset="0"/>
                <a:cs typeface="Calibri" pitchFamily="34" charset="0"/>
              </a:rPr>
              <a:t>The next step is to select these links  or navigate through the Performance Measure tabs to assess each Performance Measure.</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036E635A-86C3-41DC-8B6D-35392911307B}" type="slidenum">
              <a:rPr lang="en-US" smtClean="0"/>
              <a:pPr/>
              <a:t>19</a:t>
            </a:fld>
            <a:endParaRPr lang="en-US" dirty="0"/>
          </a:p>
        </p:txBody>
      </p:sp>
    </p:spTree>
    <p:extLst>
      <p:ext uri="{BB962C8B-B14F-4D97-AF65-F5344CB8AC3E}">
        <p14:creationId xmlns:p14="http://schemas.microsoft.com/office/powerpoint/2010/main" val="303392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3CAAE-C550-4B79-8C84-080EAD271820}" type="slidenum">
              <a:rPr lang="en-US" smtClean="0"/>
              <a:pPr/>
              <a:t>20</a:t>
            </a:fld>
            <a:endParaRPr lang="en-US" dirty="0"/>
          </a:p>
        </p:txBody>
      </p:sp>
    </p:spTree>
    <p:extLst>
      <p:ext uri="{BB962C8B-B14F-4D97-AF65-F5344CB8AC3E}">
        <p14:creationId xmlns:p14="http://schemas.microsoft.com/office/powerpoint/2010/main" val="338455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3</a:t>
            </a:fld>
            <a:endParaRPr lang="en-US" dirty="0"/>
          </a:p>
        </p:txBody>
      </p:sp>
    </p:spTree>
    <p:extLst>
      <p:ext uri="{BB962C8B-B14F-4D97-AF65-F5344CB8AC3E}">
        <p14:creationId xmlns:p14="http://schemas.microsoft.com/office/powerpoint/2010/main" val="2807526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3CAAE-C550-4B79-8C84-080EAD271820}" type="slidenum">
              <a:rPr lang="en-US" smtClean="0"/>
              <a:pPr/>
              <a:t>21</a:t>
            </a:fld>
            <a:endParaRPr lang="en-US" dirty="0"/>
          </a:p>
        </p:txBody>
      </p:sp>
    </p:spTree>
    <p:extLst>
      <p:ext uri="{BB962C8B-B14F-4D97-AF65-F5344CB8AC3E}">
        <p14:creationId xmlns:p14="http://schemas.microsoft.com/office/powerpoint/2010/main" val="3384550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The column and row headings can be edited by double-clicking the appropriate cell if you’d like to modify the pre-defined criteria descriptions.  </a:t>
            </a:r>
          </a:p>
          <a:p>
            <a:pPr defTabSz="931774">
              <a:defRPr/>
            </a:pPr>
            <a:r>
              <a:rPr lang="en-US" dirty="0" smtClean="0">
                <a:solidFill>
                  <a:schemeClr val="tx1"/>
                </a:solidFill>
                <a:latin typeface="Calibri" pitchFamily="34" charset="0"/>
                <a:cs typeface="Calibri" pitchFamily="34" charset="0"/>
              </a:rPr>
              <a:t>Find the intersection between the correct level of performance with degree of implementation for your utility. Click to enter your current performance and repeat the process to enter the target.</a:t>
            </a:r>
          </a:p>
          <a:p>
            <a:pPr defTabSz="931774">
              <a:defRPr/>
            </a:pPr>
            <a:r>
              <a:rPr lang="en-US" dirty="0" smtClean="0">
                <a:solidFill>
                  <a:schemeClr val="tx1"/>
                </a:solidFill>
                <a:latin typeface="Calibri" panose="020F0502020204030204" pitchFamily="34" charset="0"/>
              </a:rPr>
              <a:t>In defining the performance measures, some rows and columns were intentionally left blank.  Please use caution to avoid selecting the blank rows/columns.</a:t>
            </a:r>
            <a:endParaRPr lang="en-US" dirty="0" smtClean="0">
              <a:solidFill>
                <a:schemeClr val="tx1"/>
              </a:solidFill>
              <a:latin typeface="Calibri" pitchFamily="34" charset="0"/>
              <a:cs typeface="Calibri" pitchFamily="34" charset="0"/>
            </a:endParaRPr>
          </a:p>
          <a:p>
            <a:r>
              <a:rPr lang="en-US" dirty="0" smtClean="0">
                <a:solidFill>
                  <a:schemeClr val="tx1"/>
                </a:solidFill>
                <a:latin typeface="Calibri" pitchFamily="34" charset="0"/>
                <a:cs typeface="Calibri" pitchFamily="34" charset="0"/>
              </a:rPr>
              <a:t>Clicking the squares within the matrix will turn on/off “Current,” “Target,”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036E635A-86C3-41DC-8B6D-35392911307B}" type="slidenum">
              <a:rPr lang="en-US" smtClean="0"/>
              <a:pPr/>
              <a:t>22</a:t>
            </a:fld>
            <a:endParaRPr lang="en-US" dirty="0"/>
          </a:p>
        </p:txBody>
      </p:sp>
    </p:spTree>
    <p:extLst>
      <p:ext uri="{BB962C8B-B14F-4D97-AF65-F5344CB8AC3E}">
        <p14:creationId xmlns:p14="http://schemas.microsoft.com/office/powerpoint/2010/main" val="4081097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solidFill>
                  <a:schemeClr val="tx1"/>
                </a:solidFill>
                <a:latin typeface="Calibri" pitchFamily="34" charset="0"/>
                <a:cs typeface="Calibri" pitchFamily="34" charset="0"/>
              </a:rPr>
              <a:t>Clicking the squares within the matrix will turn on/off “Current,” “Target,” or “Current &amp; Target.”  </a:t>
            </a:r>
            <a:br>
              <a:rPr lang="en-US" dirty="0" smtClean="0">
                <a:solidFill>
                  <a:schemeClr val="tx1"/>
                </a:solidFill>
                <a:latin typeface="Calibri" pitchFamily="34" charset="0"/>
                <a:cs typeface="Calibri" pitchFamily="34" charset="0"/>
              </a:rPr>
            </a:br>
            <a:endParaRPr lang="en-US" dirty="0" smtClean="0">
              <a:solidFill>
                <a:schemeClr val="tx1"/>
              </a:solidFill>
              <a:latin typeface="Calibri" pitchFamily="34" charset="0"/>
              <a:cs typeface="Calibri" pitchFamily="34" charset="0"/>
            </a:endParaRPr>
          </a:p>
          <a:p>
            <a:pPr defTabSz="931774"/>
            <a:r>
              <a:rPr lang="en-US" dirty="0" smtClean="0">
                <a:solidFill>
                  <a:schemeClr val="tx1"/>
                </a:solidFill>
                <a:latin typeface="Calibri" pitchFamily="34" charset="0"/>
                <a:cs typeface="Calibri" pitchFamily="34" charset="0"/>
              </a:rPr>
              <a:t>Select current performance before selecting a target. Clicking activated squares will reset them for re-scoring. </a:t>
            </a:r>
          </a:p>
          <a:p>
            <a:pPr defTabSz="931774"/>
            <a:endParaRPr lang="en-US" dirty="0" smtClean="0">
              <a:solidFill>
                <a:schemeClr val="tx1"/>
              </a:solidFill>
              <a:latin typeface="Calibri" pitchFamily="34" charset="0"/>
              <a:cs typeface="Calibri" pitchFamily="34" charset="0"/>
            </a:endParaRPr>
          </a:p>
          <a:p>
            <a:pPr defTabSz="931774"/>
            <a:r>
              <a:rPr lang="en-US" dirty="0" smtClean="0">
                <a:solidFill>
                  <a:schemeClr val="tx1"/>
                </a:solidFill>
                <a:latin typeface="Calibri" pitchFamily="34" charset="0"/>
                <a:cs typeface="Calibri" pitchFamily="34" charset="0"/>
              </a:rPr>
              <a:t>After completing all of the performance measure assessments, click on the “Main Menu” button in the upper right of the matrix.</a:t>
            </a:r>
          </a:p>
        </p:txBody>
      </p:sp>
      <p:sp>
        <p:nvSpPr>
          <p:cNvPr id="4" name="Slide Number Placeholder 3"/>
          <p:cNvSpPr>
            <a:spLocks noGrp="1"/>
          </p:cNvSpPr>
          <p:nvPr>
            <p:ph type="sldNum" sz="quarter" idx="10"/>
          </p:nvPr>
        </p:nvSpPr>
        <p:spPr/>
        <p:txBody>
          <a:bodyPr/>
          <a:lstStyle/>
          <a:p>
            <a:fld id="{036E635A-86C3-41DC-8B6D-35392911307B}" type="slidenum">
              <a:rPr lang="en-US" smtClean="0"/>
              <a:pPr/>
              <a:t>23</a:t>
            </a:fld>
            <a:endParaRPr lang="en-US" dirty="0"/>
          </a:p>
        </p:txBody>
      </p:sp>
    </p:spTree>
    <p:extLst>
      <p:ext uri="{BB962C8B-B14F-4D97-AF65-F5344CB8AC3E}">
        <p14:creationId xmlns:p14="http://schemas.microsoft.com/office/powerpoint/2010/main" val="2412767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solidFill>
                  <a:schemeClr val="tx1"/>
                </a:solidFill>
                <a:latin typeface="Calibri" pitchFamily="34" charset="0"/>
                <a:cs typeface="Calibri" pitchFamily="34" charset="0"/>
              </a:rPr>
              <a:t>Clicking this button will test to see if there are missing data that must be entered before continuing.  </a:t>
            </a:r>
          </a:p>
          <a:p>
            <a:pPr marL="232943" indent="-232943" defTabSz="931774">
              <a:buFont typeface="+mj-lt"/>
              <a:buAutoNum type="arabicPeriod"/>
              <a:defRPr/>
            </a:pPr>
            <a:r>
              <a:rPr lang="en-US" dirty="0" smtClean="0">
                <a:solidFill>
                  <a:schemeClr val="tx1"/>
                </a:solidFill>
                <a:latin typeface="Calibri" pitchFamily="34" charset="0"/>
                <a:cs typeface="Calibri" pitchFamily="34" charset="0"/>
              </a:rPr>
              <a:t>Use the attribute links to navigate to specific Attribute(s) for the next step. </a:t>
            </a:r>
          </a:p>
          <a:p>
            <a:pPr marL="232943" indent="-232943">
              <a:buFont typeface="+mj-lt"/>
              <a:buAutoNum type="arabicPeriod"/>
            </a:pPr>
            <a:endParaRPr lang="en-US" dirty="0" smtClean="0">
              <a:solidFill>
                <a:schemeClr val="bg1"/>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6E635A-86C3-41DC-8B6D-35392911307B}" type="slidenum">
              <a:rPr lang="en-US" smtClean="0"/>
              <a:pPr/>
              <a:t>24</a:t>
            </a:fld>
            <a:endParaRPr lang="en-US" dirty="0"/>
          </a:p>
        </p:txBody>
      </p:sp>
    </p:spTree>
    <p:extLst>
      <p:ext uri="{BB962C8B-B14F-4D97-AF65-F5344CB8AC3E}">
        <p14:creationId xmlns:p14="http://schemas.microsoft.com/office/powerpoint/2010/main" val="1097077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The first potential error is that a Performance Measure has not yet been assessed.  This is resolved by navigating to the appropriate Performance Measure(s) and recording the current and target performance. </a:t>
            </a:r>
          </a:p>
          <a:p>
            <a:pPr defTabSz="931774">
              <a:defRPr/>
            </a:pPr>
            <a:r>
              <a:rPr lang="en-US" dirty="0" smtClean="0">
                <a:solidFill>
                  <a:schemeClr val="tx1"/>
                </a:solidFill>
                <a:latin typeface="Calibri" pitchFamily="34" charset="0"/>
                <a:cs typeface="Calibri" pitchFamily="34" charset="0"/>
              </a:rPr>
              <a:t>The second potential error is that a Practice Area has been weighted, but no Performance Measures have been selected. This is resolved by either setting the Practice Area weight to zero or entering “Y” in one or more Performance Measures related to that Practice Area. </a:t>
            </a:r>
          </a:p>
          <a:p>
            <a:pPr defTabSz="931774">
              <a:defRPr/>
            </a:pPr>
            <a:r>
              <a:rPr lang="en-US" dirty="0" smtClean="0">
                <a:solidFill>
                  <a:schemeClr val="tx1"/>
                </a:solidFill>
                <a:latin typeface="Calibri" pitchFamily="34" charset="0"/>
                <a:cs typeface="Calibri" pitchFamily="34" charset="0"/>
              </a:rPr>
              <a:t>The third potential scoring error is that an Attribute has been weighted, but no Practice Areas have been selected. This is resolved by either setting the Attribute weight to zero, or entering a numerical weight for one or more Practices Areas related to that Attribute, and then entering “Y” in one or more Performance measures related to each selected Practice Area.</a:t>
            </a:r>
            <a:br>
              <a:rPr lang="en-US" dirty="0" smtClean="0">
                <a:solidFill>
                  <a:schemeClr val="tx1"/>
                </a:solidFill>
                <a:latin typeface="Calibri" pitchFamily="34" charset="0"/>
                <a:cs typeface="Calibri" pitchFamily="34" charset="0"/>
              </a:rPr>
            </a:br>
            <a:endParaRPr lang="en-US" dirty="0" smtClean="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6E635A-86C3-41DC-8B6D-35392911307B}" type="slidenum">
              <a:rPr lang="en-US" smtClean="0"/>
              <a:pPr/>
              <a:t>25</a:t>
            </a:fld>
            <a:endParaRPr lang="en-US" dirty="0"/>
          </a:p>
        </p:txBody>
      </p:sp>
    </p:spTree>
    <p:extLst>
      <p:ext uri="{BB962C8B-B14F-4D97-AF65-F5344CB8AC3E}">
        <p14:creationId xmlns:p14="http://schemas.microsoft.com/office/powerpoint/2010/main" val="1659612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26</a:t>
            </a:fld>
            <a:endParaRPr lang="en-US" dirty="0"/>
          </a:p>
        </p:txBody>
      </p:sp>
    </p:spTree>
    <p:extLst>
      <p:ext uri="{BB962C8B-B14F-4D97-AF65-F5344CB8AC3E}">
        <p14:creationId xmlns:p14="http://schemas.microsoft.com/office/powerpoint/2010/main" val="1905944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If  you determine that it is appropriate to add or remove elements from what is shown in the assessment, you can add or remove Attributes, Practice Areas, and Performance Measures, even after scoring, by selecting the element and making appropriate adjustments.    </a:t>
            </a:r>
          </a:p>
          <a:p>
            <a:r>
              <a:rPr lang="en-US" dirty="0" smtClean="0">
                <a:solidFill>
                  <a:schemeClr val="tx1"/>
                </a:solidFill>
              </a:rPr>
              <a:t>(Select</a:t>
            </a:r>
            <a:r>
              <a:rPr lang="en-US" baseline="0" dirty="0" smtClean="0">
                <a:solidFill>
                  <a:schemeClr val="tx1"/>
                </a:solidFill>
              </a:rPr>
              <a:t> items 1, 2 and/or 3, then re-create your assessment in step 4.)</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036E635A-86C3-41DC-8B6D-35392911307B}" type="slidenum">
              <a:rPr lang="en-US" smtClean="0"/>
              <a:pPr/>
              <a:t>27</a:t>
            </a:fld>
            <a:endParaRPr lang="en-US" dirty="0"/>
          </a:p>
        </p:txBody>
      </p:sp>
    </p:spTree>
    <p:extLst>
      <p:ext uri="{BB962C8B-B14F-4D97-AF65-F5344CB8AC3E}">
        <p14:creationId xmlns:p14="http://schemas.microsoft.com/office/powerpoint/2010/main" val="326716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If it is determined that certain Performance Measures are no longer needed, click “delete performance measures” to remove them.</a:t>
            </a:r>
          </a:p>
          <a:p>
            <a:pPr defTabSz="931774">
              <a:defRPr/>
            </a:pPr>
            <a:r>
              <a:rPr lang="en-US" dirty="0" smtClean="0">
                <a:solidFill>
                  <a:schemeClr val="tx1"/>
                </a:solidFill>
                <a:latin typeface="Calibri" pitchFamily="34" charset="0"/>
                <a:cs typeface="Calibri" pitchFamily="34" charset="0"/>
              </a:rPr>
              <a:t>This pop-up window will appear with each of the Performance Measures listed.  Click the check boxes for the Performance Measures you’d like to remove and then click OK.  </a:t>
            </a:r>
          </a:p>
          <a:p>
            <a:pPr defTabSz="931774">
              <a:defRPr/>
            </a:pPr>
            <a:r>
              <a:rPr lang="en-US" dirty="0" smtClean="0">
                <a:solidFill>
                  <a:schemeClr val="tx1"/>
                </a:solidFill>
                <a:latin typeface="Calibri" pitchFamily="34" charset="0"/>
                <a:cs typeface="Calibri" pitchFamily="34" charset="0"/>
              </a:rPr>
              <a:t>This process does not affect the settings on the setup menu; therefore , in order to prevent the deleted Performance Measure(s) from reappearing, they should be switched from “Y” to “N” in the setup menu.</a:t>
            </a:r>
          </a:p>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28</a:t>
            </a:fld>
            <a:endParaRPr lang="en-US" dirty="0"/>
          </a:p>
        </p:txBody>
      </p:sp>
    </p:spTree>
    <p:extLst>
      <p:ext uri="{BB962C8B-B14F-4D97-AF65-F5344CB8AC3E}">
        <p14:creationId xmlns:p14="http://schemas.microsoft.com/office/powerpoint/2010/main" val="2641559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Practice Area scores (arithmetic mean of Performance Measure scores) are listed in the table and illustrated in the graph.</a:t>
            </a:r>
          </a:p>
          <a:p>
            <a:pPr defTabSz="931774">
              <a:defRPr/>
            </a:pPr>
            <a:r>
              <a:rPr lang="en-US" dirty="0" smtClean="0">
                <a:solidFill>
                  <a:schemeClr val="tx1"/>
                </a:solidFill>
                <a:latin typeface="Calibri" pitchFamily="34" charset="0"/>
                <a:cs typeface="Calibri" pitchFamily="34" charset="0"/>
              </a:rPr>
              <a:t>The individual Performance Measures are listed, with links to their sheets.  If necessary, click the links to revise assessments.</a:t>
            </a:r>
          </a:p>
          <a:p>
            <a:pPr defTabSz="931774">
              <a:defRPr/>
            </a:pPr>
            <a:r>
              <a:rPr lang="en-US" dirty="0" smtClean="0">
                <a:solidFill>
                  <a:schemeClr val="tx1"/>
                </a:solidFill>
                <a:latin typeface="Calibri" pitchFamily="34" charset="0"/>
                <a:cs typeface="Calibri" pitchFamily="34" charset="0"/>
              </a:rPr>
              <a:t>Current and target performance scores are listed based on the matrix selections. </a:t>
            </a:r>
          </a:p>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29</a:t>
            </a:fld>
            <a:endParaRPr lang="en-US" dirty="0"/>
          </a:p>
        </p:txBody>
      </p:sp>
    </p:spTree>
    <p:extLst>
      <p:ext uri="{BB962C8B-B14F-4D97-AF65-F5344CB8AC3E}">
        <p14:creationId xmlns:p14="http://schemas.microsoft.com/office/powerpoint/2010/main" val="3409746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latin typeface="Calibri" pitchFamily="34" charset="0"/>
                <a:cs typeface="Calibri" pitchFamily="34" charset="0"/>
              </a:rPr>
              <a:t>After the assessment has been completed, the summary results for each Attribute (based on the Practice Area weights) are listed and illustrated on the graph.  The total weighted utility score is also provided, based on the specific Attribute weights.</a:t>
            </a:r>
          </a:p>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30</a:t>
            </a:fld>
            <a:endParaRPr lang="en-US" dirty="0"/>
          </a:p>
        </p:txBody>
      </p:sp>
    </p:spTree>
    <p:extLst>
      <p:ext uri="{BB962C8B-B14F-4D97-AF65-F5344CB8AC3E}">
        <p14:creationId xmlns:p14="http://schemas.microsoft.com/office/powerpoint/2010/main" val="102054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Customization includes combining some steps, this is especially helpful for smaller utilities that have limited</a:t>
            </a:r>
            <a:r>
              <a:rPr lang="en-US" baseline="0" dirty="0" smtClean="0"/>
              <a:t> resources.</a:t>
            </a:r>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4</a:t>
            </a:fld>
            <a:endParaRPr lang="en-US" dirty="0"/>
          </a:p>
        </p:txBody>
      </p:sp>
    </p:spTree>
    <p:extLst>
      <p:ext uri="{BB962C8B-B14F-4D97-AF65-F5344CB8AC3E}">
        <p14:creationId xmlns:p14="http://schemas.microsoft.com/office/powerpoint/2010/main" val="1287767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31</a:t>
            </a:fld>
            <a:endParaRPr lang="en-US" dirty="0"/>
          </a:p>
        </p:txBody>
      </p:sp>
    </p:spTree>
    <p:extLst>
      <p:ext uri="{BB962C8B-B14F-4D97-AF65-F5344CB8AC3E}">
        <p14:creationId xmlns:p14="http://schemas.microsoft.com/office/powerpoint/2010/main" val="402421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5</a:t>
            </a:fld>
            <a:endParaRPr lang="en-US" dirty="0"/>
          </a:p>
        </p:txBody>
      </p:sp>
    </p:spTree>
    <p:extLst>
      <p:ext uri="{BB962C8B-B14F-4D97-AF65-F5344CB8AC3E}">
        <p14:creationId xmlns:p14="http://schemas.microsoft.com/office/powerpoint/2010/main" val="353176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First address attributes that are most important to stakeholders, not the ones that you are most familiar with</a:t>
            </a:r>
          </a:p>
          <a:p>
            <a:pPr marL="171450" indent="-171450">
              <a:buFont typeface="Arial" panose="020B0604020202020204" pitchFamily="34" charset="0"/>
              <a:buChar char="•"/>
            </a:pPr>
            <a:r>
              <a:rPr lang="en-US" dirty="0" smtClean="0"/>
              <a:t>Familiarity or experience with EUM and the EUM Primer helps identifying priority attributes</a:t>
            </a:r>
          </a:p>
          <a:p>
            <a:pPr marL="171450" indent="-171450">
              <a:buFont typeface="Arial" panose="020B0604020202020204" pitchFamily="34" charset="0"/>
              <a:buChar char="•"/>
            </a:pPr>
            <a:r>
              <a:rPr lang="en-US" dirty="0" smtClean="0"/>
              <a:t>If not familiar, go to the interactive primer at the EUM website </a:t>
            </a:r>
            <a:r>
              <a:rPr lang="en-US" u="sng" dirty="0" smtClean="0">
                <a:hlinkClick r:id="rId3"/>
              </a:rPr>
              <a:t>http://www.watereum.org/resources/interactive-primer/getting-started/</a:t>
            </a:r>
            <a:r>
              <a:rPr lang="en-US" dirty="0" smtClean="0"/>
              <a:t>. A downloadable file at this website can be used to help decide an organization’s most important attributes. </a:t>
            </a:r>
          </a:p>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6</a:t>
            </a:fld>
            <a:endParaRPr lang="en-US" dirty="0"/>
          </a:p>
        </p:txBody>
      </p:sp>
    </p:spTree>
    <p:extLst>
      <p:ext uri="{BB962C8B-B14F-4D97-AF65-F5344CB8AC3E}">
        <p14:creationId xmlns:p14="http://schemas.microsoft.com/office/powerpoint/2010/main" val="314991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7</a:t>
            </a:fld>
            <a:endParaRPr lang="en-US" dirty="0"/>
          </a:p>
        </p:txBody>
      </p:sp>
    </p:spTree>
    <p:extLst>
      <p:ext uri="{BB962C8B-B14F-4D97-AF65-F5344CB8AC3E}">
        <p14:creationId xmlns:p14="http://schemas.microsoft.com/office/powerpoint/2010/main" val="161188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lvl="1" indent="-171450">
              <a:buFont typeface="Arial" panose="020B0604020202020204" pitchFamily="34" charset="0"/>
              <a:buChar char="•"/>
            </a:pPr>
            <a:r>
              <a:rPr lang="en-US" dirty="0" smtClean="0"/>
              <a:t>Benchmarking team composition – do you need a different mix of utility staff for benchmarking? </a:t>
            </a:r>
          </a:p>
          <a:p>
            <a:pPr marL="628650" lvl="1" indent="-171450">
              <a:buFont typeface="Arial" panose="020B0604020202020204" pitchFamily="34" charset="0"/>
              <a:buChar char="•"/>
            </a:pPr>
            <a:r>
              <a:rPr lang="en-US" dirty="0" smtClean="0"/>
              <a:t>Benchmarking resource requirements</a:t>
            </a:r>
            <a:r>
              <a:rPr lang="en-US" b="1" dirty="0" smtClean="0"/>
              <a:t> - </a:t>
            </a:r>
            <a:r>
              <a:rPr lang="en-US" dirty="0" smtClean="0"/>
              <a:t> do you need more or less resources for benchmarking? </a:t>
            </a:r>
          </a:p>
          <a:p>
            <a:pPr marL="628650" lvl="1" indent="-171450">
              <a:buFont typeface="Arial" panose="020B0604020202020204" pitchFamily="34" charset="0"/>
              <a:buChar char="•"/>
            </a:pPr>
            <a:r>
              <a:rPr lang="en-US" dirty="0" smtClean="0"/>
              <a:t>Schedule considerations – do you need more or less time to complete benchmarking?</a:t>
            </a:r>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8</a:t>
            </a:fld>
            <a:endParaRPr lang="en-US" dirty="0"/>
          </a:p>
        </p:txBody>
      </p:sp>
    </p:spTree>
    <p:extLst>
      <p:ext uri="{BB962C8B-B14F-4D97-AF65-F5344CB8AC3E}">
        <p14:creationId xmlns:p14="http://schemas.microsoft.com/office/powerpoint/2010/main" val="227944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9</a:t>
            </a:fld>
            <a:endParaRPr lang="en-US" dirty="0"/>
          </a:p>
        </p:txBody>
      </p:sp>
    </p:spTree>
    <p:extLst>
      <p:ext uri="{BB962C8B-B14F-4D97-AF65-F5344CB8AC3E}">
        <p14:creationId xmlns:p14="http://schemas.microsoft.com/office/powerpoint/2010/main" val="3031506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 a staff workshop to review self-assessment </a:t>
            </a:r>
          </a:p>
          <a:p>
            <a:r>
              <a:rPr lang="en-US" dirty="0" smtClean="0"/>
              <a:t>Review should include:</a:t>
            </a:r>
          </a:p>
          <a:p>
            <a:pPr lvl="1"/>
            <a:r>
              <a:rPr lang="en-US" dirty="0" smtClean="0"/>
              <a:t>High level analysis - e.g. how close are you  to meeting performance goals for the highest priority attributes?</a:t>
            </a:r>
          </a:p>
          <a:p>
            <a:pPr lvl="1"/>
            <a:r>
              <a:rPr lang="en-US" dirty="0" smtClean="0"/>
              <a:t>Detailed level analysis – e.g. why are you  failing to achieve target performance for specific performance measures?</a:t>
            </a:r>
          </a:p>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10</a:t>
            </a:fld>
            <a:endParaRPr lang="en-US" dirty="0"/>
          </a:p>
        </p:txBody>
      </p:sp>
    </p:spTree>
    <p:extLst>
      <p:ext uri="{BB962C8B-B14F-4D97-AF65-F5344CB8AC3E}">
        <p14:creationId xmlns:p14="http://schemas.microsoft.com/office/powerpoint/2010/main" val="2716286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titleSlide1c.png"/>
          <p:cNvPicPr>
            <a:picLocks noChangeAspect="1"/>
          </p:cNvPicPr>
          <p:nvPr userDrawn="1"/>
        </p:nvPicPr>
        <p:blipFill>
          <a:blip r:embed="rId2" cstate="print"/>
          <a:stretch>
            <a:fillRect/>
          </a:stretch>
        </p:blipFill>
        <p:spPr>
          <a:xfrm>
            <a:off x="377" y="283"/>
            <a:ext cx="9143245" cy="6857434"/>
          </a:xfrm>
          <a:prstGeom prst="rect">
            <a:avLst/>
          </a:prstGeom>
        </p:spPr>
      </p:pic>
      <p:sp>
        <p:nvSpPr>
          <p:cNvPr id="3" name="Footer Placeholder 4"/>
          <p:cNvSpPr txBox="1">
            <a:spLocks/>
          </p:cNvSpPr>
          <p:nvPr userDrawn="1"/>
        </p:nvSpPr>
        <p:spPr>
          <a:xfrm>
            <a:off x="1402037" y="6734889"/>
            <a:ext cx="7716857" cy="123111"/>
          </a:xfrm>
          <a:prstGeom prst="rect">
            <a:avLst/>
          </a:prstGeom>
        </p:spPr>
        <p:txBody>
          <a:bodyPr wrap="none" lIns="0" tIns="0" rIns="0" bIns="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j-lt"/>
                <a:ea typeface="+mn-ea"/>
                <a:cs typeface="+mn-cs"/>
              </a:rPr>
              <a:t>© 2015 Water Research Foundation. ALL RIGHTS RESERVED. No part of this presentation may be copied, reproduced, or otherwise utilized without permission.</a:t>
            </a:r>
            <a:endParaRPr kumimoji="0" lang="en-US" sz="800" b="0"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titleSlide2.png"/>
          <p:cNvPicPr>
            <a:picLocks noChangeAspect="1"/>
          </p:cNvPicPr>
          <p:nvPr userDrawn="1"/>
        </p:nvPicPr>
        <p:blipFill>
          <a:blip r:embed="rId2" cstate="print"/>
          <a:stretch>
            <a:fillRect/>
          </a:stretch>
        </p:blipFill>
        <p:spPr>
          <a:xfrm>
            <a:off x="377" y="9144"/>
            <a:ext cx="9143245" cy="685743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txBox="1">
            <a:spLocks/>
          </p:cNvSpPr>
          <p:nvPr userDrawn="1"/>
        </p:nvSpPr>
        <p:spPr bwMode="auto">
          <a:xfrm>
            <a:off x="6402865" y="6702552"/>
            <a:ext cx="2741135" cy="123111"/>
          </a:xfrm>
          <a:prstGeom prst="rect">
            <a:avLst/>
          </a:prstGeom>
          <a:noFill/>
          <a:ln>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j-lt"/>
                <a:ea typeface="+mn-ea"/>
                <a:cs typeface="+mn-cs"/>
              </a:rPr>
              <a:t>© 2015 Water Research Foundation.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ptBars.png"/>
          <p:cNvPicPr>
            <a:picLocks noChangeAspect="1"/>
          </p:cNvPicPr>
          <p:nvPr/>
        </p:nvPicPr>
        <p:blipFill>
          <a:blip r:embed="rId8" cstate="print"/>
          <a:stretch>
            <a:fillRect/>
          </a:stretch>
        </p:blipFill>
        <p:spPr>
          <a:xfrm>
            <a:off x="377" y="0"/>
            <a:ext cx="9143245" cy="341348"/>
          </a:xfrm>
          <a:prstGeom prst="rect">
            <a:avLst/>
          </a:prstGeom>
        </p:spPr>
      </p:pic>
      <p:pic>
        <p:nvPicPr>
          <p:cNvPr id="8" name="Picture 7" descr="pptBars.png"/>
          <p:cNvPicPr>
            <a:picLocks noChangeAspect="1"/>
          </p:cNvPicPr>
          <p:nvPr/>
        </p:nvPicPr>
        <p:blipFill>
          <a:blip r:embed="rId8" cstate="print"/>
          <a:stretch>
            <a:fillRect/>
          </a:stretch>
        </p:blipFill>
        <p:spPr>
          <a:xfrm>
            <a:off x="377" y="6516652"/>
            <a:ext cx="9143245" cy="341348"/>
          </a:xfrm>
          <a:prstGeom prst="rect">
            <a:avLst/>
          </a:prstGeom>
        </p:spPr>
      </p:pic>
      <p:sp>
        <p:nvSpPr>
          <p:cNvPr id="2" name="Title Placeholder 1"/>
          <p:cNvSpPr>
            <a:spLocks noGrp="1"/>
          </p:cNvSpPr>
          <p:nvPr>
            <p:ph type="title"/>
          </p:nvPr>
        </p:nvSpPr>
        <p:spPr>
          <a:xfrm>
            <a:off x="457200" y="47307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3"/>
          <p:cNvSpPr txBox="1">
            <a:spLocks/>
          </p:cNvSpPr>
          <p:nvPr/>
        </p:nvSpPr>
        <p:spPr bwMode="auto">
          <a:xfrm>
            <a:off x="6402865" y="6702552"/>
            <a:ext cx="2741135" cy="123111"/>
          </a:xfrm>
          <a:prstGeom prst="rect">
            <a:avLst/>
          </a:prstGeom>
          <a:noFill/>
          <a:ln>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j-lt"/>
                <a:ea typeface="+mn-ea"/>
                <a:cs typeface="+mn-cs"/>
              </a:rPr>
              <a:t>© 2015 Water Research Foundation. ALL RIGHTS RESERVED.</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4" r:id="rId5"/>
    <p:sldLayoutId id="2147483655" r:id="rId6"/>
  </p:sldLayoutIdLst>
  <p:txStyles>
    <p:titleStyle>
      <a:lvl1pPr algn="ctr"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Trebuchet MS"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Trebuchet MS"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Trebuchet MS"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Trebuchet MS"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Trebuchet MS"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waterrf.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waterrf.org/" TargetMode="External"/><Relationship Id="rId2" Type="http://schemas.openxmlformats.org/officeDocument/2006/relationships/hyperlink" Target="mailto:Fair.Yeager@ch2m.com" TargetMode="External"/><Relationship Id="rId1" Type="http://schemas.openxmlformats.org/officeDocument/2006/relationships/slideLayout" Target="../slideLayouts/slideLayout2.xml"/><Relationship Id="rId4" Type="http://schemas.openxmlformats.org/officeDocument/2006/relationships/hyperlink" Target="http://www.watereum.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watereum.org/resources/interactive-primer/getting-starte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166" y="2637947"/>
            <a:ext cx="8598270" cy="2339102"/>
          </a:xfrm>
          <a:prstGeom prst="rect">
            <a:avLst/>
          </a:prstGeom>
          <a:noFill/>
        </p:spPr>
        <p:txBody>
          <a:bodyPr wrap="square" rtlCol="0">
            <a:spAutoFit/>
          </a:bodyPr>
          <a:lstStyle/>
          <a:p>
            <a:pPr algn="ctr">
              <a:spcBef>
                <a:spcPts val="1200"/>
              </a:spcBef>
            </a:pPr>
            <a:r>
              <a:rPr lang="en-US" sz="2800" b="1" dirty="0" smtClean="0">
                <a:solidFill>
                  <a:schemeClr val="bg1"/>
                </a:solidFill>
                <a:cs typeface="Arial" pitchFamily="34" charset="0"/>
              </a:rPr>
              <a:t>Effective </a:t>
            </a:r>
            <a:r>
              <a:rPr lang="en-US" sz="2800" b="1" dirty="0">
                <a:solidFill>
                  <a:schemeClr val="bg1"/>
                </a:solidFill>
                <a:cs typeface="Arial" pitchFamily="34" charset="0"/>
              </a:rPr>
              <a:t>Utility Management (EUM) </a:t>
            </a:r>
            <a:r>
              <a:rPr lang="en-US" sz="2800" b="1" dirty="0" smtClean="0">
                <a:solidFill>
                  <a:schemeClr val="bg1"/>
                </a:solidFill>
                <a:cs typeface="Arial" pitchFamily="34" charset="0"/>
              </a:rPr>
              <a:t>Benchmarking</a:t>
            </a:r>
          </a:p>
          <a:p>
            <a:pPr algn="ctr">
              <a:spcBef>
                <a:spcPts val="1200"/>
              </a:spcBef>
            </a:pPr>
            <a:r>
              <a:rPr lang="en-US" sz="2400" b="1" dirty="0" smtClean="0">
                <a:solidFill>
                  <a:schemeClr val="bg1"/>
                </a:solidFill>
                <a:cs typeface="Arial" pitchFamily="34" charset="0"/>
              </a:rPr>
              <a:t>Recommended </a:t>
            </a:r>
            <a:r>
              <a:rPr lang="en-US" sz="2400" b="1" dirty="0">
                <a:solidFill>
                  <a:schemeClr val="bg1"/>
                </a:solidFill>
                <a:cs typeface="Arial" pitchFamily="34" charset="0"/>
              </a:rPr>
              <a:t>Process for Self-Assessment </a:t>
            </a:r>
            <a:r>
              <a:rPr lang="en-US" sz="2400" b="1" dirty="0" smtClean="0">
                <a:solidFill>
                  <a:schemeClr val="bg1"/>
                </a:solidFill>
                <a:cs typeface="Arial" pitchFamily="34" charset="0"/>
              </a:rPr>
              <a:t>Benchmarking &amp; Demonstration </a:t>
            </a:r>
            <a:r>
              <a:rPr lang="en-US" sz="2400" b="1" dirty="0">
                <a:solidFill>
                  <a:schemeClr val="bg1"/>
                </a:solidFill>
                <a:cs typeface="Arial" pitchFamily="34" charset="0"/>
              </a:rPr>
              <a:t>of Tool</a:t>
            </a:r>
          </a:p>
          <a:p>
            <a:pPr algn="ctr">
              <a:spcBef>
                <a:spcPts val="1200"/>
              </a:spcBef>
            </a:pPr>
            <a:r>
              <a:rPr lang="en-US" sz="2000" b="1" dirty="0" smtClean="0">
                <a:solidFill>
                  <a:schemeClr val="bg1"/>
                </a:solidFill>
                <a:cs typeface="Arial" pitchFamily="34" charset="0"/>
              </a:rPr>
              <a:t>Fair Yeager, CH2M</a:t>
            </a:r>
          </a:p>
          <a:p>
            <a:pPr algn="ctr">
              <a:spcBef>
                <a:spcPts val="1200"/>
              </a:spcBef>
            </a:pPr>
            <a:r>
              <a:rPr lang="en-US" sz="2000" b="1" dirty="0" smtClean="0">
                <a:solidFill>
                  <a:schemeClr val="bg1"/>
                </a:solidFill>
                <a:cs typeface="Arial" pitchFamily="34" charset="0"/>
              </a:rPr>
              <a:t>23 April 2015</a:t>
            </a:r>
          </a:p>
        </p:txBody>
      </p:sp>
    </p:spTree>
    <p:extLst>
      <p:ext uri="{BB962C8B-B14F-4D97-AF65-F5344CB8AC3E}">
        <p14:creationId xmlns:p14="http://schemas.microsoft.com/office/powerpoint/2010/main" val="2989751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3600" dirty="0" smtClean="0"/>
              <a:t>Step 6 - Evaluate results and identify methods to narrow priority gaps</a:t>
            </a:r>
            <a:endParaRPr lang="en-US" sz="3600" dirty="0"/>
          </a:p>
        </p:txBody>
      </p:sp>
      <p:pic>
        <p:nvPicPr>
          <p:cNvPr id="4" name="Picture 3"/>
          <p:cNvPicPr>
            <a:picLocks noChangeAspect="1"/>
          </p:cNvPicPr>
          <p:nvPr/>
        </p:nvPicPr>
        <p:blipFill rotWithShape="1">
          <a:blip r:embed="rId3" cstate="print"/>
          <a:srcRect b="9139"/>
          <a:stretch/>
        </p:blipFill>
        <p:spPr>
          <a:xfrm>
            <a:off x="114300" y="1716171"/>
            <a:ext cx="8915400" cy="3529597"/>
          </a:xfrm>
          <a:prstGeom prst="rect">
            <a:avLst/>
          </a:prstGeom>
        </p:spPr>
      </p:pic>
      <p:sp>
        <p:nvSpPr>
          <p:cNvPr id="7" name="TextBox 6"/>
          <p:cNvSpPr txBox="1"/>
          <p:nvPr/>
        </p:nvSpPr>
        <p:spPr>
          <a:xfrm>
            <a:off x="542260" y="5438274"/>
            <a:ext cx="8059479" cy="461665"/>
          </a:xfrm>
          <a:prstGeom prst="rect">
            <a:avLst/>
          </a:prstGeom>
          <a:noFill/>
        </p:spPr>
        <p:txBody>
          <a:bodyPr wrap="square" rtlCol="0">
            <a:spAutoFit/>
          </a:bodyPr>
          <a:lstStyle/>
          <a:p>
            <a:pPr algn="ctr"/>
            <a:r>
              <a:rPr lang="en-US" sz="2400" dirty="0" smtClean="0"/>
              <a:t>Review self-assessment both at high and detailed levels </a:t>
            </a:r>
            <a:endParaRPr lang="en-US" sz="2400" dirty="0"/>
          </a:p>
        </p:txBody>
      </p:sp>
    </p:spTree>
    <p:extLst>
      <p:ext uri="{BB962C8B-B14F-4D97-AF65-F5344CB8AC3E}">
        <p14:creationId xmlns:p14="http://schemas.microsoft.com/office/powerpoint/2010/main" val="318630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73075"/>
            <a:ext cx="8229600" cy="933464"/>
          </a:xfrm>
        </p:spPr>
        <p:txBody>
          <a:bodyPr>
            <a:noAutofit/>
          </a:bodyPr>
          <a:lstStyle/>
          <a:p>
            <a:r>
              <a:rPr lang="en-US" sz="3600" dirty="0"/>
              <a:t>Step 6 - Evaluate results and identify methods to narrow priority </a:t>
            </a:r>
            <a:r>
              <a:rPr lang="en-US" sz="3600" dirty="0" smtClean="0"/>
              <a:t>gaps</a:t>
            </a:r>
            <a:endParaRPr lang="en-US" sz="3600" dirty="0"/>
          </a:p>
        </p:txBody>
      </p:sp>
      <p:sp>
        <p:nvSpPr>
          <p:cNvPr id="8" name="Content Placeholder 10"/>
          <p:cNvSpPr txBox="1">
            <a:spLocks/>
          </p:cNvSpPr>
          <p:nvPr/>
        </p:nvSpPr>
        <p:spPr>
          <a:xfrm>
            <a:off x="0" y="2272351"/>
            <a:ext cx="2724441" cy="3442328"/>
          </a:xfrm>
          <a:prstGeom prst="rect">
            <a:avLst/>
          </a:prstGeom>
        </p:spPr>
        <p:txBody>
          <a:bodyPr>
            <a:normAutofit/>
          </a:bodyPr>
          <a:lstStyle>
            <a:lvl1pPr marL="342900" indent="-342900" algn="l" defTabSz="914400" rtl="0" eaLnBrk="1" latinLnBrk="0" hangingPunct="1">
              <a:spcBef>
                <a:spcPct val="20000"/>
              </a:spcBef>
              <a:buFont typeface="Trebuchet MS"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Trebuchet MS"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Trebuchet MS"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Trebuchet MS"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Trebuchet MS"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Level of performance </a:t>
            </a:r>
          </a:p>
          <a:p>
            <a:r>
              <a:rPr lang="en-US" sz="2400" dirty="0" smtClean="0"/>
              <a:t>Degree of implementation</a:t>
            </a:r>
          </a:p>
          <a:p>
            <a:r>
              <a:rPr lang="en-US" sz="2400" dirty="0" smtClean="0"/>
              <a:t>Reallocation of  budgets &amp; resources</a:t>
            </a:r>
            <a:endParaRPr lang="en-US" sz="2400" dirty="0"/>
          </a:p>
        </p:txBody>
      </p:sp>
      <p:grpSp>
        <p:nvGrpSpPr>
          <p:cNvPr id="2" name="Group 1"/>
          <p:cNvGrpSpPr/>
          <p:nvPr/>
        </p:nvGrpSpPr>
        <p:grpSpPr>
          <a:xfrm>
            <a:off x="2610678" y="1497497"/>
            <a:ext cx="6501848" cy="4987014"/>
            <a:chOff x="644524" y="1323921"/>
            <a:chExt cx="7394576" cy="5253355"/>
          </a:xfrm>
        </p:grpSpPr>
        <p:grpSp>
          <p:nvGrpSpPr>
            <p:cNvPr id="10" name="Group 3"/>
            <p:cNvGrpSpPr>
              <a:grpSpLocks/>
            </p:cNvGrpSpPr>
            <p:nvPr/>
          </p:nvGrpSpPr>
          <p:grpSpPr bwMode="auto">
            <a:xfrm>
              <a:off x="644524" y="1323921"/>
              <a:ext cx="7394576" cy="5253355"/>
              <a:chOff x="12192" y="7870"/>
              <a:chExt cx="64770" cy="51816"/>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1875" t="17999" r="45000" b="14000"/>
              <a:stretch>
                <a:fillRect/>
              </a:stretch>
            </p:blipFill>
            <p:spPr bwMode="auto">
              <a:xfrm>
                <a:off x="12192" y="7870"/>
                <a:ext cx="64770" cy="51816"/>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a:spLocks noChangeArrowheads="1"/>
              </p:cNvSpPr>
              <p:nvPr/>
            </p:nvSpPr>
            <p:spPr bwMode="auto">
              <a:xfrm>
                <a:off x="57150" y="30480"/>
                <a:ext cx="12954" cy="4846"/>
              </a:xfrm>
              <a:prstGeom prst="rightArrow">
                <a:avLst>
                  <a:gd name="adj1" fmla="val 50000"/>
                  <a:gd name="adj2" fmla="val 49997"/>
                </a:avLst>
              </a:prstGeom>
              <a:solidFill>
                <a:schemeClr val="accent1">
                  <a:lumMod val="100000"/>
                  <a:lumOff val="0"/>
                </a:schemeClr>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13" name="Down Arrow 12"/>
              <p:cNvSpPr>
                <a:spLocks noChangeArrowheads="1"/>
              </p:cNvSpPr>
              <p:nvPr/>
            </p:nvSpPr>
            <p:spPr bwMode="auto">
              <a:xfrm>
                <a:off x="67818" y="37338"/>
                <a:ext cx="4846" cy="9784"/>
              </a:xfrm>
              <a:prstGeom prst="downArrow">
                <a:avLst>
                  <a:gd name="adj1" fmla="val 50000"/>
                  <a:gd name="adj2" fmla="val 50007"/>
                </a:avLst>
              </a:prstGeom>
              <a:solidFill>
                <a:schemeClr val="accent1">
                  <a:lumMod val="100000"/>
                  <a:lumOff val="0"/>
                </a:schemeClr>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grpSp>
        <p:sp>
          <p:nvSpPr>
            <p:cNvPr id="14" name="Rectangle 13"/>
            <p:cNvSpPr/>
            <p:nvPr/>
          </p:nvSpPr>
          <p:spPr bwMode="auto">
            <a:xfrm>
              <a:off x="4546601" y="3515811"/>
              <a:ext cx="1073149" cy="711200"/>
            </a:xfrm>
            <a:prstGeom prst="rect">
              <a:avLst/>
            </a:prstGeom>
            <a:solidFill>
              <a:srgbClr val="28723B"/>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Current</a:t>
              </a:r>
            </a:p>
          </p:txBody>
        </p:sp>
        <p:sp>
          <p:nvSpPr>
            <p:cNvPr id="15" name="Rectangle 14"/>
            <p:cNvSpPr/>
            <p:nvPr/>
          </p:nvSpPr>
          <p:spPr bwMode="auto">
            <a:xfrm>
              <a:off x="6692900" y="5568950"/>
              <a:ext cx="1103312" cy="660400"/>
            </a:xfrm>
            <a:prstGeom prst="rect">
              <a:avLst/>
            </a:prstGeom>
            <a:solidFill>
              <a:srgbClr val="0A539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Target</a:t>
              </a:r>
            </a:p>
          </p:txBody>
        </p:sp>
        <p:sp>
          <p:nvSpPr>
            <p:cNvPr id="16" name="Rectangle 15"/>
            <p:cNvSpPr/>
            <p:nvPr/>
          </p:nvSpPr>
          <p:spPr bwMode="auto">
            <a:xfrm>
              <a:off x="804862" y="1430097"/>
              <a:ext cx="6997700" cy="532178"/>
            </a:xfrm>
            <a:prstGeom prst="rect">
              <a:avLst/>
            </a:prstGeom>
            <a:solidFill>
              <a:srgbClr val="0A539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Financial</a:t>
              </a:r>
              <a:r>
                <a:rPr kumimoji="0" lang="en-US" sz="1200" b="1" i="0" u="none" strike="noStrike" cap="none" normalizeH="0" dirty="0" smtClean="0">
                  <a:ln>
                    <a:noFill/>
                  </a:ln>
                  <a:solidFill>
                    <a:schemeClr val="bg1"/>
                  </a:solidFill>
                  <a:effectLst/>
                  <a:latin typeface="Arial" pitchFamily="34" charset="0"/>
                  <a:cs typeface="Arial" pitchFamily="34" charset="0"/>
                </a:rPr>
                <a:t>  Viability:  Balance in Capital Spending between Debt and Equity (Cash) Sources</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7" name="Rectangle 16"/>
            <p:cNvSpPr/>
            <p:nvPr/>
          </p:nvSpPr>
          <p:spPr bwMode="auto">
            <a:xfrm>
              <a:off x="6781800" y="2076551"/>
              <a:ext cx="914400" cy="679349"/>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34" charset="0"/>
                  <a:cs typeface="Arial" pitchFamily="34" charset="0"/>
                </a:rPr>
                <a:t>At least 20% equity</a:t>
              </a:r>
              <a:endParaRPr kumimoji="0" lang="en-US" sz="1400" b="1" i="0" u="none" strike="noStrike" cap="none" normalizeH="0" dirty="0" smtClean="0">
                <a:ln>
                  <a:noFill/>
                </a:ln>
                <a:effectLst/>
                <a:latin typeface="Arial" pitchFamily="34" charset="0"/>
                <a:cs typeface="Arial" pitchFamily="34" charset="0"/>
              </a:endParaRPr>
            </a:p>
          </p:txBody>
        </p:sp>
        <p:sp>
          <p:nvSpPr>
            <p:cNvPr id="18" name="Rectangle 17"/>
            <p:cNvSpPr/>
            <p:nvPr/>
          </p:nvSpPr>
          <p:spPr bwMode="auto">
            <a:xfrm>
              <a:off x="5669755" y="2076551"/>
              <a:ext cx="1023145" cy="679349"/>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10-20%</a:t>
              </a:r>
              <a:r>
                <a:rPr kumimoji="0" lang="en-US" sz="1400" b="1" i="0" u="none" strike="noStrike" cap="none" normalizeH="0" dirty="0" smtClean="0">
                  <a:ln>
                    <a:noFill/>
                  </a:ln>
                  <a:effectLst/>
                  <a:latin typeface="Arial" pitchFamily="34" charset="0"/>
                  <a:cs typeface="Arial" pitchFamily="34" charset="0"/>
                </a:rPr>
                <a:t> equity</a:t>
              </a:r>
              <a:endParaRPr kumimoji="0" lang="en-US" sz="1400" b="1" i="0" u="none" strike="noStrike" cap="none" normalizeH="0" baseline="0" dirty="0" smtClean="0">
                <a:ln>
                  <a:noFill/>
                </a:ln>
                <a:effectLst/>
                <a:latin typeface="Arial" pitchFamily="34" charset="0"/>
                <a:cs typeface="Arial" pitchFamily="34" charset="0"/>
              </a:endParaRPr>
            </a:p>
          </p:txBody>
        </p:sp>
        <p:sp>
          <p:nvSpPr>
            <p:cNvPr id="19" name="Rectangle 18"/>
            <p:cNvSpPr/>
            <p:nvPr/>
          </p:nvSpPr>
          <p:spPr bwMode="auto">
            <a:xfrm>
              <a:off x="4585496" y="2069811"/>
              <a:ext cx="1034254" cy="679349"/>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effectLst/>
                  <a:latin typeface="Arial" pitchFamily="34" charset="0"/>
                  <a:cs typeface="Arial" pitchFamily="34" charset="0"/>
                </a:rPr>
                <a:t>At least 10% equity</a:t>
              </a:r>
            </a:p>
          </p:txBody>
        </p:sp>
        <p:sp>
          <p:nvSpPr>
            <p:cNvPr id="20" name="Rectangle 19"/>
            <p:cNvSpPr/>
            <p:nvPr/>
          </p:nvSpPr>
          <p:spPr bwMode="auto">
            <a:xfrm>
              <a:off x="2438400" y="2076551"/>
              <a:ext cx="1028700" cy="679349"/>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effectLst/>
                  <a:latin typeface="Arial" pitchFamily="34" charset="0"/>
                  <a:cs typeface="Arial" pitchFamily="34" charset="0"/>
                </a:rPr>
                <a:t>100% debt</a:t>
              </a:r>
            </a:p>
          </p:txBody>
        </p:sp>
        <p:sp>
          <p:nvSpPr>
            <p:cNvPr id="21" name="Rectangle 20"/>
            <p:cNvSpPr/>
            <p:nvPr/>
          </p:nvSpPr>
          <p:spPr bwMode="auto">
            <a:xfrm>
              <a:off x="3556000" y="2069811"/>
              <a:ext cx="901700" cy="666796"/>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At least</a:t>
              </a:r>
              <a:r>
                <a:rPr kumimoji="0" lang="en-US" sz="1400" b="1" i="0" u="none" strike="noStrike" cap="none" normalizeH="0" dirty="0" smtClean="0">
                  <a:ln>
                    <a:noFill/>
                  </a:ln>
                  <a:effectLst/>
                  <a:latin typeface="Arial" pitchFamily="34" charset="0"/>
                  <a:cs typeface="Arial" pitchFamily="34" charset="0"/>
                </a:rPr>
                <a:t> 5% equity</a:t>
              </a:r>
              <a:endParaRPr kumimoji="0" lang="en-US" sz="1400" b="1" i="0" u="none" strike="noStrike" cap="none" normalizeH="0" baseline="0" dirty="0" smtClean="0">
                <a:ln>
                  <a:noFill/>
                </a:ln>
                <a:effectLst/>
                <a:latin typeface="Arial" pitchFamily="34" charset="0"/>
                <a:cs typeface="Arial" pitchFamily="34" charset="0"/>
              </a:endParaRPr>
            </a:p>
          </p:txBody>
        </p:sp>
        <p:sp>
          <p:nvSpPr>
            <p:cNvPr id="22" name="Rectangle 21"/>
            <p:cNvSpPr/>
            <p:nvPr/>
          </p:nvSpPr>
          <p:spPr bwMode="auto">
            <a:xfrm>
              <a:off x="1038224" y="2898713"/>
              <a:ext cx="1352733" cy="539812"/>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cs typeface="Arial" pitchFamily="34" charset="0"/>
                </a:rPr>
                <a:t>No target established</a:t>
              </a:r>
              <a:endParaRPr kumimoji="0" lang="en-US" sz="1200" b="1" i="0" u="none" strike="noStrike" cap="none" normalizeH="0" dirty="0" smtClean="0">
                <a:ln>
                  <a:noFill/>
                </a:ln>
                <a:effectLst/>
                <a:latin typeface="Arial" pitchFamily="34" charset="0"/>
                <a:cs typeface="Arial" pitchFamily="34" charset="0"/>
              </a:endParaRPr>
            </a:p>
          </p:txBody>
        </p:sp>
        <p:sp>
          <p:nvSpPr>
            <p:cNvPr id="23" name="Rectangle 22"/>
            <p:cNvSpPr/>
            <p:nvPr/>
          </p:nvSpPr>
          <p:spPr bwMode="auto">
            <a:xfrm>
              <a:off x="1038223" y="3616231"/>
              <a:ext cx="1352733" cy="500837"/>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pitchFamily="34" charset="0"/>
                  <a:cs typeface="Arial" pitchFamily="34" charset="0"/>
                </a:rPr>
                <a:t>Target established</a:t>
              </a:r>
              <a:r>
                <a:rPr kumimoji="0" lang="en-US" sz="1200" b="1" i="0" u="none" strike="noStrike" cap="none" normalizeH="0" dirty="0" smtClean="0">
                  <a:ln>
                    <a:noFill/>
                  </a:ln>
                  <a:effectLst/>
                  <a:latin typeface="Arial" pitchFamily="34" charset="0"/>
                  <a:cs typeface="Arial" pitchFamily="34" charset="0"/>
                </a:rPr>
                <a:t> but not achieved</a:t>
              </a:r>
              <a:endParaRPr kumimoji="0" lang="en-US" sz="1200" b="1" i="0" u="none" strike="noStrike" cap="none" normalizeH="0" baseline="0" dirty="0" smtClean="0">
                <a:ln>
                  <a:noFill/>
                </a:ln>
                <a:effectLst/>
                <a:latin typeface="Arial" pitchFamily="34" charset="0"/>
                <a:cs typeface="Arial" pitchFamily="34" charset="0"/>
              </a:endParaRPr>
            </a:p>
          </p:txBody>
        </p:sp>
        <p:sp>
          <p:nvSpPr>
            <p:cNvPr id="24" name="Rectangle 23"/>
            <p:cNvSpPr/>
            <p:nvPr/>
          </p:nvSpPr>
          <p:spPr bwMode="auto">
            <a:xfrm>
              <a:off x="1047751" y="4321053"/>
              <a:ext cx="1300594" cy="498597"/>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pitchFamily="34" charset="0"/>
                  <a:cs typeface="Arial" pitchFamily="34" charset="0"/>
                </a:rPr>
                <a:t>Target a</a:t>
              </a:r>
              <a:r>
                <a:rPr kumimoji="0" lang="en-US" sz="1200" b="1" i="0" u="none" strike="noStrike" cap="none" normalizeH="0" dirty="0" smtClean="0">
                  <a:ln>
                    <a:noFill/>
                  </a:ln>
                  <a:effectLst/>
                  <a:latin typeface="Arial" pitchFamily="34" charset="0"/>
                  <a:cs typeface="Arial" pitchFamily="34" charset="0"/>
                </a:rPr>
                <a:t>c</a:t>
              </a:r>
              <a:r>
                <a:rPr kumimoji="0" lang="en-US" sz="1200" b="1" i="0" u="none" strike="noStrike" cap="none" normalizeH="0" baseline="0" dirty="0" smtClean="0">
                  <a:ln>
                    <a:noFill/>
                  </a:ln>
                  <a:effectLst/>
                  <a:latin typeface="Arial" pitchFamily="34" charset="0"/>
                  <a:cs typeface="Arial" pitchFamily="34" charset="0"/>
                </a:rPr>
                <a:t>hieved &lt; 3</a:t>
              </a:r>
              <a:r>
                <a:rPr kumimoji="0" lang="en-US" sz="1200" b="1" i="0" u="none" strike="noStrike" cap="none" normalizeH="0" dirty="0" smtClean="0">
                  <a:ln>
                    <a:noFill/>
                  </a:ln>
                  <a:effectLst/>
                  <a:latin typeface="Arial" pitchFamily="34" charset="0"/>
                  <a:cs typeface="Arial" pitchFamily="34" charset="0"/>
                </a:rPr>
                <a:t> years</a:t>
              </a:r>
              <a:endParaRPr kumimoji="0" lang="en-US" sz="1200" b="1" i="0" u="none" strike="noStrike" cap="none" normalizeH="0" baseline="0" dirty="0" smtClean="0">
                <a:ln>
                  <a:noFill/>
                </a:ln>
                <a:effectLst/>
                <a:latin typeface="Arial" pitchFamily="34" charset="0"/>
                <a:cs typeface="Arial" pitchFamily="34" charset="0"/>
              </a:endParaRPr>
            </a:p>
          </p:txBody>
        </p:sp>
        <p:sp>
          <p:nvSpPr>
            <p:cNvPr id="25" name="Rectangle 24"/>
            <p:cNvSpPr/>
            <p:nvPr/>
          </p:nvSpPr>
          <p:spPr bwMode="auto">
            <a:xfrm>
              <a:off x="1047750" y="4999596"/>
              <a:ext cx="1321376" cy="515380"/>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dirty="0" smtClean="0">
                  <a:ln>
                    <a:noFill/>
                  </a:ln>
                  <a:effectLst/>
                  <a:latin typeface="Arial" pitchFamily="34" charset="0"/>
                  <a:cs typeface="Arial" pitchFamily="34" charset="0"/>
                </a:rPr>
                <a:t>Target achieved 3-5 years</a:t>
              </a:r>
            </a:p>
          </p:txBody>
        </p:sp>
        <p:sp>
          <p:nvSpPr>
            <p:cNvPr id="26" name="Rectangle 25"/>
            <p:cNvSpPr/>
            <p:nvPr/>
          </p:nvSpPr>
          <p:spPr bwMode="auto">
            <a:xfrm>
              <a:off x="823912" y="1962275"/>
              <a:ext cx="1567045" cy="86665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27" name="Rectangle 26"/>
            <p:cNvSpPr/>
            <p:nvPr/>
          </p:nvSpPr>
          <p:spPr bwMode="auto">
            <a:xfrm>
              <a:off x="1038225" y="5724525"/>
              <a:ext cx="1310120" cy="438150"/>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cs typeface="Arial" pitchFamily="34" charset="0"/>
                </a:rPr>
                <a:t>Target achieved &gt; 5 years</a:t>
              </a:r>
              <a:endParaRPr kumimoji="0" lang="en-US" sz="1200" b="1" i="0" u="none" strike="noStrike" cap="none" normalizeH="0" dirty="0" smtClean="0">
                <a:ln>
                  <a:noFill/>
                </a:ln>
                <a:effectLst/>
                <a:latin typeface="Arial" pitchFamily="34" charset="0"/>
                <a:cs typeface="Arial" pitchFamily="34" charset="0"/>
              </a:endParaRPr>
            </a:p>
          </p:txBody>
        </p:sp>
        <p:sp>
          <p:nvSpPr>
            <p:cNvPr id="28" name="Rectangle 27"/>
            <p:cNvSpPr/>
            <p:nvPr/>
          </p:nvSpPr>
          <p:spPr bwMode="auto">
            <a:xfrm>
              <a:off x="2390958" y="1846900"/>
              <a:ext cx="4863123" cy="115375"/>
            </a:xfrm>
            <a:prstGeom prst="rect">
              <a:avLst/>
            </a:prstGeom>
            <a:solidFill>
              <a:srgbClr val="0A539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Level of Performance</a:t>
              </a:r>
            </a:p>
          </p:txBody>
        </p:sp>
        <p:sp>
          <p:nvSpPr>
            <p:cNvPr id="29" name="Rectangle 28"/>
            <p:cNvSpPr/>
            <p:nvPr/>
          </p:nvSpPr>
          <p:spPr bwMode="auto">
            <a:xfrm>
              <a:off x="823913" y="2898713"/>
              <a:ext cx="106838" cy="3343275"/>
            </a:xfrm>
            <a:prstGeom prst="rect">
              <a:avLst/>
            </a:prstGeom>
            <a:solidFill>
              <a:srgbClr val="0A5390"/>
            </a:solidFill>
            <a:ln w="9525" cap="flat" cmpd="sng" algn="ctr">
              <a:no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Degree of Implementation</a:t>
              </a:r>
            </a:p>
          </p:txBody>
        </p:sp>
      </p:grpSp>
    </p:spTree>
    <p:extLst>
      <p:ext uri="{BB962C8B-B14F-4D97-AF65-F5344CB8AC3E}">
        <p14:creationId xmlns:p14="http://schemas.microsoft.com/office/powerpoint/2010/main" val="2796263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1473958" y="1616076"/>
            <a:ext cx="6387152" cy="4839316"/>
          </a:xfrm>
          <a:prstGeom prst="rect">
            <a:avLst/>
          </a:prstGeom>
          <a:noFill/>
          <a:ln w="9525">
            <a:noFill/>
            <a:miter lim="800000"/>
            <a:headEnd/>
            <a:tailEnd/>
          </a:ln>
        </p:spPr>
      </p:pic>
      <p:sp>
        <p:nvSpPr>
          <p:cNvPr id="4" name="Title 1"/>
          <p:cNvSpPr>
            <a:spLocks noGrp="1"/>
          </p:cNvSpPr>
          <p:nvPr>
            <p:ph type="title"/>
          </p:nvPr>
        </p:nvSpPr>
        <p:spPr/>
        <p:txBody>
          <a:bodyPr>
            <a:noAutofit/>
          </a:bodyPr>
          <a:lstStyle/>
          <a:p>
            <a:r>
              <a:rPr lang="en-US" sz="3600" dirty="0"/>
              <a:t>Step 6 - Evaluate results and identify methods to narrow priority </a:t>
            </a:r>
            <a:r>
              <a:rPr lang="en-US" sz="3600" dirty="0" smtClean="0"/>
              <a:t>gaps</a:t>
            </a:r>
            <a:endParaRPr lang="en-US" sz="3600" dirty="0"/>
          </a:p>
        </p:txBody>
      </p:sp>
    </p:spTree>
    <p:extLst>
      <p:ext uri="{BB962C8B-B14F-4D97-AF65-F5344CB8AC3E}">
        <p14:creationId xmlns:p14="http://schemas.microsoft.com/office/powerpoint/2010/main" val="4272838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473075"/>
            <a:ext cx="8747760" cy="1143000"/>
          </a:xfrm>
        </p:spPr>
        <p:txBody>
          <a:bodyPr>
            <a:normAutofit fontScale="90000"/>
          </a:bodyPr>
          <a:lstStyle/>
          <a:p>
            <a:r>
              <a:rPr lang="en-US" dirty="0" smtClean="0"/>
              <a:t>Step 7 - Develop follow-up plans to:</a:t>
            </a:r>
            <a:endParaRPr lang="en-US" dirty="0"/>
          </a:p>
        </p:txBody>
      </p:sp>
      <p:sp>
        <p:nvSpPr>
          <p:cNvPr id="7" name="Content Placeholder 6"/>
          <p:cNvSpPr>
            <a:spLocks noGrp="1"/>
          </p:cNvSpPr>
          <p:nvPr>
            <p:ph idx="1"/>
          </p:nvPr>
        </p:nvSpPr>
        <p:spPr/>
        <p:txBody>
          <a:bodyPr/>
          <a:lstStyle/>
          <a:p>
            <a:pPr lvl="0"/>
            <a:r>
              <a:rPr lang="en-US" dirty="0" smtClean="0"/>
              <a:t>Narrow priority gaps</a:t>
            </a:r>
            <a:endParaRPr lang="en-US" dirty="0"/>
          </a:p>
          <a:p>
            <a:pPr lvl="0"/>
            <a:r>
              <a:rPr lang="en-US" dirty="0" smtClean="0"/>
              <a:t>Track progress in the implementation of plans</a:t>
            </a:r>
            <a:endParaRPr lang="en-US" dirty="0"/>
          </a:p>
          <a:p>
            <a:pPr lvl="0"/>
            <a:r>
              <a:rPr lang="en-US" dirty="0" smtClean="0"/>
              <a:t>Update self-assessments</a:t>
            </a:r>
            <a:endParaRPr lang="en-US" dirty="0"/>
          </a:p>
          <a:p>
            <a:pPr marL="0" indent="0">
              <a:buNone/>
            </a:pPr>
            <a:endParaRPr lang="en-US" dirty="0"/>
          </a:p>
        </p:txBody>
      </p:sp>
    </p:spTree>
    <p:extLst>
      <p:ext uri="{BB962C8B-B14F-4D97-AF65-F5344CB8AC3E}">
        <p14:creationId xmlns:p14="http://schemas.microsoft.com/office/powerpoint/2010/main" val="330772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Tour/Demonstration of the Benchmarking Tool</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509630" y="2523194"/>
            <a:ext cx="4176298" cy="30891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the tool</a:t>
            </a:r>
            <a:endParaRPr lang="en-US" dirty="0"/>
          </a:p>
        </p:txBody>
      </p:sp>
      <p:pic>
        <p:nvPicPr>
          <p:cNvPr id="6" name="Picture 5"/>
          <p:cNvPicPr>
            <a:picLocks noChangeAspect="1"/>
          </p:cNvPicPr>
          <p:nvPr/>
        </p:nvPicPr>
        <p:blipFill>
          <a:blip r:embed="rId3" cstate="print"/>
          <a:stretch>
            <a:fillRect/>
          </a:stretch>
        </p:blipFill>
        <p:spPr>
          <a:xfrm>
            <a:off x="1340820" y="2455671"/>
            <a:ext cx="6919560" cy="338357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1" y="473075"/>
            <a:ext cx="8686030" cy="746125"/>
          </a:xfrm>
        </p:spPr>
        <p:txBody>
          <a:bodyPr>
            <a:normAutofit fontScale="90000"/>
          </a:bodyPr>
          <a:lstStyle/>
          <a:p>
            <a:r>
              <a:rPr lang="en-US" dirty="0" smtClean="0"/>
              <a:t>Selecting and weighing attributes</a:t>
            </a:r>
            <a:endParaRPr lang="en-US" dirty="0"/>
          </a:p>
        </p:txBody>
      </p:sp>
      <p:pic>
        <p:nvPicPr>
          <p:cNvPr id="3" name="Picture 2"/>
          <p:cNvPicPr>
            <a:picLocks noChangeAspect="1"/>
          </p:cNvPicPr>
          <p:nvPr/>
        </p:nvPicPr>
        <p:blipFill>
          <a:blip r:embed="rId3" cstate="print"/>
          <a:stretch>
            <a:fillRect/>
          </a:stretch>
        </p:blipFill>
        <p:spPr>
          <a:xfrm>
            <a:off x="1143000" y="1219200"/>
            <a:ext cx="6796271" cy="5110374"/>
          </a:xfrm>
          <a:prstGeom prst="rect">
            <a:avLst/>
          </a:prstGeom>
        </p:spPr>
      </p:pic>
    </p:spTree>
    <p:extLst>
      <p:ext uri="{BB962C8B-B14F-4D97-AF65-F5344CB8AC3E}">
        <p14:creationId xmlns:p14="http://schemas.microsoft.com/office/powerpoint/2010/main" val="709920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075"/>
            <a:ext cx="9144000" cy="783700"/>
          </a:xfrm>
        </p:spPr>
        <p:txBody>
          <a:bodyPr>
            <a:normAutofit fontScale="90000"/>
          </a:bodyPr>
          <a:lstStyle/>
          <a:p>
            <a:r>
              <a:rPr lang="en-US" dirty="0" smtClean="0"/>
              <a:t>Selecting and weighing practice areas</a:t>
            </a:r>
            <a:endParaRPr lang="en-US" dirty="0"/>
          </a:p>
        </p:txBody>
      </p:sp>
      <p:pic>
        <p:nvPicPr>
          <p:cNvPr id="3" name="Picture 2"/>
          <p:cNvPicPr>
            <a:picLocks noChangeAspect="1"/>
          </p:cNvPicPr>
          <p:nvPr/>
        </p:nvPicPr>
        <p:blipFill rotWithShape="1">
          <a:blip r:embed="rId3" cstate="print"/>
          <a:srcRect l="1530" t="18395" r="3334"/>
          <a:stretch/>
        </p:blipFill>
        <p:spPr>
          <a:xfrm>
            <a:off x="723900" y="1463989"/>
            <a:ext cx="7696199" cy="4978568"/>
          </a:xfrm>
          <a:prstGeom prst="rect">
            <a:avLst/>
          </a:prstGeom>
        </p:spPr>
      </p:pic>
    </p:spTree>
    <p:extLst>
      <p:ext uri="{BB962C8B-B14F-4D97-AF65-F5344CB8AC3E}">
        <p14:creationId xmlns:p14="http://schemas.microsoft.com/office/powerpoint/2010/main" val="1684514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700405"/>
          </a:xfrm>
        </p:spPr>
        <p:txBody>
          <a:bodyPr>
            <a:normAutofit fontScale="90000"/>
          </a:bodyPr>
          <a:lstStyle/>
          <a:p>
            <a:r>
              <a:rPr lang="en-US" dirty="0" smtClean="0"/>
              <a:t>Selecting performance measures</a:t>
            </a:r>
            <a:endParaRPr lang="en-US" dirty="0"/>
          </a:p>
        </p:txBody>
      </p:sp>
      <p:pic>
        <p:nvPicPr>
          <p:cNvPr id="3" name="Picture 2"/>
          <p:cNvPicPr>
            <a:picLocks noChangeAspect="1"/>
          </p:cNvPicPr>
          <p:nvPr/>
        </p:nvPicPr>
        <p:blipFill>
          <a:blip r:embed="rId3" cstate="print"/>
          <a:stretch>
            <a:fillRect/>
          </a:stretch>
        </p:blipFill>
        <p:spPr>
          <a:xfrm>
            <a:off x="61622" y="1173480"/>
            <a:ext cx="9020755" cy="5307577"/>
          </a:xfrm>
          <a:prstGeom prst="rect">
            <a:avLst/>
          </a:prstGeom>
        </p:spPr>
      </p:pic>
    </p:spTree>
    <p:extLst>
      <p:ext uri="{BB962C8B-B14F-4D97-AF65-F5344CB8AC3E}">
        <p14:creationId xmlns:p14="http://schemas.microsoft.com/office/powerpoint/2010/main" val="760053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the customized Main Menu</a:t>
            </a:r>
            <a:endParaRPr lang="en-US" dirty="0"/>
          </a:p>
        </p:txBody>
      </p:sp>
      <p:pic>
        <p:nvPicPr>
          <p:cNvPr id="4" name="Picture 3"/>
          <p:cNvPicPr>
            <a:picLocks noChangeAspect="1"/>
          </p:cNvPicPr>
          <p:nvPr/>
        </p:nvPicPr>
        <p:blipFill rotWithShape="1">
          <a:blip r:embed="rId3" cstate="print"/>
          <a:srcRect r="3949"/>
          <a:stretch/>
        </p:blipFill>
        <p:spPr>
          <a:xfrm>
            <a:off x="109837" y="1940385"/>
            <a:ext cx="8897003" cy="3908240"/>
          </a:xfrm>
          <a:prstGeom prst="rect">
            <a:avLst/>
          </a:prstGeom>
        </p:spPr>
      </p:pic>
    </p:spTree>
    <p:extLst>
      <p:ext uri="{BB962C8B-B14F-4D97-AF65-F5344CB8AC3E}">
        <p14:creationId xmlns:p14="http://schemas.microsoft.com/office/powerpoint/2010/main" val="3594817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Recommended Approach for Conducting a Self-Assessment</a:t>
            </a:r>
          </a:p>
          <a:p>
            <a:r>
              <a:rPr lang="en-US" dirty="0" smtClean="0"/>
              <a:t>Overview of the EUM Tool</a:t>
            </a:r>
          </a:p>
          <a:p>
            <a:r>
              <a:rPr lang="en-US" dirty="0" smtClean="0"/>
              <a:t>Brief Tool Demo</a:t>
            </a:r>
            <a:endParaRPr lang="en-US" dirty="0"/>
          </a:p>
        </p:txBody>
      </p:sp>
    </p:spTree>
    <p:extLst>
      <p:ext uri="{BB962C8B-B14F-4D97-AF65-F5344CB8AC3E}">
        <p14:creationId xmlns:p14="http://schemas.microsoft.com/office/powerpoint/2010/main" val="1620336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ext uri="{D42A27DB-BD31-4B8C-83A1-F6EECF244321}">
                <p14:modId xmlns:p14="http://schemas.microsoft.com/office/powerpoint/2010/main" val="2215354011"/>
              </p:ext>
            </p:extLst>
          </p:nvPr>
        </p:nvGraphicFramePr>
        <p:xfrm>
          <a:off x="457200" y="1295400"/>
          <a:ext cx="8229600" cy="5105400"/>
        </p:xfrm>
        <a:graphic>
          <a:graphicData uri="http://schemas.openxmlformats.org/drawingml/2006/table">
            <a:tbl>
              <a:tblPr firstRow="1" bandRow="1">
                <a:tableStyleId>{5940675A-B579-460E-94D1-54222C63F5DA}</a:tableStyleId>
              </a:tblPr>
              <a:tblGrid>
                <a:gridCol w="1371600"/>
                <a:gridCol w="1371600"/>
                <a:gridCol w="1371600"/>
                <a:gridCol w="1371600"/>
                <a:gridCol w="1371600"/>
                <a:gridCol w="1371600"/>
              </a:tblGrid>
              <a:tr h="850900">
                <a:tc>
                  <a:txBody>
                    <a:bodyPr/>
                    <a:lstStyle/>
                    <a:p>
                      <a:endParaRPr lang="en-US" dirty="0">
                        <a:latin typeface="+mj-lt"/>
                      </a:endParaRPr>
                    </a:p>
                  </a:txBody>
                  <a:tcPr/>
                </a:tc>
                <a:tc gridSpan="5">
                  <a:txBody>
                    <a:bodyPr/>
                    <a:lstStyle/>
                    <a:p>
                      <a:pPr algn="ctr"/>
                      <a:r>
                        <a:rPr lang="en-US" sz="2800" spc="200" baseline="0" dirty="0" smtClean="0">
                          <a:latin typeface="+mj-lt"/>
                        </a:rPr>
                        <a:t>Level of Performance</a:t>
                      </a:r>
                      <a:endParaRPr lang="en-US" sz="2800" spc="200" baseline="0" dirty="0">
                        <a:latin typeface="+mj-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50900">
                <a:tc rowSpan="5">
                  <a:txBody>
                    <a:bodyPr/>
                    <a:lstStyle/>
                    <a:p>
                      <a:pPr algn="ctr"/>
                      <a:r>
                        <a:rPr lang="en-US" sz="2800" dirty="0" smtClean="0">
                          <a:latin typeface="+mj-lt"/>
                        </a:rPr>
                        <a:t>Degree of Implementation</a:t>
                      </a:r>
                      <a:endParaRPr lang="en-US" sz="2800" dirty="0">
                        <a:latin typeface="+mj-lt"/>
                      </a:endParaRPr>
                    </a:p>
                  </a:txBody>
                  <a:tcPr vert="vert270" anchor="ct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r h="850900">
                <a:tc vMerge="1">
                  <a:txBody>
                    <a:bodyPr/>
                    <a:lstStyle/>
                    <a:p>
                      <a:endParaRPr lang="en-US" dirty="0"/>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r h="850900">
                <a:tc vMerge="1">
                  <a:txBody>
                    <a:bodyPr/>
                    <a:lstStyle/>
                    <a:p>
                      <a:endParaRPr lang="en-US" dirty="0"/>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pPr algn="ctr"/>
                      <a:r>
                        <a:rPr lang="en-US" sz="2400" spc="50" baseline="0" dirty="0" smtClean="0">
                          <a:latin typeface="+mj-lt"/>
                        </a:rPr>
                        <a:t>Current</a:t>
                      </a:r>
                      <a:endParaRPr lang="en-US" sz="2400" spc="50" baseline="0" dirty="0">
                        <a:latin typeface="+mj-lt"/>
                      </a:endParaRPr>
                    </a:p>
                  </a:txBody>
                  <a:tcPr anchor="ctr">
                    <a:solidFill>
                      <a:srgbClr val="92D050"/>
                    </a:solidFill>
                  </a:tcPr>
                </a:tc>
                <a:tc>
                  <a:txBody>
                    <a:bodyPr/>
                    <a:lstStyle/>
                    <a:p>
                      <a:endParaRPr lang="en-US" dirty="0">
                        <a:latin typeface="+mj-lt"/>
                      </a:endParaRPr>
                    </a:p>
                  </a:txBody>
                  <a:tcPr/>
                </a:tc>
                <a:tc>
                  <a:txBody>
                    <a:bodyPr/>
                    <a:lstStyle/>
                    <a:p>
                      <a:endParaRPr lang="en-US" dirty="0">
                        <a:latin typeface="+mj-lt"/>
                      </a:endParaRPr>
                    </a:p>
                  </a:txBody>
                  <a:tcPr/>
                </a:tc>
              </a:tr>
              <a:tr h="850900">
                <a:tc vMerge="1">
                  <a:txBody>
                    <a:bodyPr/>
                    <a:lstStyle/>
                    <a:p>
                      <a:endParaRPr lang="en-US" dirty="0"/>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pPr algn="ctr"/>
                      <a:r>
                        <a:rPr lang="en-US" sz="2400" spc="50" baseline="0" dirty="0" smtClean="0">
                          <a:latin typeface="+mj-lt"/>
                        </a:rPr>
                        <a:t>Target</a:t>
                      </a:r>
                      <a:endParaRPr lang="en-US" sz="2400" spc="50" baseline="0" dirty="0">
                        <a:latin typeface="+mj-lt"/>
                      </a:endParaRPr>
                    </a:p>
                  </a:txBody>
                  <a:tcPr anchor="ctr">
                    <a:solidFill>
                      <a:srgbClr val="00B0F0"/>
                    </a:solidFill>
                  </a:tcPr>
                </a:tc>
                <a:tc>
                  <a:txBody>
                    <a:bodyPr/>
                    <a:lstStyle/>
                    <a:p>
                      <a:endParaRPr lang="en-US" dirty="0">
                        <a:latin typeface="+mj-lt"/>
                      </a:endParaRPr>
                    </a:p>
                  </a:txBody>
                  <a:tcPr/>
                </a:tc>
              </a:tr>
              <a:tr h="850900">
                <a:tc vMerge="1">
                  <a:txBody>
                    <a:bodyPr/>
                    <a:lstStyle/>
                    <a:p>
                      <a:endParaRPr lang="en-US" dirty="0"/>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chemeClr val="bg1"/>
                    </a:solidFill>
                  </a:tcPr>
                </a:tc>
              </a:tr>
            </a:tbl>
          </a:graphicData>
        </a:graphic>
      </p:graphicFrame>
      <p:sp>
        <p:nvSpPr>
          <p:cNvPr id="2" name="Title 1"/>
          <p:cNvSpPr>
            <a:spLocks noGrp="1"/>
          </p:cNvSpPr>
          <p:nvPr>
            <p:ph type="title"/>
          </p:nvPr>
        </p:nvSpPr>
        <p:spPr>
          <a:xfrm>
            <a:off x="106680" y="473075"/>
            <a:ext cx="9037320" cy="685165"/>
          </a:xfrm>
        </p:spPr>
        <p:txBody>
          <a:bodyPr vert="horz" lIns="91440" tIns="45720" rIns="91440" bIns="45720" rtlCol="0" anchor="ctr">
            <a:noAutofit/>
          </a:bodyPr>
          <a:lstStyle/>
          <a:p>
            <a:r>
              <a:rPr lang="en-US" sz="3600" dirty="0"/>
              <a:t>Performance </a:t>
            </a:r>
            <a:r>
              <a:rPr lang="en-US" sz="3600" dirty="0" smtClean="0"/>
              <a:t>measure </a:t>
            </a:r>
            <a:r>
              <a:rPr lang="en-US" sz="3600" dirty="0"/>
              <a:t>a</a:t>
            </a:r>
            <a:r>
              <a:rPr lang="en-US" sz="3600" dirty="0" smtClean="0"/>
              <a:t>ssessment matrix</a:t>
            </a:r>
            <a:endParaRPr lang="en-US" sz="3600" dirty="0"/>
          </a:p>
        </p:txBody>
      </p:sp>
      <p:sp>
        <p:nvSpPr>
          <p:cNvPr id="5" name="Rectangle 1"/>
          <p:cNvSpPr>
            <a:spLocks noChangeArrowheads="1"/>
          </p:cNvSpPr>
          <p:nvPr/>
        </p:nvSpPr>
        <p:spPr bwMode="auto">
          <a:xfrm>
            <a:off x="304800" y="2871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249683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473075"/>
            <a:ext cx="9037320" cy="685165"/>
          </a:xfrm>
        </p:spPr>
        <p:txBody>
          <a:bodyPr vert="horz" lIns="91440" tIns="45720" rIns="91440" bIns="45720" rtlCol="0" anchor="ctr">
            <a:noAutofit/>
          </a:bodyPr>
          <a:lstStyle/>
          <a:p>
            <a:r>
              <a:rPr lang="en-US" sz="3600" dirty="0"/>
              <a:t>Performance </a:t>
            </a:r>
            <a:r>
              <a:rPr lang="en-US" sz="3600" dirty="0" smtClean="0"/>
              <a:t>measure </a:t>
            </a:r>
            <a:r>
              <a:rPr lang="en-US" sz="3600" dirty="0"/>
              <a:t>a</a:t>
            </a:r>
            <a:r>
              <a:rPr lang="en-US" sz="3600" dirty="0" smtClean="0"/>
              <a:t>ssessment matrix</a:t>
            </a:r>
            <a:endParaRPr lang="en-US" sz="3600" dirty="0"/>
          </a:p>
        </p:txBody>
      </p:sp>
      <p:sp>
        <p:nvSpPr>
          <p:cNvPr id="5" name="Rectangle 1"/>
          <p:cNvSpPr>
            <a:spLocks noChangeArrowheads="1"/>
          </p:cNvSpPr>
          <p:nvPr/>
        </p:nvSpPr>
        <p:spPr bwMode="auto">
          <a:xfrm>
            <a:off x="304800" y="2871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2658520683"/>
              </p:ext>
            </p:extLst>
          </p:nvPr>
        </p:nvGraphicFramePr>
        <p:xfrm>
          <a:off x="457200" y="1295400"/>
          <a:ext cx="8229600" cy="5105400"/>
        </p:xfrm>
        <a:graphic>
          <a:graphicData uri="http://schemas.openxmlformats.org/drawingml/2006/table">
            <a:tbl>
              <a:tblPr firstRow="1" bandRow="1">
                <a:tableStyleId>{5940675A-B579-460E-94D1-54222C63F5DA}</a:tableStyleId>
              </a:tblPr>
              <a:tblGrid>
                <a:gridCol w="1371600"/>
                <a:gridCol w="1371600"/>
                <a:gridCol w="1371600"/>
                <a:gridCol w="1371600"/>
                <a:gridCol w="1371600"/>
                <a:gridCol w="1371600"/>
              </a:tblGrid>
              <a:tr h="850900">
                <a:tc>
                  <a:txBody>
                    <a:bodyPr/>
                    <a:lstStyle/>
                    <a:p>
                      <a:endParaRPr lang="en-US" dirty="0">
                        <a:latin typeface="+mj-lt"/>
                      </a:endParaRPr>
                    </a:p>
                  </a:txBody>
                  <a:tcPr/>
                </a:tc>
                <a:tc gridSpan="5">
                  <a:txBody>
                    <a:bodyPr/>
                    <a:lstStyle/>
                    <a:p>
                      <a:pPr algn="ctr"/>
                      <a:r>
                        <a:rPr lang="en-US" sz="2800" spc="300" baseline="0" dirty="0" smtClean="0">
                          <a:latin typeface="+mj-lt"/>
                        </a:rPr>
                        <a:t>Level of Performance</a:t>
                      </a:r>
                      <a:endParaRPr lang="en-US" sz="2800" spc="300" baseline="0" dirty="0">
                        <a:latin typeface="+mj-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50900">
                <a:tc rowSpan="5">
                  <a:txBody>
                    <a:bodyPr/>
                    <a:lstStyle/>
                    <a:p>
                      <a:pPr algn="ctr"/>
                      <a:r>
                        <a:rPr lang="en-US" sz="2800" dirty="0" smtClean="0">
                          <a:latin typeface="+mj-lt"/>
                        </a:rPr>
                        <a:t>Degree of Implementation</a:t>
                      </a:r>
                      <a:endParaRPr lang="en-US" sz="2800" dirty="0">
                        <a:latin typeface="+mj-lt"/>
                      </a:endParaRPr>
                    </a:p>
                  </a:txBody>
                  <a:tcPr vert="vert270" anchor="ct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r h="850900">
                <a:tc vMerge="1">
                  <a:txBody>
                    <a:bodyPr/>
                    <a:lstStyle/>
                    <a:p>
                      <a:endParaRPr lang="en-US" dirty="0"/>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r h="850900">
                <a:tc vMerge="1">
                  <a:txBody>
                    <a:bodyPr/>
                    <a:lstStyle/>
                    <a:p>
                      <a:endParaRPr lang="en-US" dirty="0"/>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pPr algn="ctr"/>
                      <a:r>
                        <a:rPr lang="en-US" sz="2400" spc="0" baseline="0" dirty="0" smtClean="0">
                          <a:latin typeface="+mj-lt"/>
                        </a:rPr>
                        <a:t>Current / Target</a:t>
                      </a:r>
                      <a:endParaRPr lang="en-US" sz="2400" spc="0" baseline="0" dirty="0">
                        <a:latin typeface="+mj-lt"/>
                      </a:endParaRPr>
                    </a:p>
                  </a:txBody>
                  <a:tcPr anchor="ctr">
                    <a:solidFill>
                      <a:srgbClr val="CCCC00"/>
                    </a:solidFill>
                  </a:tcPr>
                </a:tc>
                <a:tc>
                  <a:txBody>
                    <a:bodyPr/>
                    <a:lstStyle/>
                    <a:p>
                      <a:endParaRPr lang="en-US" dirty="0">
                        <a:latin typeface="+mj-lt"/>
                      </a:endParaRPr>
                    </a:p>
                  </a:txBody>
                  <a:tcPr/>
                </a:tc>
                <a:tc>
                  <a:txBody>
                    <a:bodyPr/>
                    <a:lstStyle/>
                    <a:p>
                      <a:endParaRPr lang="en-US" dirty="0">
                        <a:latin typeface="+mj-lt"/>
                      </a:endParaRPr>
                    </a:p>
                  </a:txBody>
                  <a:tcPr/>
                </a:tc>
              </a:tr>
              <a:tr h="850900">
                <a:tc vMerge="1">
                  <a:txBody>
                    <a:bodyPr/>
                    <a:lstStyle/>
                    <a:p>
                      <a:endParaRPr lang="en-US" dirty="0"/>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pPr algn="ctr"/>
                      <a:endParaRPr lang="en-US" sz="2400" dirty="0">
                        <a:latin typeface="+mj-lt"/>
                      </a:endParaRPr>
                    </a:p>
                  </a:txBody>
                  <a:tcPr anchor="ctr">
                    <a:noFill/>
                  </a:tcPr>
                </a:tc>
                <a:tc>
                  <a:txBody>
                    <a:bodyPr/>
                    <a:lstStyle/>
                    <a:p>
                      <a:endParaRPr lang="en-US" dirty="0">
                        <a:latin typeface="+mj-lt"/>
                      </a:endParaRPr>
                    </a:p>
                  </a:txBody>
                  <a:tcPr/>
                </a:tc>
              </a:tr>
              <a:tr h="850900">
                <a:tc vMerge="1">
                  <a:txBody>
                    <a:bodyPr/>
                    <a:lstStyle/>
                    <a:p>
                      <a:endParaRPr lang="en-US" dirty="0"/>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chemeClr val="bg1"/>
                    </a:solidFill>
                  </a:tcPr>
                </a:tc>
              </a:tr>
            </a:tbl>
          </a:graphicData>
        </a:graphic>
      </p:graphicFrame>
    </p:spTree>
    <p:extLst>
      <p:ext uri="{BB962C8B-B14F-4D97-AF65-F5344CB8AC3E}">
        <p14:creationId xmlns:p14="http://schemas.microsoft.com/office/powerpoint/2010/main" val="1249683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8229600" cy="730885"/>
          </a:xfrm>
        </p:spPr>
        <p:txBody>
          <a:bodyPr>
            <a:normAutofit fontScale="90000"/>
          </a:bodyPr>
          <a:lstStyle/>
          <a:p>
            <a:r>
              <a:rPr lang="en-US" dirty="0" smtClean="0"/>
              <a:t>Performing the assessment</a:t>
            </a:r>
            <a:endParaRPr lang="en-US" dirty="0"/>
          </a:p>
        </p:txBody>
      </p:sp>
      <p:pic>
        <p:nvPicPr>
          <p:cNvPr id="3" name="Picture 2"/>
          <p:cNvPicPr>
            <a:picLocks noChangeAspect="1"/>
          </p:cNvPicPr>
          <p:nvPr/>
        </p:nvPicPr>
        <p:blipFill>
          <a:blip r:embed="rId3" cstate="print"/>
          <a:stretch>
            <a:fillRect/>
          </a:stretch>
        </p:blipFill>
        <p:spPr>
          <a:xfrm>
            <a:off x="777240" y="969883"/>
            <a:ext cx="7311774" cy="5507406"/>
          </a:xfrm>
          <a:prstGeom prst="rect">
            <a:avLst/>
          </a:prstGeom>
        </p:spPr>
      </p:pic>
    </p:spTree>
    <p:extLst>
      <p:ext uri="{BB962C8B-B14F-4D97-AF65-F5344CB8AC3E}">
        <p14:creationId xmlns:p14="http://schemas.microsoft.com/office/powerpoint/2010/main" val="127639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915"/>
            <a:ext cx="8229600" cy="685165"/>
          </a:xfrm>
        </p:spPr>
        <p:txBody>
          <a:bodyPr>
            <a:normAutofit fontScale="90000"/>
          </a:bodyPr>
          <a:lstStyle/>
          <a:p>
            <a:r>
              <a:rPr lang="en-US" dirty="0"/>
              <a:t>Performing the </a:t>
            </a:r>
            <a:r>
              <a:rPr lang="en-US" dirty="0" smtClean="0"/>
              <a:t>assessment</a:t>
            </a:r>
            <a:endParaRPr lang="en-US" dirty="0"/>
          </a:p>
        </p:txBody>
      </p:sp>
      <p:pic>
        <p:nvPicPr>
          <p:cNvPr id="3" name="Picture 2"/>
          <p:cNvPicPr>
            <a:picLocks noChangeAspect="1"/>
          </p:cNvPicPr>
          <p:nvPr/>
        </p:nvPicPr>
        <p:blipFill>
          <a:blip r:embed="rId3" cstate="print"/>
          <a:stretch>
            <a:fillRect/>
          </a:stretch>
        </p:blipFill>
        <p:spPr>
          <a:xfrm>
            <a:off x="974142" y="1005840"/>
            <a:ext cx="7267272" cy="5467638"/>
          </a:xfrm>
          <a:prstGeom prst="rect">
            <a:avLst/>
          </a:prstGeom>
        </p:spPr>
      </p:pic>
    </p:spTree>
    <p:extLst>
      <p:ext uri="{BB962C8B-B14F-4D97-AF65-F5344CB8AC3E}">
        <p14:creationId xmlns:p14="http://schemas.microsoft.com/office/powerpoint/2010/main" val="2036220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the assessment</a:t>
            </a:r>
            <a:endParaRPr lang="en-US" dirty="0"/>
          </a:p>
        </p:txBody>
      </p:sp>
      <p:pic>
        <p:nvPicPr>
          <p:cNvPr id="3" name="Picture 2"/>
          <p:cNvPicPr>
            <a:picLocks noChangeAspect="1"/>
          </p:cNvPicPr>
          <p:nvPr/>
        </p:nvPicPr>
        <p:blipFill>
          <a:blip r:embed="rId3" cstate="print"/>
          <a:stretch>
            <a:fillRect/>
          </a:stretch>
        </p:blipFill>
        <p:spPr>
          <a:xfrm>
            <a:off x="114300" y="2114536"/>
            <a:ext cx="8915400" cy="3181764"/>
          </a:xfrm>
          <a:prstGeom prst="rect">
            <a:avLst/>
          </a:prstGeom>
        </p:spPr>
      </p:pic>
    </p:spTree>
    <p:extLst>
      <p:ext uri="{BB962C8B-B14F-4D97-AF65-F5344CB8AC3E}">
        <p14:creationId xmlns:p14="http://schemas.microsoft.com/office/powerpoint/2010/main" val="706556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errors</a:t>
            </a:r>
            <a:endParaRPr lang="en-US" dirty="0"/>
          </a:p>
        </p:txBody>
      </p:sp>
      <p:pic>
        <p:nvPicPr>
          <p:cNvPr id="3" name="Picture 2"/>
          <p:cNvPicPr>
            <a:picLocks noChangeAspect="1"/>
          </p:cNvPicPr>
          <p:nvPr/>
        </p:nvPicPr>
        <p:blipFill>
          <a:blip r:embed="rId3" cstate="print"/>
          <a:stretch>
            <a:fillRect/>
          </a:stretch>
        </p:blipFill>
        <p:spPr>
          <a:xfrm>
            <a:off x="4499085" y="4895486"/>
            <a:ext cx="4514850" cy="1552575"/>
          </a:xfrm>
          <a:prstGeom prst="rect">
            <a:avLst/>
          </a:prstGeom>
        </p:spPr>
      </p:pic>
      <p:pic>
        <p:nvPicPr>
          <p:cNvPr id="4" name="Picture 3"/>
          <p:cNvPicPr>
            <a:picLocks noChangeAspect="1"/>
          </p:cNvPicPr>
          <p:nvPr/>
        </p:nvPicPr>
        <p:blipFill>
          <a:blip r:embed="rId4" cstate="print"/>
          <a:stretch>
            <a:fillRect/>
          </a:stretch>
        </p:blipFill>
        <p:spPr>
          <a:xfrm>
            <a:off x="4499085" y="1576075"/>
            <a:ext cx="2466975" cy="1562100"/>
          </a:xfrm>
          <a:prstGeom prst="rect">
            <a:avLst/>
          </a:prstGeom>
        </p:spPr>
      </p:pic>
      <p:pic>
        <p:nvPicPr>
          <p:cNvPr id="5" name="Picture 4"/>
          <p:cNvPicPr>
            <a:picLocks noChangeAspect="1"/>
          </p:cNvPicPr>
          <p:nvPr/>
        </p:nvPicPr>
        <p:blipFill>
          <a:blip r:embed="rId5" cstate="print"/>
          <a:stretch>
            <a:fillRect/>
          </a:stretch>
        </p:blipFill>
        <p:spPr>
          <a:xfrm>
            <a:off x="4499085" y="3250068"/>
            <a:ext cx="3295650" cy="1533525"/>
          </a:xfrm>
          <a:prstGeom prst="rect">
            <a:avLst/>
          </a:prstGeom>
        </p:spPr>
      </p:pic>
      <p:sp>
        <p:nvSpPr>
          <p:cNvPr id="6" name="Line Callout 2 5"/>
          <p:cNvSpPr/>
          <p:nvPr/>
        </p:nvSpPr>
        <p:spPr bwMode="auto">
          <a:xfrm flipH="1">
            <a:off x="205673" y="1687284"/>
            <a:ext cx="3430153" cy="1001487"/>
          </a:xfrm>
          <a:prstGeom prst="borderCallout2">
            <a:avLst>
              <a:gd name="adj1" fmla="val 42996"/>
              <a:gd name="adj2" fmla="val -3005"/>
              <a:gd name="adj3" fmla="val 43234"/>
              <a:gd name="adj4" fmla="val -14199"/>
              <a:gd name="adj5" fmla="val 79270"/>
              <a:gd name="adj6" fmla="val -33923"/>
            </a:avLst>
          </a:prstGeom>
          <a:solidFill>
            <a:schemeClr val="accent1"/>
          </a:solidFill>
          <a:ln w="9525" cap="rnd" cmpd="sng" algn="ctr">
            <a:solidFill>
              <a:srgbClr val="0070C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R="0" defTabSz="914400" eaLnBrk="1" latinLnBrk="0" hangingPunct="1">
              <a:lnSpc>
                <a:spcPct val="100000"/>
              </a:lnSpc>
              <a:buClrTx/>
              <a:buSzTx/>
              <a:tabLst/>
            </a:pPr>
            <a:r>
              <a:rPr lang="en-US" sz="2400" b="0" dirty="0" smtClean="0">
                <a:solidFill>
                  <a:schemeClr val="bg1"/>
                </a:solidFill>
                <a:latin typeface="Calibri" pitchFamily="34" charset="0"/>
                <a:cs typeface="Calibri" pitchFamily="34" charset="0"/>
              </a:rPr>
              <a:t>Performance Measure assessment missing.</a:t>
            </a:r>
          </a:p>
        </p:txBody>
      </p:sp>
      <p:sp>
        <p:nvSpPr>
          <p:cNvPr id="8" name="Line Callout 2 7"/>
          <p:cNvSpPr/>
          <p:nvPr/>
        </p:nvSpPr>
        <p:spPr bwMode="auto">
          <a:xfrm flipH="1">
            <a:off x="193126" y="3138175"/>
            <a:ext cx="3677833" cy="1374190"/>
          </a:xfrm>
          <a:prstGeom prst="borderCallout2">
            <a:avLst>
              <a:gd name="adj1" fmla="val 42996"/>
              <a:gd name="adj2" fmla="val -3005"/>
              <a:gd name="adj3" fmla="val 42818"/>
              <a:gd name="adj4" fmla="val -12018"/>
              <a:gd name="adj5" fmla="val 74248"/>
              <a:gd name="adj6" fmla="val -30804"/>
            </a:avLst>
          </a:prstGeom>
          <a:solidFill>
            <a:schemeClr val="accent1"/>
          </a:solidFill>
          <a:ln w="9525" cap="flat" cmpd="sng" algn="ctr">
            <a:solidFill>
              <a:srgbClr val="0070C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R="0" defTabSz="914400" eaLnBrk="1" latinLnBrk="0" hangingPunct="1">
              <a:lnSpc>
                <a:spcPct val="100000"/>
              </a:lnSpc>
              <a:buClrTx/>
              <a:buSzTx/>
              <a:tabLst/>
            </a:pPr>
            <a:r>
              <a:rPr lang="en-US" sz="2400" b="0" dirty="0" smtClean="0">
                <a:solidFill>
                  <a:schemeClr val="bg1"/>
                </a:solidFill>
                <a:latin typeface="Calibri" pitchFamily="34" charset="0"/>
                <a:cs typeface="Calibri" pitchFamily="34" charset="0"/>
              </a:rPr>
              <a:t>Practice Area weighted, but no Performance Measures have been selected.</a:t>
            </a:r>
          </a:p>
        </p:txBody>
      </p:sp>
      <p:sp>
        <p:nvSpPr>
          <p:cNvPr id="9" name="Line Callout 2 8"/>
          <p:cNvSpPr/>
          <p:nvPr/>
        </p:nvSpPr>
        <p:spPr bwMode="auto">
          <a:xfrm flipH="1">
            <a:off x="204011" y="4865914"/>
            <a:ext cx="3431813" cy="1321526"/>
          </a:xfrm>
          <a:prstGeom prst="borderCallout2">
            <a:avLst>
              <a:gd name="adj1" fmla="val 42996"/>
              <a:gd name="adj2" fmla="val -3005"/>
              <a:gd name="adj3" fmla="val 42147"/>
              <a:gd name="adj4" fmla="val -17492"/>
              <a:gd name="adj5" fmla="val 65010"/>
              <a:gd name="adj6" fmla="val -43527"/>
            </a:avLst>
          </a:prstGeom>
          <a:solidFill>
            <a:schemeClr val="accent1"/>
          </a:solidFill>
          <a:ln w="9525" cap="flat" cmpd="sng" algn="ctr">
            <a:solidFill>
              <a:srgbClr val="0070C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r>
              <a:rPr lang="en-US" sz="2400" b="0" dirty="0" smtClean="0">
                <a:solidFill>
                  <a:schemeClr val="bg1"/>
                </a:solidFill>
                <a:latin typeface="Calibri" pitchFamily="34" charset="0"/>
                <a:cs typeface="Calibri" pitchFamily="34" charset="0"/>
              </a:rPr>
              <a:t>Attribute has been weighted, but no Practice Areas have been selected. </a:t>
            </a:r>
          </a:p>
        </p:txBody>
      </p:sp>
    </p:spTree>
    <p:extLst>
      <p:ext uri="{BB962C8B-B14F-4D97-AF65-F5344CB8AC3E}">
        <p14:creationId xmlns:p14="http://schemas.microsoft.com/office/powerpoint/2010/main" val="3534815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Modifying the assessment: removing or deleting elements</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a:solidFill>
                  <a:srgbClr val="336699"/>
                </a:solidFill>
              </a:rPr>
              <a:t>The following two slides illustrate the process that can be used to add/remove assessment elements and to delete Performance Measures, respectively.</a:t>
            </a:r>
          </a:p>
          <a:p>
            <a:pPr>
              <a:lnSpc>
                <a:spcPct val="90000"/>
              </a:lnSpc>
            </a:pPr>
            <a:r>
              <a:rPr lang="en-US" dirty="0">
                <a:solidFill>
                  <a:srgbClr val="336699"/>
                </a:solidFill>
              </a:rPr>
              <a:t>Removing assessment elements takes them out of the assessment summaries but </a:t>
            </a:r>
            <a:r>
              <a:rPr lang="en-US" u="sng" dirty="0">
                <a:solidFill>
                  <a:srgbClr val="336699"/>
                </a:solidFill>
              </a:rPr>
              <a:t>does not delete </a:t>
            </a:r>
            <a:r>
              <a:rPr lang="en-US" dirty="0">
                <a:solidFill>
                  <a:srgbClr val="336699"/>
                </a:solidFill>
              </a:rPr>
              <a:t>the underlying Performance Measure sheets and scoring from the tool;</a:t>
            </a:r>
          </a:p>
          <a:p>
            <a:pPr>
              <a:lnSpc>
                <a:spcPct val="90000"/>
              </a:lnSpc>
            </a:pPr>
            <a:r>
              <a:rPr lang="en-US" dirty="0">
                <a:solidFill>
                  <a:srgbClr val="336699"/>
                </a:solidFill>
              </a:rPr>
              <a:t>Deleting Performance Measures </a:t>
            </a:r>
            <a:r>
              <a:rPr lang="en-US" u="sng" dirty="0">
                <a:solidFill>
                  <a:srgbClr val="336699"/>
                </a:solidFill>
              </a:rPr>
              <a:t>deletes</a:t>
            </a:r>
            <a:r>
              <a:rPr lang="en-US" dirty="0">
                <a:solidFill>
                  <a:srgbClr val="336699"/>
                </a:solidFill>
              </a:rPr>
              <a:t> the underlying Performance Measure sheets and scoring from the tool</a:t>
            </a:r>
            <a:r>
              <a:rPr lang="en-US" dirty="0" smtClean="0">
                <a:solidFill>
                  <a:srgbClr val="336699"/>
                </a:solidFill>
              </a:rPr>
              <a:t>.</a:t>
            </a:r>
            <a:endParaRPr lang="en-US" dirty="0">
              <a:solidFill>
                <a:srgbClr val="336699"/>
              </a:solidFill>
            </a:endParaRPr>
          </a:p>
        </p:txBody>
      </p:sp>
    </p:spTree>
    <p:extLst>
      <p:ext uri="{BB962C8B-B14F-4D97-AF65-F5344CB8AC3E}">
        <p14:creationId xmlns:p14="http://schemas.microsoft.com/office/powerpoint/2010/main" val="825971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837565"/>
          </a:xfrm>
        </p:spPr>
        <p:txBody>
          <a:bodyPr>
            <a:normAutofit fontScale="90000"/>
          </a:bodyPr>
          <a:lstStyle/>
          <a:p>
            <a:r>
              <a:rPr lang="en-US" dirty="0" smtClean="0"/>
              <a:t>Removing assessment elements</a:t>
            </a:r>
            <a:endParaRPr lang="en-US" dirty="0"/>
          </a:p>
        </p:txBody>
      </p:sp>
      <p:pic>
        <p:nvPicPr>
          <p:cNvPr id="3" name="Picture 2"/>
          <p:cNvPicPr>
            <a:picLocks noChangeAspect="1"/>
          </p:cNvPicPr>
          <p:nvPr/>
        </p:nvPicPr>
        <p:blipFill>
          <a:blip r:embed="rId3" cstate="print"/>
          <a:stretch>
            <a:fillRect/>
          </a:stretch>
        </p:blipFill>
        <p:spPr>
          <a:xfrm>
            <a:off x="61622" y="1173480"/>
            <a:ext cx="9020755" cy="5307577"/>
          </a:xfrm>
          <a:prstGeom prst="rect">
            <a:avLst/>
          </a:prstGeom>
        </p:spPr>
      </p:pic>
    </p:spTree>
    <p:extLst>
      <p:ext uri="{BB962C8B-B14F-4D97-AF65-F5344CB8AC3E}">
        <p14:creationId xmlns:p14="http://schemas.microsoft.com/office/powerpoint/2010/main" val="1074772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srcRect r="3949"/>
          <a:stretch/>
        </p:blipFill>
        <p:spPr>
          <a:xfrm>
            <a:off x="60960" y="1963910"/>
            <a:ext cx="8897003" cy="3908240"/>
          </a:xfrm>
          <a:prstGeom prst="rect">
            <a:avLst/>
          </a:prstGeom>
        </p:spPr>
      </p:pic>
      <p:sp>
        <p:nvSpPr>
          <p:cNvPr id="2" name="Title 1"/>
          <p:cNvSpPr>
            <a:spLocks noGrp="1"/>
          </p:cNvSpPr>
          <p:nvPr>
            <p:ph type="title"/>
          </p:nvPr>
        </p:nvSpPr>
        <p:spPr>
          <a:xfrm>
            <a:off x="121920" y="473075"/>
            <a:ext cx="5085600" cy="1279525"/>
          </a:xfrm>
        </p:spPr>
        <p:txBody>
          <a:bodyPr>
            <a:normAutofit fontScale="90000"/>
          </a:bodyPr>
          <a:lstStyle/>
          <a:p>
            <a:r>
              <a:rPr lang="en-US" sz="4000" dirty="0" smtClean="0"/>
              <a:t>Deleting performance measures</a:t>
            </a:r>
            <a:endParaRPr lang="en-US" sz="4000" dirty="0"/>
          </a:p>
        </p:txBody>
      </p:sp>
      <p:pic>
        <p:nvPicPr>
          <p:cNvPr id="3" name="Picture 2"/>
          <p:cNvPicPr>
            <a:picLocks noChangeAspect="1"/>
          </p:cNvPicPr>
          <p:nvPr/>
        </p:nvPicPr>
        <p:blipFill>
          <a:blip r:embed="rId4" cstate="print"/>
          <a:stretch>
            <a:fillRect/>
          </a:stretch>
        </p:blipFill>
        <p:spPr>
          <a:xfrm>
            <a:off x="5771400" y="536727"/>
            <a:ext cx="3170836" cy="5856276"/>
          </a:xfrm>
          <a:prstGeom prst="rect">
            <a:avLst/>
          </a:prstGeom>
        </p:spPr>
      </p:pic>
    </p:spTree>
    <p:extLst>
      <p:ext uri="{BB962C8B-B14F-4D97-AF65-F5344CB8AC3E}">
        <p14:creationId xmlns:p14="http://schemas.microsoft.com/office/powerpoint/2010/main" val="1420862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075"/>
            <a:ext cx="9144000" cy="898525"/>
          </a:xfrm>
        </p:spPr>
        <p:txBody>
          <a:bodyPr>
            <a:normAutofit/>
          </a:bodyPr>
          <a:lstStyle/>
          <a:p>
            <a:r>
              <a:rPr lang="en-US" sz="3600" dirty="0" smtClean="0"/>
              <a:t>Review the results: attribute summary</a:t>
            </a:r>
            <a:endParaRPr lang="en-US" sz="3600" dirty="0"/>
          </a:p>
        </p:txBody>
      </p:sp>
      <p:pic>
        <p:nvPicPr>
          <p:cNvPr id="3" name="Picture 2"/>
          <p:cNvPicPr>
            <a:picLocks noChangeAspect="1"/>
          </p:cNvPicPr>
          <p:nvPr/>
        </p:nvPicPr>
        <p:blipFill>
          <a:blip r:embed="rId3" cstate="print"/>
          <a:stretch>
            <a:fillRect/>
          </a:stretch>
        </p:blipFill>
        <p:spPr>
          <a:xfrm>
            <a:off x="50223" y="1859280"/>
            <a:ext cx="9046265" cy="4000782"/>
          </a:xfrm>
          <a:prstGeom prst="rect">
            <a:avLst/>
          </a:prstGeom>
        </p:spPr>
      </p:pic>
    </p:spTree>
    <p:extLst>
      <p:ext uri="{BB962C8B-B14F-4D97-AF65-F5344CB8AC3E}">
        <p14:creationId xmlns:p14="http://schemas.microsoft.com/office/powerpoint/2010/main" val="547921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Recommendations for Conducting Self-Assessments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751447" y="1733266"/>
            <a:ext cx="3581084" cy="4695546"/>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1802039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075"/>
            <a:ext cx="9144000" cy="898525"/>
          </a:xfrm>
        </p:spPr>
        <p:txBody>
          <a:bodyPr>
            <a:normAutofit/>
          </a:bodyPr>
          <a:lstStyle/>
          <a:p>
            <a:r>
              <a:rPr lang="en-US" sz="3600" dirty="0" smtClean="0"/>
              <a:t>Review the results: assessment summary</a:t>
            </a:r>
            <a:endParaRPr lang="en-US" sz="3600" dirty="0"/>
          </a:p>
        </p:txBody>
      </p:sp>
      <p:pic>
        <p:nvPicPr>
          <p:cNvPr id="4" name="Picture 3"/>
          <p:cNvPicPr>
            <a:picLocks noChangeAspect="1"/>
          </p:cNvPicPr>
          <p:nvPr/>
        </p:nvPicPr>
        <p:blipFill>
          <a:blip r:embed="rId3" cstate="print"/>
          <a:stretch>
            <a:fillRect/>
          </a:stretch>
        </p:blipFill>
        <p:spPr>
          <a:xfrm>
            <a:off x="-2309" y="1417320"/>
            <a:ext cx="9108823" cy="4732296"/>
          </a:xfrm>
          <a:prstGeom prst="rect">
            <a:avLst/>
          </a:prstGeom>
        </p:spPr>
      </p:pic>
    </p:spTree>
    <p:extLst>
      <p:ext uri="{BB962C8B-B14F-4D97-AF65-F5344CB8AC3E}">
        <p14:creationId xmlns:p14="http://schemas.microsoft.com/office/powerpoint/2010/main" val="1059294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thoughts</a:t>
            </a:r>
            <a:endParaRPr lang="en-US" dirty="0"/>
          </a:p>
        </p:txBody>
      </p:sp>
      <p:sp>
        <p:nvSpPr>
          <p:cNvPr id="5" name="Content Placeholder 4"/>
          <p:cNvSpPr>
            <a:spLocks noGrp="1"/>
          </p:cNvSpPr>
          <p:nvPr>
            <p:ph idx="1"/>
          </p:nvPr>
        </p:nvSpPr>
        <p:spPr>
          <a:xfrm>
            <a:off x="457200" y="1798637"/>
            <a:ext cx="8305800" cy="4525963"/>
          </a:xfrm>
        </p:spPr>
        <p:txBody>
          <a:bodyPr>
            <a:normAutofit lnSpcReduction="10000"/>
          </a:bodyPr>
          <a:lstStyle/>
          <a:p>
            <a:r>
              <a:rPr lang="en-US" dirty="0" smtClean="0"/>
              <a:t>All project materials available as freeware from WRF</a:t>
            </a:r>
          </a:p>
          <a:p>
            <a:pPr lvl="1"/>
            <a:r>
              <a:rPr lang="en-US" dirty="0">
                <a:hlinkClick r:id="rId3"/>
              </a:rPr>
              <a:t>http://</a:t>
            </a:r>
            <a:r>
              <a:rPr lang="en-US" dirty="0" smtClean="0">
                <a:hlinkClick r:id="rId3"/>
              </a:rPr>
              <a:t>www.waterrf.org</a:t>
            </a:r>
            <a:endParaRPr lang="en-US" dirty="0" smtClean="0"/>
          </a:p>
          <a:p>
            <a:pPr lvl="2"/>
            <a:r>
              <a:rPr lang="en-US" dirty="0" smtClean="0"/>
              <a:t>Search “4313”</a:t>
            </a:r>
            <a:endParaRPr lang="en-US" dirty="0"/>
          </a:p>
          <a:p>
            <a:r>
              <a:rPr lang="en-US" dirty="0" smtClean="0"/>
              <a:t>Utilities have embraced a variety of applications of the tool</a:t>
            </a:r>
          </a:p>
          <a:p>
            <a:pPr lvl="1"/>
            <a:r>
              <a:rPr lang="en-US" dirty="0" smtClean="0"/>
              <a:t>Embed directly for tracking/planning</a:t>
            </a:r>
          </a:p>
          <a:p>
            <a:pPr lvl="1"/>
            <a:r>
              <a:rPr lang="en-US" dirty="0" smtClean="0"/>
              <a:t>Inform </a:t>
            </a:r>
            <a:r>
              <a:rPr lang="en-US" dirty="0"/>
              <a:t>b</a:t>
            </a:r>
            <a:r>
              <a:rPr lang="en-US" dirty="0" smtClean="0"/>
              <a:t>alanced </a:t>
            </a:r>
            <a:r>
              <a:rPr lang="en-US" dirty="0"/>
              <a:t>s</a:t>
            </a:r>
            <a:r>
              <a:rPr lang="en-US" dirty="0" smtClean="0"/>
              <a:t>core </a:t>
            </a:r>
            <a:r>
              <a:rPr lang="en-US" dirty="0"/>
              <a:t>c</a:t>
            </a:r>
            <a:r>
              <a:rPr lang="en-US" dirty="0" smtClean="0"/>
              <a:t>ards</a:t>
            </a:r>
          </a:p>
          <a:p>
            <a:pPr lvl="1"/>
            <a:r>
              <a:rPr lang="en-US" dirty="0" smtClean="0"/>
              <a:t>Inform strategic </a:t>
            </a:r>
            <a:r>
              <a:rPr lang="en-US" dirty="0"/>
              <a:t>p</a:t>
            </a:r>
            <a:r>
              <a:rPr lang="en-US" dirty="0" smtClean="0"/>
              <a:t>lan updates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1723"/>
            <a:ext cx="7772400" cy="957378"/>
          </a:xfrm>
        </p:spPr>
        <p:txBody>
          <a:bodyPr>
            <a:normAutofit/>
          </a:bodyPr>
          <a:lstStyle/>
          <a:p>
            <a:r>
              <a:rPr lang="en-US" sz="3200" dirty="0" smtClean="0"/>
              <a:t>Thank You</a:t>
            </a:r>
            <a:endParaRPr lang="en-US" sz="3200" dirty="0"/>
          </a:p>
        </p:txBody>
      </p:sp>
      <p:sp>
        <p:nvSpPr>
          <p:cNvPr id="3" name="Subtitle 2"/>
          <p:cNvSpPr>
            <a:spLocks noGrp="1"/>
          </p:cNvSpPr>
          <p:nvPr>
            <p:ph type="subTitle" idx="1"/>
          </p:nvPr>
        </p:nvSpPr>
        <p:spPr>
          <a:xfrm>
            <a:off x="1302589" y="2498103"/>
            <a:ext cx="6400800" cy="3403075"/>
          </a:xfrm>
        </p:spPr>
        <p:txBody>
          <a:bodyPr>
            <a:normAutofit fontScale="92500" lnSpcReduction="20000"/>
          </a:bodyPr>
          <a:lstStyle/>
          <a:p>
            <a:pPr lvl="0" algn="l"/>
            <a:r>
              <a:rPr lang="en-US" dirty="0" smtClean="0">
                <a:solidFill>
                  <a:srgbClr val="000000"/>
                </a:solidFill>
              </a:rPr>
              <a:t>Comments or questions, please contact:</a:t>
            </a:r>
          </a:p>
          <a:p>
            <a:pPr lvl="0" algn="l"/>
            <a:r>
              <a:rPr lang="en-US" dirty="0" smtClean="0">
                <a:solidFill>
                  <a:srgbClr val="000000"/>
                </a:solidFill>
                <a:hlinkClick r:id="rId2"/>
              </a:rPr>
              <a:t>Fair.Yeager@ch2m.com</a:t>
            </a:r>
            <a:r>
              <a:rPr lang="en-US" dirty="0" smtClean="0">
                <a:solidFill>
                  <a:srgbClr val="000000"/>
                </a:solidFill>
              </a:rPr>
              <a:t> </a:t>
            </a:r>
          </a:p>
          <a:p>
            <a:pPr lvl="0" algn="l"/>
            <a:endParaRPr lang="en-US" dirty="0">
              <a:solidFill>
                <a:srgbClr val="000000"/>
              </a:solidFill>
            </a:endParaRPr>
          </a:p>
          <a:p>
            <a:pPr lvl="0" algn="l"/>
            <a:r>
              <a:rPr lang="en-US" dirty="0" smtClean="0">
                <a:solidFill>
                  <a:srgbClr val="000000"/>
                </a:solidFill>
              </a:rPr>
              <a:t>For more information visit:</a:t>
            </a:r>
          </a:p>
          <a:p>
            <a:pPr lvl="0" algn="l"/>
            <a:r>
              <a:rPr lang="en-US" dirty="0" smtClean="0">
                <a:solidFill>
                  <a:srgbClr val="000000"/>
                </a:solidFill>
                <a:hlinkClick r:id="rId3"/>
              </a:rPr>
              <a:t>www.waterrf.org</a:t>
            </a:r>
            <a:r>
              <a:rPr lang="en-US" dirty="0" smtClean="0">
                <a:solidFill>
                  <a:srgbClr val="000000"/>
                </a:solidFill>
              </a:rPr>
              <a:t>, search “4313”</a:t>
            </a:r>
          </a:p>
          <a:p>
            <a:pPr lvl="0" algn="l"/>
            <a:r>
              <a:rPr lang="en-US" dirty="0" smtClean="0">
                <a:solidFill>
                  <a:srgbClr val="000000"/>
                </a:solidFill>
                <a:hlinkClick r:id="rId4"/>
              </a:rPr>
              <a:t>www.watereum.org</a:t>
            </a:r>
            <a:endParaRPr lang="en-US" dirty="0" smtClean="0">
              <a:solidFill>
                <a:srgbClr val="000000"/>
              </a:solidFill>
            </a:endParaRPr>
          </a:p>
          <a:p>
            <a:pPr lvl="0" algn="l"/>
            <a:endParaRPr lang="en-US" dirty="0">
              <a:solidFill>
                <a:srgbClr val="000000"/>
              </a:solidFill>
            </a:endParaRPr>
          </a:p>
        </p:txBody>
      </p:sp>
    </p:spTree>
    <p:extLst>
      <p:ext uri="{BB962C8B-B14F-4D97-AF65-F5344CB8AC3E}">
        <p14:creationId xmlns:p14="http://schemas.microsoft.com/office/powerpoint/2010/main" val="292175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Recommended approach for conducting self-assessments</a:t>
            </a:r>
            <a:endParaRPr lang="en-US" dirty="0"/>
          </a:p>
        </p:txBody>
      </p:sp>
      <p:sp>
        <p:nvSpPr>
          <p:cNvPr id="3" name="Content Placeholder 2"/>
          <p:cNvSpPr>
            <a:spLocks noGrp="1"/>
          </p:cNvSpPr>
          <p:nvPr>
            <p:ph idx="1"/>
          </p:nvPr>
        </p:nvSpPr>
        <p:spPr>
          <a:xfrm>
            <a:off x="318448" y="1771650"/>
            <a:ext cx="8382000" cy="4036325"/>
          </a:xfrm>
        </p:spPr>
        <p:txBody>
          <a:bodyPr>
            <a:normAutofit fontScale="92500" lnSpcReduction="10000"/>
          </a:bodyPr>
          <a:lstStyle/>
          <a:p>
            <a:pPr marL="514350" indent="-514350">
              <a:buFont typeface="+mj-lt"/>
              <a:buAutoNum type="arabicPeriod"/>
            </a:pPr>
            <a:r>
              <a:rPr lang="en-US" sz="2400" dirty="0" smtClean="0"/>
              <a:t>Form </a:t>
            </a:r>
            <a:r>
              <a:rPr lang="en-US" sz="2400" dirty="0"/>
              <a:t>a benchmarking team and develop an initial </a:t>
            </a:r>
            <a:r>
              <a:rPr lang="en-US" sz="2400" dirty="0" smtClean="0"/>
              <a:t>action plan</a:t>
            </a:r>
            <a:endParaRPr lang="en-US" sz="2400" dirty="0"/>
          </a:p>
          <a:p>
            <a:pPr marL="514350" indent="-514350">
              <a:buFont typeface="+mj-lt"/>
              <a:buAutoNum type="arabicPeriod"/>
            </a:pPr>
            <a:r>
              <a:rPr lang="en-US" sz="2400" dirty="0" smtClean="0"/>
              <a:t>Select </a:t>
            </a:r>
            <a:r>
              <a:rPr lang="en-US" sz="2400" dirty="0"/>
              <a:t>EUM attributes to </a:t>
            </a:r>
            <a:r>
              <a:rPr lang="en-US" sz="2400" dirty="0" smtClean="0"/>
              <a:t>assess</a:t>
            </a:r>
            <a:endParaRPr lang="en-US" sz="2400" dirty="0"/>
          </a:p>
          <a:p>
            <a:pPr marL="514350" indent="-514350">
              <a:buFont typeface="+mj-lt"/>
              <a:buAutoNum type="arabicPeriod"/>
            </a:pPr>
            <a:r>
              <a:rPr lang="en-US" sz="2400" dirty="0" smtClean="0"/>
              <a:t>Select </a:t>
            </a:r>
            <a:r>
              <a:rPr lang="en-US" sz="2400" dirty="0"/>
              <a:t>associated practice areas and </a:t>
            </a:r>
            <a:r>
              <a:rPr lang="en-US" sz="2400" dirty="0" smtClean="0"/>
              <a:t>performance </a:t>
            </a:r>
            <a:r>
              <a:rPr lang="en-US" sz="2400" dirty="0"/>
              <a:t>measures to assess.</a:t>
            </a:r>
          </a:p>
          <a:p>
            <a:pPr marL="514350" indent="-514350">
              <a:buFont typeface="+mj-lt"/>
              <a:buAutoNum type="arabicPeriod"/>
            </a:pPr>
            <a:r>
              <a:rPr lang="en-US" sz="2400" dirty="0" smtClean="0"/>
              <a:t>Revise </a:t>
            </a:r>
            <a:r>
              <a:rPr lang="en-US" sz="2400" dirty="0"/>
              <a:t>plan of action (if </a:t>
            </a:r>
            <a:r>
              <a:rPr lang="en-US" sz="2400" dirty="0" smtClean="0"/>
              <a:t>needed</a:t>
            </a:r>
            <a:r>
              <a:rPr lang="en-US" sz="2400" dirty="0"/>
              <a:t>)</a:t>
            </a:r>
          </a:p>
          <a:p>
            <a:pPr marL="514350" indent="-514350">
              <a:buFont typeface="+mj-lt"/>
              <a:buAutoNum type="arabicPeriod"/>
            </a:pPr>
            <a:r>
              <a:rPr lang="en-US" sz="2400" dirty="0" smtClean="0"/>
              <a:t>Conduct </a:t>
            </a:r>
            <a:r>
              <a:rPr lang="en-US" sz="2400" dirty="0"/>
              <a:t>self-assessment benchmarking for selected attributes, practice </a:t>
            </a:r>
            <a:r>
              <a:rPr lang="en-US" sz="2400" dirty="0" smtClean="0"/>
              <a:t>areas </a:t>
            </a:r>
            <a:r>
              <a:rPr lang="en-US" sz="2400" dirty="0"/>
              <a:t>and performance </a:t>
            </a:r>
            <a:r>
              <a:rPr lang="en-US" sz="2400" dirty="0" smtClean="0"/>
              <a:t>areas</a:t>
            </a:r>
            <a:endParaRPr lang="en-US" sz="2400" dirty="0"/>
          </a:p>
          <a:p>
            <a:pPr marL="514350" indent="-514350">
              <a:buFont typeface="+mj-lt"/>
              <a:buAutoNum type="arabicPeriod"/>
            </a:pPr>
            <a:r>
              <a:rPr lang="en-US" sz="2400" dirty="0" smtClean="0"/>
              <a:t>Evaluate </a:t>
            </a:r>
            <a:r>
              <a:rPr lang="en-US" sz="2400" dirty="0"/>
              <a:t>results and identify methods to narrow priority </a:t>
            </a:r>
            <a:r>
              <a:rPr lang="en-US" sz="2400" dirty="0" smtClean="0"/>
              <a:t>gaps</a:t>
            </a:r>
            <a:endParaRPr lang="en-US" sz="2400" dirty="0"/>
          </a:p>
          <a:p>
            <a:pPr marL="514350" indent="-514350">
              <a:buFont typeface="+mj-lt"/>
              <a:buAutoNum type="arabicPeriod"/>
            </a:pPr>
            <a:r>
              <a:rPr lang="en-US" sz="2400" dirty="0" smtClean="0"/>
              <a:t>Develop </a:t>
            </a:r>
            <a:r>
              <a:rPr lang="en-US" sz="2400" dirty="0"/>
              <a:t>follow-up </a:t>
            </a:r>
            <a:r>
              <a:rPr lang="en-US" sz="2400" dirty="0" smtClean="0"/>
              <a:t>plans</a:t>
            </a:r>
            <a:endParaRPr lang="en-US" sz="2400" dirty="0"/>
          </a:p>
          <a:p>
            <a:pPr marL="514350" indent="-514350">
              <a:buFont typeface="+mj-lt"/>
              <a:buAutoNum type="arabicPeriod"/>
            </a:pPr>
            <a:endParaRPr lang="en-US" sz="2400" dirty="0"/>
          </a:p>
        </p:txBody>
      </p:sp>
      <p:sp>
        <p:nvSpPr>
          <p:cNvPr id="4" name="TextBox 3"/>
          <p:cNvSpPr txBox="1"/>
          <p:nvPr/>
        </p:nvSpPr>
        <p:spPr>
          <a:xfrm>
            <a:off x="375312" y="5773004"/>
            <a:ext cx="8386549" cy="830997"/>
          </a:xfrm>
          <a:prstGeom prst="rect">
            <a:avLst/>
          </a:prstGeom>
          <a:noFill/>
        </p:spPr>
        <p:txBody>
          <a:bodyPr wrap="square" rtlCol="0">
            <a:spAutoFit/>
          </a:bodyPr>
          <a:lstStyle/>
          <a:p>
            <a:pPr algn="ctr"/>
            <a:r>
              <a:rPr lang="en-US" sz="2400" i="1" dirty="0" smtClean="0"/>
              <a:t>These can…</a:t>
            </a:r>
            <a:r>
              <a:rPr lang="en-US" sz="2400" i="1" dirty="0" smtClean="0">
                <a:solidFill>
                  <a:srgbClr val="FF0000"/>
                </a:solidFill>
              </a:rPr>
              <a:t>and in most cases should</a:t>
            </a:r>
            <a:r>
              <a:rPr lang="en-US" sz="2400" i="1" dirty="0" smtClean="0"/>
              <a:t>…be customized for each utility.</a:t>
            </a:r>
            <a:endParaRPr lang="en-US" sz="2400" i="1" dirty="0"/>
          </a:p>
        </p:txBody>
      </p:sp>
    </p:spTree>
    <p:extLst>
      <p:ext uri="{BB962C8B-B14F-4D97-AF65-F5344CB8AC3E}">
        <p14:creationId xmlns:p14="http://schemas.microsoft.com/office/powerpoint/2010/main" val="10561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Step 1 - Form benchmarking team and develop initial action plan</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Include representatives of key utility groups and functions in the team</a:t>
            </a:r>
          </a:p>
          <a:p>
            <a:r>
              <a:rPr lang="en-US" dirty="0" smtClean="0"/>
              <a:t>Get executive sponsorship for the program to have clout in the organization</a:t>
            </a:r>
          </a:p>
          <a:p>
            <a:pPr lvl="0"/>
            <a:r>
              <a:rPr lang="en-US" dirty="0" smtClean="0"/>
              <a:t>Identify team leader</a:t>
            </a:r>
          </a:p>
          <a:p>
            <a:pPr lvl="0"/>
            <a:r>
              <a:rPr lang="en-US" dirty="0" smtClean="0"/>
              <a:t>Develop schedule for conducting self-assessment (on the average about 3 months)</a:t>
            </a:r>
          </a:p>
          <a:p>
            <a:pPr lvl="0"/>
            <a:r>
              <a:rPr lang="en-US" dirty="0" smtClean="0"/>
              <a:t>Establish resource needs (staff time + expenses) (on the average about 32 person-hours)</a:t>
            </a:r>
          </a:p>
          <a:p>
            <a:r>
              <a:rPr lang="en-US" dirty="0" smtClean="0"/>
              <a:t>Charter core team</a:t>
            </a:r>
          </a:p>
        </p:txBody>
      </p:sp>
    </p:spTree>
    <p:extLst>
      <p:ext uri="{BB962C8B-B14F-4D97-AF65-F5344CB8AC3E}">
        <p14:creationId xmlns:p14="http://schemas.microsoft.com/office/powerpoint/2010/main" val="41071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 Select EUM attributes to assess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the Ten Attributes</a:t>
            </a:r>
          </a:p>
          <a:p>
            <a:r>
              <a:rPr lang="en-US" dirty="0" smtClean="0"/>
              <a:t>Prioritize the attributes</a:t>
            </a:r>
            <a:endParaRPr lang="en-US" dirty="0"/>
          </a:p>
          <a:p>
            <a:pPr lvl="1"/>
            <a:r>
              <a:rPr lang="en-US" dirty="0" smtClean="0"/>
              <a:t>Knowledge of EUM/EUM </a:t>
            </a:r>
            <a:r>
              <a:rPr lang="en-US" dirty="0"/>
              <a:t>Primer </a:t>
            </a:r>
            <a:r>
              <a:rPr lang="en-US" dirty="0" smtClean="0"/>
              <a:t>helps </a:t>
            </a:r>
          </a:p>
          <a:p>
            <a:pPr lvl="1"/>
            <a:r>
              <a:rPr lang="en-US" dirty="0" smtClean="0"/>
              <a:t>If unfamiliar, try the </a:t>
            </a:r>
            <a:r>
              <a:rPr lang="en-US" dirty="0"/>
              <a:t>EUM website </a:t>
            </a:r>
            <a:r>
              <a:rPr lang="en-US" u="sng" dirty="0" smtClean="0">
                <a:hlinkClick r:id="rId3"/>
              </a:rPr>
              <a:t>http://www.watereum.org/resources/interactive-primer/getting-started/</a:t>
            </a:r>
            <a:endParaRPr lang="en-US" dirty="0"/>
          </a:p>
          <a:p>
            <a:r>
              <a:rPr lang="en-US" dirty="0" smtClean="0"/>
              <a:t>Review practice </a:t>
            </a:r>
            <a:r>
              <a:rPr lang="en-US" dirty="0"/>
              <a:t>areas and performance measures </a:t>
            </a:r>
            <a:r>
              <a:rPr lang="en-US" dirty="0" smtClean="0"/>
              <a:t>within </a:t>
            </a:r>
            <a:r>
              <a:rPr lang="en-US" dirty="0"/>
              <a:t>each </a:t>
            </a:r>
            <a:r>
              <a:rPr lang="en-US" dirty="0" smtClean="0"/>
              <a:t>selected attribute </a:t>
            </a:r>
          </a:p>
          <a:p>
            <a:r>
              <a:rPr lang="en-US" dirty="0" smtClean="0"/>
              <a:t>Full </a:t>
            </a:r>
            <a:r>
              <a:rPr lang="en-US" dirty="0"/>
              <a:t>EUM core team </a:t>
            </a:r>
            <a:r>
              <a:rPr lang="en-US" dirty="0" smtClean="0"/>
              <a:t>should assign weights to selected attributes</a:t>
            </a:r>
            <a:endParaRPr lang="en-US" dirty="0"/>
          </a:p>
        </p:txBody>
      </p:sp>
    </p:spTree>
    <p:extLst>
      <p:ext uri="{BB962C8B-B14F-4D97-AF65-F5344CB8AC3E}">
        <p14:creationId xmlns:p14="http://schemas.microsoft.com/office/powerpoint/2010/main" val="110594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 Select practice areas and performance measures to assess</a:t>
            </a:r>
            <a:endParaRPr lang="en-US" dirty="0"/>
          </a:p>
        </p:txBody>
      </p:sp>
      <p:graphicFrame>
        <p:nvGraphicFramePr>
          <p:cNvPr id="6" name="Diagram 5"/>
          <p:cNvGraphicFramePr/>
          <p:nvPr>
            <p:extLst/>
          </p:nvPr>
        </p:nvGraphicFramePr>
        <p:xfrm>
          <a:off x="457200" y="1974792"/>
          <a:ext cx="8153400" cy="5532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733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 Revise action plan (if needed)</a:t>
            </a:r>
            <a:endParaRPr lang="en-US" dirty="0"/>
          </a:p>
        </p:txBody>
      </p:sp>
      <p:sp>
        <p:nvSpPr>
          <p:cNvPr id="5" name="Content Placeholder 4"/>
          <p:cNvSpPr>
            <a:spLocks noGrp="1"/>
          </p:cNvSpPr>
          <p:nvPr>
            <p:ph idx="1"/>
          </p:nvPr>
        </p:nvSpPr>
        <p:spPr/>
        <p:txBody>
          <a:bodyPr/>
          <a:lstStyle/>
          <a:p>
            <a:r>
              <a:rPr lang="en-US" dirty="0" smtClean="0"/>
              <a:t>Once the benchmarking framework has been developed, reevaluate:</a:t>
            </a:r>
          </a:p>
          <a:p>
            <a:pPr lvl="1"/>
            <a:r>
              <a:rPr lang="en-US" dirty="0" smtClean="0"/>
              <a:t>Benchmarking team composition</a:t>
            </a:r>
          </a:p>
          <a:p>
            <a:pPr lvl="1"/>
            <a:r>
              <a:rPr lang="en-US" dirty="0" smtClean="0"/>
              <a:t>Benchmarking resource requirements</a:t>
            </a:r>
          </a:p>
          <a:p>
            <a:pPr lvl="1"/>
            <a:r>
              <a:rPr lang="en-US" dirty="0" smtClean="0"/>
              <a:t>Schedule considerations</a:t>
            </a:r>
          </a:p>
        </p:txBody>
      </p:sp>
    </p:spTree>
    <p:extLst>
      <p:ext uri="{BB962C8B-B14F-4D97-AF65-F5344CB8AC3E}">
        <p14:creationId xmlns:p14="http://schemas.microsoft.com/office/powerpoint/2010/main" val="40242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 Conduct benchmarking</a:t>
            </a:r>
            <a:endParaRPr lang="en-US" dirty="0"/>
          </a:p>
        </p:txBody>
      </p:sp>
      <p:sp>
        <p:nvSpPr>
          <p:cNvPr id="5" name="Content Placeholder 4"/>
          <p:cNvSpPr>
            <a:spLocks noGrp="1"/>
          </p:cNvSpPr>
          <p:nvPr>
            <p:ph idx="1"/>
          </p:nvPr>
        </p:nvSpPr>
        <p:spPr>
          <a:xfrm>
            <a:off x="457200" y="1447801"/>
            <a:ext cx="8229600" cy="4876800"/>
          </a:xfrm>
        </p:spPr>
        <p:txBody>
          <a:bodyPr>
            <a:normAutofit fontScale="85000" lnSpcReduction="10000"/>
          </a:bodyPr>
          <a:lstStyle/>
          <a:p>
            <a:r>
              <a:rPr lang="en-US" dirty="0" smtClean="0"/>
              <a:t>Identify current and target levels for all performance measures that have been selected</a:t>
            </a:r>
          </a:p>
          <a:p>
            <a:r>
              <a:rPr lang="en-US" dirty="0" smtClean="0"/>
              <a:t>Options:</a:t>
            </a:r>
          </a:p>
          <a:p>
            <a:pPr lvl="1"/>
            <a:r>
              <a:rPr lang="en-US" dirty="0" smtClean="0"/>
              <a:t>A small core team conducting the initial scoring and then the full team providing input </a:t>
            </a:r>
          </a:p>
          <a:p>
            <a:pPr lvl="1"/>
            <a:r>
              <a:rPr lang="en-US" dirty="0" smtClean="0"/>
              <a:t>Specialists scoring attributes they know best and then the full team providing input</a:t>
            </a:r>
          </a:p>
          <a:p>
            <a:pPr lvl="1"/>
            <a:r>
              <a:rPr lang="en-US" dirty="0" smtClean="0"/>
              <a:t>The full team scoring together in a workshop setting</a:t>
            </a:r>
          </a:p>
          <a:p>
            <a:r>
              <a:rPr lang="en-US" dirty="0" smtClean="0"/>
              <a:t>Validation check is part of the tool to ensure all selected performance measures have been scored</a:t>
            </a:r>
            <a:endParaRPr lang="en-US" dirty="0"/>
          </a:p>
        </p:txBody>
      </p:sp>
    </p:spTree>
    <p:extLst>
      <p:ext uri="{BB962C8B-B14F-4D97-AF65-F5344CB8AC3E}">
        <p14:creationId xmlns:p14="http://schemas.microsoft.com/office/powerpoint/2010/main" val="179954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undation2012TemplatePPT">
  <a:themeElements>
    <a:clrScheme name="WaterRF">
      <a:dk1>
        <a:srgbClr val="000000"/>
      </a:dk1>
      <a:lt1>
        <a:srgbClr val="FFFFFF"/>
      </a:lt1>
      <a:dk2>
        <a:srgbClr val="1D62A0"/>
      </a:dk2>
      <a:lt2>
        <a:srgbClr val="EEECE1"/>
      </a:lt2>
      <a:accent1>
        <a:srgbClr val="B32317"/>
      </a:accent1>
      <a:accent2>
        <a:srgbClr val="7C2B83"/>
      </a:accent2>
      <a:accent3>
        <a:srgbClr val="F3901D"/>
      </a:accent3>
      <a:accent4>
        <a:srgbClr val="00583D"/>
      </a:accent4>
      <a:accent5>
        <a:srgbClr val="C86345"/>
      </a:accent5>
      <a:accent6>
        <a:srgbClr val="227C67"/>
      </a:accent6>
      <a:hlink>
        <a:srgbClr val="4A74AD"/>
      </a:hlink>
      <a:folHlink>
        <a:srgbClr val="99659F"/>
      </a:folHlink>
    </a:clrScheme>
    <a:fontScheme name="WaterRF">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RF PPT Template" id="{35BF55D0-2264-4DC6-B383-F89EFC62FCA2}" vid="{AB5680DD-3824-4A45-8E66-1AC360D118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21D39710ADC2D24B9F7E8103A2FCEAA4" ma:contentTypeVersion="1" ma:contentTypeDescription="Create a new document." ma:contentTypeScope="" ma:versionID="a2f07f747e29c565488d080c17a17d44">
  <xsd:schema xmlns:xsd="http://www.w3.org/2001/XMLSchema" xmlns:xs="http://www.w3.org/2001/XMLSchema" xmlns:p="http://schemas.microsoft.com/office/2006/metadata/properties" xmlns:ns1="http://schemas.microsoft.com/sharepoint/v3" targetNamespace="http://schemas.microsoft.com/office/2006/metadata/properties" ma:root="true" ma:fieldsID="a9e304d7df62fa6311df9985b3c4e34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3DC8B5-0B9F-452F-80D2-96AB052CA4D3}"/>
</file>

<file path=customXml/itemProps2.xml><?xml version="1.0" encoding="utf-8"?>
<ds:datastoreItem xmlns:ds="http://schemas.openxmlformats.org/officeDocument/2006/customXml" ds:itemID="{C5FA5643-9D67-4B0D-BB65-92DD2CBB8E05}"/>
</file>

<file path=customXml/itemProps3.xml><?xml version="1.0" encoding="utf-8"?>
<ds:datastoreItem xmlns:ds="http://schemas.openxmlformats.org/officeDocument/2006/customXml" ds:itemID="{52D99DB5-5992-4582-829D-3AF9DED0363C}">
  <ds:schemaRefs>
    <ds:schemaRef ds:uri="http://schemas.microsoft.com/sharepoint/events"/>
  </ds:schemaRefs>
</ds:datastoreItem>
</file>

<file path=customXml/itemProps4.xml><?xml version="1.0" encoding="utf-8"?>
<ds:datastoreItem xmlns:ds="http://schemas.openxmlformats.org/officeDocument/2006/customXml" ds:itemID="{917AFBB1-CE5F-413C-B129-65ECD0DF1D33}"/>
</file>

<file path=docProps/app.xml><?xml version="1.0" encoding="utf-8"?>
<Properties xmlns="http://schemas.openxmlformats.org/officeDocument/2006/extended-properties" xmlns:vt="http://schemas.openxmlformats.org/officeDocument/2006/docPropsVTypes">
  <Template>WRF PPT Template</Template>
  <TotalTime>587</TotalTime>
  <Words>1848</Words>
  <Application>Microsoft Office PowerPoint</Application>
  <PresentationFormat>On-screen Show (4:3)</PresentationFormat>
  <Paragraphs>212</Paragraphs>
  <Slides>32</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Trebuchet MS</vt:lpstr>
      <vt:lpstr>Foundation2012TemplatePPT</vt:lpstr>
      <vt:lpstr>PowerPoint Presentation</vt:lpstr>
      <vt:lpstr>Agenda</vt:lpstr>
      <vt:lpstr>Recommendations for Conducting Self-Assessments</vt:lpstr>
      <vt:lpstr>Recommended approach for conducting self-assessments</vt:lpstr>
      <vt:lpstr>Step 1 - Form benchmarking team and develop initial action plan</vt:lpstr>
      <vt:lpstr>Step 2 - Select EUM attributes to assess</vt:lpstr>
      <vt:lpstr>Step 3 - Select practice areas and performance measures to assess</vt:lpstr>
      <vt:lpstr>Step 4 - Revise action plan (if needed)</vt:lpstr>
      <vt:lpstr>Step 5 - Conduct benchmarking</vt:lpstr>
      <vt:lpstr>Step 6 - Evaluate results and identify methods to narrow priority gaps</vt:lpstr>
      <vt:lpstr>Step 6 - Evaluate results and identify methods to narrow priority gaps</vt:lpstr>
      <vt:lpstr>Step 6 - Evaluate results and identify methods to narrow priority gaps</vt:lpstr>
      <vt:lpstr>Step 7 - Develop follow-up plans to:</vt:lpstr>
      <vt:lpstr>Tour/Demonstration of the Benchmarking Tool</vt:lpstr>
      <vt:lpstr>Opening the tool</vt:lpstr>
      <vt:lpstr>Selecting and weighing attributes</vt:lpstr>
      <vt:lpstr>Selecting and weighing practice areas</vt:lpstr>
      <vt:lpstr>Selecting performance measures</vt:lpstr>
      <vt:lpstr>Overview of the customized Main Menu</vt:lpstr>
      <vt:lpstr>Performance measure assessment matrix</vt:lpstr>
      <vt:lpstr>Performance measure assessment matrix</vt:lpstr>
      <vt:lpstr>Performing the assessment</vt:lpstr>
      <vt:lpstr>Performing the assessment</vt:lpstr>
      <vt:lpstr>Verifying the assessment</vt:lpstr>
      <vt:lpstr>Potential errors</vt:lpstr>
      <vt:lpstr>Modifying the assessment: removing or deleting elements</vt:lpstr>
      <vt:lpstr>Removing assessment elements</vt:lpstr>
      <vt:lpstr>Deleting performance measures</vt:lpstr>
      <vt:lpstr>Review the results: attribute summary</vt:lpstr>
      <vt:lpstr>Review the results: assessment summary</vt:lpstr>
      <vt:lpstr>Closing thoughts</vt:lpstr>
      <vt:lpstr>Thank You</vt:lpstr>
    </vt:vector>
  </TitlesOfParts>
  <Company>AwwaRF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Lang</dc:creator>
  <cp:keywords/>
  <dc:description/>
  <cp:lastModifiedBy>Amy Lewis</cp:lastModifiedBy>
  <cp:revision>13</cp:revision>
  <dcterms:created xsi:type="dcterms:W3CDTF">2015-03-20T17:15:22Z</dcterms:created>
  <dcterms:modified xsi:type="dcterms:W3CDTF">2015-07-27T23:22:31Z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0x01010021D39710ADC2D24B9F7E8103A2FCEAA4</vt:lpwstr>
  </property>
  <property fmtid="{D5CDD505-2E9C-101B-9397-08002B2CF9AE}" pid="3" name="Order">
    <vt:r8>1000</vt:r8>
  </property>
  <property fmtid="{D5CDD505-2E9C-101B-9397-08002B2CF9AE}" pid="4" name="_CopySource">
    <vt:lpwstr>http://rf15/sites/intranet/resources/presentations/PowerPoint Presentations/WRFTemplatePPT.potx</vt:lpwstr>
  </property>
</Properties>
</file>