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6"/>
  </p:notesMasterIdLst>
  <p:sldIdLst>
    <p:sldId id="259" r:id="rId6"/>
    <p:sldId id="260" r:id="rId7"/>
    <p:sldId id="262" r:id="rId8"/>
    <p:sldId id="326" r:id="rId9"/>
    <p:sldId id="343" r:id="rId10"/>
    <p:sldId id="321" r:id="rId11"/>
    <p:sldId id="322" r:id="rId12"/>
    <p:sldId id="324" r:id="rId13"/>
    <p:sldId id="344" r:id="rId14"/>
    <p:sldId id="328" r:id="rId15"/>
    <p:sldId id="291" r:id="rId16"/>
    <p:sldId id="347" r:id="rId17"/>
    <p:sldId id="340" r:id="rId18"/>
    <p:sldId id="369" r:id="rId19"/>
    <p:sldId id="370" r:id="rId20"/>
    <p:sldId id="360" r:id="rId21"/>
    <p:sldId id="361" r:id="rId22"/>
    <p:sldId id="362" r:id="rId23"/>
    <p:sldId id="366" r:id="rId24"/>
    <p:sldId id="367" r:id="rId25"/>
    <p:sldId id="349" r:id="rId26"/>
    <p:sldId id="351" r:id="rId27"/>
    <p:sldId id="352" r:id="rId28"/>
    <p:sldId id="353" r:id="rId29"/>
    <p:sldId id="354" r:id="rId30"/>
    <p:sldId id="355" r:id="rId31"/>
    <p:sldId id="356" r:id="rId32"/>
    <p:sldId id="358" r:id="rId33"/>
    <p:sldId id="359" r:id="rId34"/>
    <p:sldId id="34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Blankenship" initials="L_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449" autoAdjust="0"/>
  </p:normalViewPr>
  <p:slideViewPr>
    <p:cSldViewPr snapToGrid="0">
      <p:cViewPr varScale="1">
        <p:scale>
          <a:sx n="79" d="100"/>
          <a:sy n="79" d="100"/>
        </p:scale>
        <p:origin x="912" y="90"/>
      </p:cViewPr>
      <p:guideLst>
        <p:guide orient="horz" pos="2160"/>
        <p:guide pos="1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3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[Field &amp; Customer Service KPIs.xlsx]Restore Service!PivotTable5</c:name>
    <c:fmtId val="-1"/>
  </c:pivotSource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Hours to Restore</a:t>
            </a:r>
            <a:r>
              <a:rPr lang="en-US" baseline="0"/>
              <a:t> Service</a:t>
            </a:r>
            <a:endParaRPr lang="en-US"/>
          </a:p>
        </c:rich>
      </c:tx>
      <c:layout>
        <c:manualLayout>
          <c:xMode val="edge"/>
          <c:yMode val="edge"/>
          <c:x val="0.30996479662299309"/>
          <c:y val="3.3648801890691735E-2"/>
        </c:manualLayout>
      </c:layout>
      <c:overlay val="0"/>
      <c:spPr>
        <a:noFill/>
        <a:ln w="25400">
          <a:noFill/>
        </a:ln>
      </c:spPr>
    </c:title>
    <c:autoTitleDeleted val="0"/>
    <c:pivotFmts>
      <c:pivotFmt>
        <c:idx val="0"/>
        <c:spPr>
          <a:ln w="28575">
            <a:solidFill>
              <a:srgbClr val="1F497D"/>
            </a:solidFill>
          </a:ln>
        </c:spPr>
        <c:marker>
          <c:symbol val="none"/>
        </c:marker>
      </c:pivotFmt>
      <c:pivotFmt>
        <c:idx val="1"/>
        <c:spPr>
          <a:ln w="28575">
            <a:solidFill>
              <a:srgbClr val="C00000"/>
            </a:solidFill>
            <a:prstDash val="sysDot"/>
          </a:ln>
        </c:spPr>
        <c:marker>
          <c:symbol val="none"/>
        </c:marker>
      </c:pivotFmt>
      <c:pivotFmt>
        <c:idx val="2"/>
        <c:spPr>
          <a:ln w="28575">
            <a:solidFill>
              <a:srgbClr val="9BBB59"/>
            </a:solidFill>
            <a:prstDash val="solid"/>
          </a:ln>
        </c:spPr>
        <c:marker>
          <c:symbol val="none"/>
        </c:marker>
      </c:pivotFmt>
      <c:pivotFmt>
        <c:idx val="3"/>
        <c:spPr>
          <a:ln w="28575">
            <a:solidFill>
              <a:srgbClr val="1F497D"/>
            </a:solidFill>
          </a:ln>
        </c:spPr>
        <c:marker>
          <c:symbol val="none"/>
        </c:marker>
      </c:pivotFmt>
      <c:pivotFmt>
        <c:idx val="4"/>
        <c:spPr>
          <a:ln w="28575">
            <a:solidFill>
              <a:srgbClr val="9BBB59"/>
            </a:solidFill>
            <a:prstDash val="solid"/>
          </a:ln>
        </c:spPr>
        <c:marker>
          <c:symbol val="none"/>
        </c:marker>
      </c:pivotFmt>
      <c:pivotFmt>
        <c:idx val="5"/>
        <c:spPr>
          <a:ln w="28575">
            <a:solidFill>
              <a:srgbClr val="C00000"/>
            </a:solidFill>
            <a:prstDash val="sysDot"/>
          </a:ln>
        </c:spPr>
        <c:marker>
          <c:symbol val="none"/>
        </c:marker>
      </c:pivotFmt>
      <c:pivotFmt>
        <c:idx val="6"/>
        <c:spPr>
          <a:ln w="28575">
            <a:solidFill>
              <a:srgbClr val="1F497D"/>
            </a:solidFill>
          </a:ln>
        </c:spPr>
        <c:marker>
          <c:symbol val="none"/>
        </c:marker>
      </c:pivotFmt>
      <c:pivotFmt>
        <c:idx val="7"/>
        <c:spPr>
          <a:ln w="28575">
            <a:solidFill>
              <a:srgbClr val="9BBB59"/>
            </a:solidFill>
            <a:prstDash val="solid"/>
          </a:ln>
        </c:spPr>
        <c:marker>
          <c:symbol val="none"/>
        </c:marker>
      </c:pivotFmt>
      <c:pivotFmt>
        <c:idx val="8"/>
        <c:spPr>
          <a:ln w="28575">
            <a:solidFill>
              <a:srgbClr val="C00000"/>
            </a:solidFill>
            <a:prstDash val="sysDot"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451442313801608"/>
          <c:y val="0.12086157708547299"/>
          <c:w val="0.77852713007862606"/>
          <c:h val="0.72481163890122047"/>
        </c:manualLayout>
      </c:layout>
      <c:lineChart>
        <c:grouping val="standard"/>
        <c:varyColors val="0"/>
        <c:ser>
          <c:idx val="0"/>
          <c:order val="0"/>
          <c:tx>
            <c:strRef>
              <c:f>'Restore Service'!$R$3</c:f>
              <c:strCache>
                <c:ptCount val="1"/>
                <c:pt idx="0">
                  <c:v>Average Hrs</c:v>
                </c:pt>
              </c:strCache>
            </c:strRef>
          </c:tx>
          <c:spPr>
            <a:ln w="28575"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'Restore Service'!$Q$4:$Q$15</c:f>
              <c:strCache>
                <c:ptCount val="12"/>
                <c:pt idx="0">
                  <c:v>Oct-13</c:v>
                </c:pt>
                <c:pt idx="1">
                  <c:v>Nov-13</c:v>
                </c:pt>
                <c:pt idx="2">
                  <c:v>Dec-13</c:v>
                </c:pt>
                <c:pt idx="3">
                  <c:v>Jan-14</c:v>
                </c:pt>
                <c:pt idx="4">
                  <c:v>Feb-14</c:v>
                </c:pt>
                <c:pt idx="5">
                  <c:v>Mar-14</c:v>
                </c:pt>
                <c:pt idx="6">
                  <c:v>Apr-14</c:v>
                </c:pt>
                <c:pt idx="7">
                  <c:v>May-14</c:v>
                </c:pt>
                <c:pt idx="8">
                  <c:v>Jun-14</c:v>
                </c:pt>
                <c:pt idx="9">
                  <c:v>Jul-14</c:v>
                </c:pt>
                <c:pt idx="10">
                  <c:v>Aug-14</c:v>
                </c:pt>
                <c:pt idx="11">
                  <c:v>Sep-14</c:v>
                </c:pt>
              </c:strCache>
            </c:strRef>
          </c:cat>
          <c:val>
            <c:numRef>
              <c:f>'Restore Service'!$R$4:$R$15</c:f>
              <c:numCache>
                <c:formatCode>0.00</c:formatCode>
                <c:ptCount val="12"/>
                <c:pt idx="0">
                  <c:v>14.944270833333333</c:v>
                </c:pt>
                <c:pt idx="1">
                  <c:v>6.1944565217391316</c:v>
                </c:pt>
                <c:pt idx="2">
                  <c:v>2.7504724409448817</c:v>
                </c:pt>
                <c:pt idx="3">
                  <c:v>2.406902654867257</c:v>
                </c:pt>
                <c:pt idx="4">
                  <c:v>0.61103092783505153</c:v>
                </c:pt>
                <c:pt idx="5">
                  <c:v>0.5257303370786518</c:v>
                </c:pt>
                <c:pt idx="6">
                  <c:v>0.58268907563025218</c:v>
                </c:pt>
                <c:pt idx="7">
                  <c:v>0.8020370370370371</c:v>
                </c:pt>
                <c:pt idx="8">
                  <c:v>0.71230088495575228</c:v>
                </c:pt>
                <c:pt idx="9">
                  <c:v>0.60888888888888903</c:v>
                </c:pt>
                <c:pt idx="10">
                  <c:v>0.76991666666666669</c:v>
                </c:pt>
                <c:pt idx="11">
                  <c:v>0.58245901639344266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'Restore Service'!$T$3</c:f>
              <c:strCache>
                <c:ptCount val="1"/>
                <c:pt idx="0">
                  <c:v>KPI Target</c:v>
                </c:pt>
              </c:strCache>
            </c:strRef>
          </c:tx>
          <c:spPr>
            <a:ln w="28575">
              <a:solidFill>
                <a:srgbClr val="9BBB59"/>
              </a:solidFill>
              <a:prstDash val="solid"/>
            </a:ln>
          </c:spPr>
          <c:marker>
            <c:symbol val="none"/>
          </c:marker>
          <c:cat>
            <c:strRef>
              <c:f>'Restore Service'!$Q$4:$Q$15</c:f>
              <c:strCache>
                <c:ptCount val="12"/>
                <c:pt idx="0">
                  <c:v>Oct-13</c:v>
                </c:pt>
                <c:pt idx="1">
                  <c:v>Nov-13</c:v>
                </c:pt>
                <c:pt idx="2">
                  <c:v>Dec-13</c:v>
                </c:pt>
                <c:pt idx="3">
                  <c:v>Jan-14</c:v>
                </c:pt>
                <c:pt idx="4">
                  <c:v>Feb-14</c:v>
                </c:pt>
                <c:pt idx="5">
                  <c:v>Mar-14</c:v>
                </c:pt>
                <c:pt idx="6">
                  <c:v>Apr-14</c:v>
                </c:pt>
                <c:pt idx="7">
                  <c:v>May-14</c:v>
                </c:pt>
                <c:pt idx="8">
                  <c:v>Jun-14</c:v>
                </c:pt>
                <c:pt idx="9">
                  <c:v>Jul-14</c:v>
                </c:pt>
                <c:pt idx="10">
                  <c:v>Aug-14</c:v>
                </c:pt>
                <c:pt idx="11">
                  <c:v>Sep-14</c:v>
                </c:pt>
              </c:strCache>
            </c:strRef>
          </c:cat>
          <c:val>
            <c:numRef>
              <c:f>'Restore Service'!$T$4:$T$15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68528"/>
        <c:axId val="239366960"/>
      </c:lineChart>
      <c:lineChart>
        <c:grouping val="standard"/>
        <c:varyColors val="0"/>
        <c:ser>
          <c:idx val="2"/>
          <c:order val="1"/>
          <c:tx>
            <c:strRef>
              <c:f>'Restore Service'!$S$3</c:f>
              <c:strCache>
                <c:ptCount val="1"/>
                <c:pt idx="0">
                  <c:v># of work orders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strRef>
              <c:f>'Restore Service'!$Q$4:$Q$15</c:f>
              <c:strCache>
                <c:ptCount val="12"/>
                <c:pt idx="0">
                  <c:v>Oct-13</c:v>
                </c:pt>
                <c:pt idx="1">
                  <c:v>Nov-13</c:v>
                </c:pt>
                <c:pt idx="2">
                  <c:v>Dec-13</c:v>
                </c:pt>
                <c:pt idx="3">
                  <c:v>Jan-14</c:v>
                </c:pt>
                <c:pt idx="4">
                  <c:v>Feb-14</c:v>
                </c:pt>
                <c:pt idx="5">
                  <c:v>Mar-14</c:v>
                </c:pt>
                <c:pt idx="6">
                  <c:v>Apr-14</c:v>
                </c:pt>
                <c:pt idx="7">
                  <c:v>May-14</c:v>
                </c:pt>
                <c:pt idx="8">
                  <c:v>Jun-14</c:v>
                </c:pt>
                <c:pt idx="9">
                  <c:v>Jul-14</c:v>
                </c:pt>
                <c:pt idx="10">
                  <c:v>Aug-14</c:v>
                </c:pt>
                <c:pt idx="11">
                  <c:v>Sep-14</c:v>
                </c:pt>
              </c:strCache>
            </c:strRef>
          </c:cat>
          <c:val>
            <c:numRef>
              <c:f>'Restore Service'!$S$4:$S$15</c:f>
              <c:numCache>
                <c:formatCode>General</c:formatCode>
                <c:ptCount val="12"/>
                <c:pt idx="0">
                  <c:v>192</c:v>
                </c:pt>
                <c:pt idx="1">
                  <c:v>92</c:v>
                </c:pt>
                <c:pt idx="2">
                  <c:v>127</c:v>
                </c:pt>
                <c:pt idx="3">
                  <c:v>113</c:v>
                </c:pt>
                <c:pt idx="4">
                  <c:v>97</c:v>
                </c:pt>
                <c:pt idx="5">
                  <c:v>89</c:v>
                </c:pt>
                <c:pt idx="6">
                  <c:v>119</c:v>
                </c:pt>
                <c:pt idx="7">
                  <c:v>108</c:v>
                </c:pt>
                <c:pt idx="8">
                  <c:v>113</c:v>
                </c:pt>
                <c:pt idx="9">
                  <c:v>135</c:v>
                </c:pt>
                <c:pt idx="10">
                  <c:v>120</c:v>
                </c:pt>
                <c:pt idx="11">
                  <c:v>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67352"/>
        <c:axId val="239366568"/>
      </c:lineChart>
      <c:catAx>
        <c:axId val="23936852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9366960"/>
        <c:crosses val="autoZero"/>
        <c:auto val="1"/>
        <c:lblAlgn val="ctr"/>
        <c:lblOffset val="100"/>
        <c:tickLblSkip val="1"/>
        <c:noMultiLvlLbl val="0"/>
      </c:catAx>
      <c:valAx>
        <c:axId val="239366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1.3353674540682415E-2"/>
              <c:y val="0.4115306489698821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9368528"/>
        <c:crosses val="autoZero"/>
        <c:crossBetween val="between"/>
      </c:valAx>
      <c:valAx>
        <c:axId val="2393665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7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# of work orders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9367352"/>
        <c:crosses val="max"/>
        <c:crossBetween val="between"/>
      </c:valAx>
      <c:catAx>
        <c:axId val="23936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3665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8030803342886155E-2"/>
          <c:y val="0.91998573404746853"/>
          <c:w val="0.82461986001749787"/>
          <c:h val="6.553237225168812E-2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C5F96-8A6B-4A6F-9DF8-7320456B6DFF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B0417-4332-4F95-AAC1-5EAA241E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slide" Target="../slides/slide2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11" Type="http://schemas.openxmlformats.org/officeDocument/2006/relationships/package" Target="../embeddings/Microsoft_Excel_Worksheet5.xlsx"/><Relationship Id="rId5" Type="http://schemas.openxmlformats.org/officeDocument/2006/relationships/package" Target="../embeddings/Microsoft_Excel_Worksheet3.xlsx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emf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DAE7F-F30F-42E3-B879-7F960EBFAF1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43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EB9AE-652E-4186-AABE-65E8E066E99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need to develop a figure that illustrates this concept.</a:t>
            </a:r>
          </a:p>
        </p:txBody>
      </p:sp>
    </p:spTree>
    <p:extLst>
      <p:ext uri="{BB962C8B-B14F-4D97-AF65-F5344CB8AC3E}">
        <p14:creationId xmlns:p14="http://schemas.microsoft.com/office/powerpoint/2010/main" val="309938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300992-CE52-4B48-A7AA-393958290310}" type="slidenum">
              <a:rPr lang="en-AU" altLang="en-US" sz="1200"/>
              <a:pPr eaLnBrk="1" hangingPunct="1"/>
              <a:t>13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01901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6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9824-C6D6-4653-BBEC-97FD2958E1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9824-C6D6-4653-BBEC-97FD2958E1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1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9824-C6D6-4653-BBEC-97FD2958E1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9824-C6D6-4653-BBEC-97FD2958E1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1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28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0D7ED-B3C4-48F9-B9BE-02FA75F55A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0D7ED-B3C4-48F9-B9BE-02FA75F55A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1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A9C3D-65C8-4454-A472-8CAD10B95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5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A9C3D-65C8-4454-A472-8CAD10B95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0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A9C3D-65C8-4454-A472-8CAD10B95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6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A9C3D-65C8-4454-A472-8CAD10B95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5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52062" y="75914"/>
          <a:ext cx="2868935" cy="167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Worksheet" r:id="rId5" imgW="7105644" imgH="4152951" progId="Excel.Sheet.12">
                  <p:embed/>
                </p:oleObj>
              </mc:Choice>
              <mc:Fallback>
                <p:oleObj name="Worksheet" r:id="rId5" imgW="7105644" imgH="415295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62" y="75914"/>
                        <a:ext cx="2868935" cy="167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09800" y="838200"/>
            <a:ext cx="4803775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B140C-F485-49CD-9830-9C8219A542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761936" y="4419400"/>
          <a:ext cx="4648444" cy="226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Worksheet" r:id="rId8" imgW="8696399" imgH="4229177" progId="Excel.Sheet.12">
                  <p:embed/>
                </p:oleObj>
              </mc:Choice>
              <mc:Fallback>
                <p:oleObj name="Worksheet" r:id="rId8" imgW="8696399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36" y="4419400"/>
                        <a:ext cx="4648444" cy="226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761939" y="6629094"/>
          <a:ext cx="4725305" cy="232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Worksheet" r:id="rId11" imgW="8601142" imgH="4229177" progId="Excel.Sheet.12">
                  <p:embed/>
                </p:oleObj>
              </mc:Choice>
              <mc:Fallback>
                <p:oleObj name="Worksheet" r:id="rId11" imgW="8601142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39" y="6629094"/>
                        <a:ext cx="4725305" cy="232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224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CC7C6-F812-4F25-B15B-B92D80F67288}" type="slidenum">
              <a:rPr lang="en-US"/>
              <a:pPr/>
              <a:t>29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77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EE829-DEDB-4AEE-A127-4CE1BC95BC9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1675"/>
            <a:ext cx="4684712" cy="3513138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2938"/>
            <a:ext cx="5194300" cy="421798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/>
              <a:t>Toho is located in central Florida in Kissimmee.  Orlando is a suburb of Kissimmee.</a:t>
            </a:r>
          </a:p>
          <a:p>
            <a:pPr>
              <a:lnSpc>
                <a:spcPct val="125000"/>
              </a:lnSpc>
            </a:pPr>
            <a:r>
              <a:rPr lang="en-US" altLang="en-US"/>
              <a:t>	</a:t>
            </a:r>
          </a:p>
          <a:p>
            <a:pPr>
              <a:lnSpc>
                <a:spcPct val="125000"/>
              </a:lnSpc>
            </a:pPr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747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7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EA82D-728F-45C6-9031-B7973A11955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6038" y="646113"/>
            <a:ext cx="4321175" cy="32416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105275"/>
            <a:ext cx="5099050" cy="38893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9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F1AB8-2A6B-47FF-AB95-8C0E1530BE7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6038" y="646113"/>
            <a:ext cx="4321175" cy="32416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105275"/>
            <a:ext cx="5099050" cy="38893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19929-2712-41AF-B0E8-3A816EBF98B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6038" y="647700"/>
            <a:ext cx="4321175" cy="32416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4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402037" y="6734889"/>
            <a:ext cx="771685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 No part of this presentation may be copied, reproduced, or otherwise utilized without permission.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sweeney@tohowater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howat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20" y="2528629"/>
            <a:ext cx="8893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WaterRF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Workshop on EUM Benchmarking</a:t>
            </a:r>
            <a:endParaRPr lang="en-US" sz="900" b="1" u="sng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Toho’s Continuous Improvement Journey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April 23, 2015</a:t>
            </a:r>
          </a:p>
        </p:txBody>
      </p:sp>
    </p:spTree>
    <p:extLst>
      <p:ext uri="{BB962C8B-B14F-4D97-AF65-F5344CB8AC3E}">
        <p14:creationId xmlns:p14="http://schemas.microsoft.com/office/powerpoint/2010/main" val="29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4446" y="1653405"/>
            <a:ext cx="2558249" cy="2527978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TWA’s</a:t>
            </a:r>
          </a:p>
          <a:p>
            <a:r>
              <a:rPr lang="en-US" altLang="en-US" sz="2800" dirty="0" smtClean="0"/>
              <a:t>Five Primary Strategies</a:t>
            </a:r>
            <a:endParaRPr lang="en-US" altLang="en-US" sz="28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57600" y="1462088"/>
            <a:ext cx="46656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Tx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</a:rPr>
              <a:t>Customer Service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Tx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</a:rPr>
              <a:t>Water Supply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Tx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</a:rPr>
              <a:t>Workforce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Tx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</a:rPr>
              <a:t>Infrastructure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Tx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</a:rPr>
              <a:t>Financial Health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</a:pPr>
            <a:endParaRPr lang="en-US" altLang="en-US" sz="36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75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557" name="Freeform 197"/>
          <p:cNvSpPr>
            <a:spLocks/>
          </p:cNvSpPr>
          <p:nvPr/>
        </p:nvSpPr>
        <p:spPr bwMode="auto">
          <a:xfrm>
            <a:off x="1318519" y="1309765"/>
            <a:ext cx="2554288" cy="5108575"/>
          </a:xfrm>
          <a:custGeom>
            <a:avLst/>
            <a:gdLst>
              <a:gd name="T0" fmla="*/ 7 w 1609"/>
              <a:gd name="T1" fmla="*/ 3218 h 3218"/>
              <a:gd name="T2" fmla="*/ 0 w 1609"/>
              <a:gd name="T3" fmla="*/ 1202 h 3218"/>
              <a:gd name="T4" fmla="*/ 1201 w 1609"/>
              <a:gd name="T5" fmla="*/ 0 h 3218"/>
              <a:gd name="T6" fmla="*/ 1609 w 1609"/>
              <a:gd name="T7" fmla="*/ 0 h 3218"/>
              <a:gd name="T8" fmla="*/ 408 w 1609"/>
              <a:gd name="T9" fmla="*/ 1202 h 3218"/>
              <a:gd name="T10" fmla="*/ 408 w 1609"/>
              <a:gd name="T11" fmla="*/ 3218 h 3218"/>
              <a:gd name="T12" fmla="*/ 7 w 1609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9" h="3218">
                <a:moveTo>
                  <a:pt x="7" y="3218"/>
                </a:moveTo>
                <a:lnTo>
                  <a:pt x="0" y="1202"/>
                </a:lnTo>
                <a:lnTo>
                  <a:pt x="1201" y="0"/>
                </a:lnTo>
                <a:lnTo>
                  <a:pt x="1609" y="0"/>
                </a:lnTo>
                <a:lnTo>
                  <a:pt x="408" y="1202"/>
                </a:lnTo>
                <a:lnTo>
                  <a:pt x="408" y="3218"/>
                </a:lnTo>
                <a:lnTo>
                  <a:pt x="7" y="3218"/>
                </a:lnTo>
                <a:close/>
              </a:path>
            </a:pathLst>
          </a:custGeom>
          <a:solidFill>
            <a:srgbClr val="0099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331" y="251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How 5 </a:t>
            </a:r>
            <a:r>
              <a:rPr lang="en-US" altLang="en-US" sz="3600" dirty="0"/>
              <a:t>Strategic Goals Map to </a:t>
            </a:r>
            <a:r>
              <a:rPr lang="en-US" altLang="en-US" sz="3600" dirty="0" smtClean="0"/>
              <a:t>the 10 EUM Attributes</a:t>
            </a:r>
            <a:endParaRPr lang="en-US" altLang="en-US" sz="3600" dirty="0"/>
          </a:p>
        </p:txBody>
      </p:sp>
      <p:sp>
        <p:nvSpPr>
          <p:cNvPr id="783367" name="Text Box 7"/>
          <p:cNvSpPr txBox="1">
            <a:spLocks noChangeArrowheads="1"/>
          </p:cNvSpPr>
          <p:nvPr/>
        </p:nvSpPr>
        <p:spPr bwMode="auto">
          <a:xfrm rot="-2709662">
            <a:off x="1659038" y="2572621"/>
            <a:ext cx="839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Product Quality</a:t>
            </a:r>
          </a:p>
        </p:txBody>
      </p:sp>
      <p:sp>
        <p:nvSpPr>
          <p:cNvPr id="783372" name="Text Box 12"/>
          <p:cNvSpPr txBox="1">
            <a:spLocks noChangeArrowheads="1"/>
          </p:cNvSpPr>
          <p:nvPr/>
        </p:nvSpPr>
        <p:spPr bwMode="auto">
          <a:xfrm rot="-2716935">
            <a:off x="2331345" y="2455940"/>
            <a:ext cx="10731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Customer Satisfaction</a:t>
            </a:r>
          </a:p>
        </p:txBody>
      </p:sp>
      <p:sp>
        <p:nvSpPr>
          <p:cNvPr id="783377" name="Text Box 17"/>
          <p:cNvSpPr txBox="1">
            <a:spLocks noChangeArrowheads="1"/>
          </p:cNvSpPr>
          <p:nvPr/>
        </p:nvSpPr>
        <p:spPr bwMode="auto">
          <a:xfrm rot="-2707020">
            <a:off x="2798069" y="1973340"/>
            <a:ext cx="2441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Employee and Leadership Development</a:t>
            </a:r>
          </a:p>
        </p:txBody>
      </p:sp>
      <p:sp>
        <p:nvSpPr>
          <p:cNvPr id="783382" name="Text Box 22"/>
          <p:cNvSpPr txBox="1">
            <a:spLocks noChangeArrowheads="1"/>
          </p:cNvSpPr>
          <p:nvPr/>
        </p:nvSpPr>
        <p:spPr bwMode="auto">
          <a:xfrm rot="-2716935">
            <a:off x="3675957" y="2381328"/>
            <a:ext cx="1222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Operational Optimization</a:t>
            </a:r>
          </a:p>
        </p:txBody>
      </p:sp>
      <p:sp>
        <p:nvSpPr>
          <p:cNvPr id="783386" name="Text Box 26"/>
          <p:cNvSpPr txBox="1">
            <a:spLocks noChangeArrowheads="1"/>
          </p:cNvSpPr>
          <p:nvPr/>
        </p:nvSpPr>
        <p:spPr bwMode="auto">
          <a:xfrm rot="-2709662">
            <a:off x="4357788" y="2498009"/>
            <a:ext cx="989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Financial Viability</a:t>
            </a:r>
          </a:p>
        </p:txBody>
      </p:sp>
      <p:sp>
        <p:nvSpPr>
          <p:cNvPr id="783391" name="Text Box 31"/>
          <p:cNvSpPr txBox="1">
            <a:spLocks noChangeArrowheads="1"/>
          </p:cNvSpPr>
          <p:nvPr/>
        </p:nvSpPr>
        <p:spPr bwMode="auto">
          <a:xfrm rot="-2709662">
            <a:off x="5027713" y="2329734"/>
            <a:ext cx="1325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Infrastructure Stability</a:t>
            </a:r>
          </a:p>
        </p:txBody>
      </p:sp>
      <p:sp>
        <p:nvSpPr>
          <p:cNvPr id="783396" name="Text Box 36"/>
          <p:cNvSpPr txBox="1">
            <a:spLocks noChangeArrowheads="1"/>
          </p:cNvSpPr>
          <p:nvPr/>
        </p:nvSpPr>
        <p:spPr bwMode="auto">
          <a:xfrm rot="-2709662">
            <a:off x="5699226" y="2410696"/>
            <a:ext cx="1163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Operational Resiliency</a:t>
            </a:r>
          </a:p>
        </p:txBody>
      </p:sp>
      <p:sp>
        <p:nvSpPr>
          <p:cNvPr id="783401" name="Text Box 41"/>
          <p:cNvSpPr txBox="1">
            <a:spLocks noChangeArrowheads="1"/>
          </p:cNvSpPr>
          <p:nvPr/>
        </p:nvSpPr>
        <p:spPr bwMode="auto">
          <a:xfrm rot="-2709662">
            <a:off x="6367563" y="2309096"/>
            <a:ext cx="1366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Community Sustainability</a:t>
            </a:r>
          </a:p>
        </p:txBody>
      </p:sp>
      <p:sp>
        <p:nvSpPr>
          <p:cNvPr id="783406" name="Text Box 46"/>
          <p:cNvSpPr txBox="1">
            <a:spLocks noChangeArrowheads="1"/>
          </p:cNvSpPr>
          <p:nvPr/>
        </p:nvSpPr>
        <p:spPr bwMode="auto">
          <a:xfrm rot="-2716935">
            <a:off x="7054157" y="2235278"/>
            <a:ext cx="15144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Water Resource Adequacy</a:t>
            </a:r>
          </a:p>
        </p:txBody>
      </p:sp>
      <p:sp>
        <p:nvSpPr>
          <p:cNvPr id="783411" name="Text Box 51"/>
          <p:cNvSpPr txBox="1">
            <a:spLocks noChangeArrowheads="1"/>
          </p:cNvSpPr>
          <p:nvPr/>
        </p:nvSpPr>
        <p:spPr bwMode="auto">
          <a:xfrm rot="-2707020">
            <a:off x="7849494" y="2157491"/>
            <a:ext cx="14890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 i="1">
                <a:latin typeface="Arial Narrow" panose="020B0606020202030204" pitchFamily="34" charset="0"/>
              </a:rPr>
              <a:t>Stakeholder </a:t>
            </a:r>
            <a:br>
              <a:rPr lang="en-US" altLang="en-US" sz="1400" b="1" i="1">
                <a:latin typeface="Arial Narrow" panose="020B0606020202030204" pitchFamily="34" charset="0"/>
              </a:rPr>
            </a:br>
            <a:r>
              <a:rPr lang="en-US" altLang="en-US" sz="1400" b="1" i="1">
                <a:latin typeface="Arial Narrow" panose="020B0606020202030204" pitchFamily="34" charset="0"/>
              </a:rPr>
              <a:t>Understanding </a:t>
            </a:r>
            <a:br>
              <a:rPr lang="en-US" altLang="en-US" sz="1400" b="1" i="1">
                <a:latin typeface="Arial Narrow" panose="020B0606020202030204" pitchFamily="34" charset="0"/>
              </a:rPr>
            </a:br>
            <a:r>
              <a:rPr lang="en-US" altLang="en-US" sz="1400" b="1" i="1">
                <a:latin typeface="Arial Narrow" panose="020B0606020202030204" pitchFamily="34" charset="0"/>
              </a:rPr>
              <a:t>and Support</a:t>
            </a:r>
          </a:p>
        </p:txBody>
      </p:sp>
      <p:sp>
        <p:nvSpPr>
          <p:cNvPr id="783412" name="Rectangle 52"/>
          <p:cNvSpPr>
            <a:spLocks noChangeArrowheads="1"/>
          </p:cNvSpPr>
          <p:nvPr/>
        </p:nvSpPr>
        <p:spPr bwMode="auto">
          <a:xfrm>
            <a:off x="-64193" y="3286203"/>
            <a:ext cx="1450975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47788" indent="-609600">
              <a:lnSpc>
                <a:spcPct val="85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995488" indent="-533400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566988" indent="-4572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3138488" indent="-45720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595688" indent="-4572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4052888" indent="-4572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510088" indent="-4572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967288" indent="-4572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5000"/>
              </a:spcBef>
              <a:buClr>
                <a:srgbClr val="808080"/>
              </a:buClr>
              <a:buSzPct val="135000"/>
              <a:buFontTx/>
              <a:buNone/>
            </a:pPr>
            <a:r>
              <a:rPr lang="en-US" altLang="en-US" sz="1800" b="1"/>
              <a:t>Customer</a:t>
            </a:r>
            <a:br>
              <a:rPr lang="en-US" altLang="en-US" sz="1800" b="1"/>
            </a:br>
            <a:r>
              <a:rPr lang="en-US" altLang="en-US" sz="1800" b="1"/>
              <a:t>Service</a:t>
            </a:r>
          </a:p>
          <a:p>
            <a:pPr>
              <a:spcBef>
                <a:spcPct val="55000"/>
              </a:spcBef>
              <a:buClr>
                <a:srgbClr val="808080"/>
              </a:buClr>
              <a:buSzPct val="135000"/>
              <a:buFontTx/>
              <a:buNone/>
            </a:pPr>
            <a:r>
              <a:rPr lang="en-US" altLang="en-US" sz="1800" b="1"/>
              <a:t>Employer </a:t>
            </a:r>
            <a:br>
              <a:rPr lang="en-US" altLang="en-US" sz="1800" b="1"/>
            </a:br>
            <a:r>
              <a:rPr lang="en-US" altLang="en-US" sz="1800" b="1"/>
              <a:t>of Choice</a:t>
            </a:r>
          </a:p>
          <a:p>
            <a:pPr>
              <a:spcBef>
                <a:spcPct val="55000"/>
              </a:spcBef>
              <a:buClr>
                <a:srgbClr val="808080"/>
              </a:buClr>
              <a:buSzPct val="135000"/>
              <a:buFontTx/>
              <a:buNone/>
            </a:pPr>
            <a:r>
              <a:rPr lang="en-US" altLang="en-US" sz="1800" b="1"/>
              <a:t>Water </a:t>
            </a:r>
            <a:br>
              <a:rPr lang="en-US" altLang="en-US" sz="1800" b="1"/>
            </a:br>
            <a:r>
              <a:rPr lang="en-US" altLang="en-US" sz="1800" b="1"/>
              <a:t>Supply</a:t>
            </a:r>
          </a:p>
          <a:p>
            <a:pPr>
              <a:spcBef>
                <a:spcPct val="55000"/>
              </a:spcBef>
              <a:buClr>
                <a:srgbClr val="808080"/>
              </a:buClr>
              <a:buSzPct val="135000"/>
              <a:buFontTx/>
              <a:buNone/>
            </a:pPr>
            <a:r>
              <a:rPr lang="en-US" altLang="en-US" sz="1800" b="1"/>
              <a:t>Infrastructure</a:t>
            </a:r>
            <a:br>
              <a:rPr lang="en-US" altLang="en-US" sz="1800" b="1"/>
            </a:b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Financial </a:t>
            </a:r>
            <a:br>
              <a:rPr lang="en-US" altLang="en-US" sz="1800" b="1"/>
            </a:br>
            <a:r>
              <a:rPr lang="en-US" altLang="en-US" sz="1800" b="1"/>
              <a:t>Health</a:t>
            </a:r>
          </a:p>
        </p:txBody>
      </p:sp>
      <p:sp>
        <p:nvSpPr>
          <p:cNvPr id="783532" name="Line 172"/>
          <p:cNvSpPr>
            <a:spLocks noChangeShapeType="1"/>
          </p:cNvSpPr>
          <p:nvPr/>
        </p:nvSpPr>
        <p:spPr bwMode="auto">
          <a:xfrm flipV="1">
            <a:off x="1318519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3" name="Line 173"/>
          <p:cNvSpPr>
            <a:spLocks noChangeShapeType="1"/>
          </p:cNvSpPr>
          <p:nvPr/>
        </p:nvSpPr>
        <p:spPr bwMode="auto">
          <a:xfrm flipV="1">
            <a:off x="1966219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4" name="Line 174"/>
          <p:cNvSpPr>
            <a:spLocks noChangeShapeType="1"/>
          </p:cNvSpPr>
          <p:nvPr/>
        </p:nvSpPr>
        <p:spPr bwMode="auto">
          <a:xfrm flipV="1">
            <a:off x="2645669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5" name="Line 175"/>
          <p:cNvSpPr>
            <a:spLocks noChangeShapeType="1"/>
          </p:cNvSpPr>
          <p:nvPr/>
        </p:nvSpPr>
        <p:spPr bwMode="auto">
          <a:xfrm flipV="1">
            <a:off x="3336232" y="1287540"/>
            <a:ext cx="1928812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6" name="Line 176"/>
          <p:cNvSpPr>
            <a:spLocks noChangeShapeType="1"/>
          </p:cNvSpPr>
          <p:nvPr/>
        </p:nvSpPr>
        <p:spPr bwMode="auto">
          <a:xfrm flipV="1">
            <a:off x="3983932" y="1287540"/>
            <a:ext cx="1928812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7" name="Line 177"/>
          <p:cNvSpPr>
            <a:spLocks noChangeShapeType="1"/>
          </p:cNvSpPr>
          <p:nvPr/>
        </p:nvSpPr>
        <p:spPr bwMode="auto">
          <a:xfrm flipV="1">
            <a:off x="4663382" y="1287540"/>
            <a:ext cx="1928812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8" name="Line 178"/>
          <p:cNvSpPr>
            <a:spLocks noChangeShapeType="1"/>
          </p:cNvSpPr>
          <p:nvPr/>
        </p:nvSpPr>
        <p:spPr bwMode="auto">
          <a:xfrm flipV="1">
            <a:off x="5309494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39" name="Line 179"/>
          <p:cNvSpPr>
            <a:spLocks noChangeShapeType="1"/>
          </p:cNvSpPr>
          <p:nvPr/>
        </p:nvSpPr>
        <p:spPr bwMode="auto">
          <a:xfrm flipV="1">
            <a:off x="6001644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40" name="Line 180"/>
          <p:cNvSpPr>
            <a:spLocks noChangeShapeType="1"/>
          </p:cNvSpPr>
          <p:nvPr/>
        </p:nvSpPr>
        <p:spPr bwMode="auto">
          <a:xfrm flipV="1">
            <a:off x="6681094" y="1287540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41" name="Line 181"/>
          <p:cNvSpPr>
            <a:spLocks noChangeShapeType="1"/>
          </p:cNvSpPr>
          <p:nvPr/>
        </p:nvSpPr>
        <p:spPr bwMode="auto">
          <a:xfrm flipV="1">
            <a:off x="7384357" y="1287540"/>
            <a:ext cx="1928812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48" name="Line 188"/>
          <p:cNvSpPr>
            <a:spLocks noChangeShapeType="1"/>
          </p:cNvSpPr>
          <p:nvPr/>
        </p:nvSpPr>
        <p:spPr bwMode="auto">
          <a:xfrm flipV="1">
            <a:off x="8496300" y="1571625"/>
            <a:ext cx="1928813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3556" name="Group 196"/>
          <p:cNvGrpSpPr>
            <a:grpSpLocks/>
          </p:cNvGrpSpPr>
          <p:nvPr/>
        </p:nvGrpSpPr>
        <p:grpSpPr bwMode="auto">
          <a:xfrm>
            <a:off x="1324869" y="3219528"/>
            <a:ext cx="6991350" cy="3209925"/>
            <a:chOff x="952" y="2207"/>
            <a:chExt cx="4404" cy="1930"/>
          </a:xfrm>
        </p:grpSpPr>
        <p:sp>
          <p:nvSpPr>
            <p:cNvPr id="783528" name="Line 168"/>
            <p:cNvSpPr>
              <a:spLocks noChangeShapeType="1"/>
            </p:cNvSpPr>
            <p:nvPr/>
          </p:nvSpPr>
          <p:spPr bwMode="auto">
            <a:xfrm>
              <a:off x="952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29" name="Line 169"/>
            <p:cNvSpPr>
              <a:spLocks noChangeShapeType="1"/>
            </p:cNvSpPr>
            <p:nvPr/>
          </p:nvSpPr>
          <p:spPr bwMode="auto">
            <a:xfrm>
              <a:off x="1360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30" name="Line 170"/>
            <p:cNvSpPr>
              <a:spLocks noChangeShapeType="1"/>
            </p:cNvSpPr>
            <p:nvPr/>
          </p:nvSpPr>
          <p:spPr bwMode="auto">
            <a:xfrm>
              <a:off x="1788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31" name="Line 171"/>
            <p:cNvSpPr>
              <a:spLocks noChangeShapeType="1"/>
            </p:cNvSpPr>
            <p:nvPr/>
          </p:nvSpPr>
          <p:spPr bwMode="auto">
            <a:xfrm>
              <a:off x="2223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2" name="Line 182"/>
            <p:cNvSpPr>
              <a:spLocks noChangeShapeType="1"/>
            </p:cNvSpPr>
            <p:nvPr/>
          </p:nvSpPr>
          <p:spPr bwMode="auto">
            <a:xfrm>
              <a:off x="2630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3" name="Line 183"/>
            <p:cNvSpPr>
              <a:spLocks noChangeShapeType="1"/>
            </p:cNvSpPr>
            <p:nvPr/>
          </p:nvSpPr>
          <p:spPr bwMode="auto">
            <a:xfrm>
              <a:off x="3052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4" name="Line 184"/>
            <p:cNvSpPr>
              <a:spLocks noChangeShapeType="1"/>
            </p:cNvSpPr>
            <p:nvPr/>
          </p:nvSpPr>
          <p:spPr bwMode="auto">
            <a:xfrm>
              <a:off x="3466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5" name="Line 185"/>
            <p:cNvSpPr>
              <a:spLocks noChangeShapeType="1"/>
            </p:cNvSpPr>
            <p:nvPr/>
          </p:nvSpPr>
          <p:spPr bwMode="auto">
            <a:xfrm>
              <a:off x="3902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6" name="Line 186"/>
            <p:cNvSpPr>
              <a:spLocks noChangeShapeType="1"/>
            </p:cNvSpPr>
            <p:nvPr/>
          </p:nvSpPr>
          <p:spPr bwMode="auto">
            <a:xfrm>
              <a:off x="4330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7" name="Line 187"/>
            <p:cNvSpPr>
              <a:spLocks noChangeShapeType="1"/>
            </p:cNvSpPr>
            <p:nvPr/>
          </p:nvSpPr>
          <p:spPr bwMode="auto">
            <a:xfrm>
              <a:off x="4766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549" name="Line 189"/>
            <p:cNvSpPr>
              <a:spLocks noChangeShapeType="1"/>
            </p:cNvSpPr>
            <p:nvPr/>
          </p:nvSpPr>
          <p:spPr bwMode="auto">
            <a:xfrm>
              <a:off x="5356" y="2207"/>
              <a:ext cx="0" cy="1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3550" name="Line 190"/>
          <p:cNvSpPr>
            <a:spLocks noChangeShapeType="1"/>
          </p:cNvSpPr>
          <p:nvPr/>
        </p:nvSpPr>
        <p:spPr bwMode="auto">
          <a:xfrm>
            <a:off x="-53081" y="3864053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1" name="Line 191"/>
          <p:cNvSpPr>
            <a:spLocks noChangeShapeType="1"/>
          </p:cNvSpPr>
          <p:nvPr/>
        </p:nvSpPr>
        <p:spPr bwMode="auto">
          <a:xfrm>
            <a:off x="-53081" y="3219528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2" name="Line 192"/>
          <p:cNvSpPr>
            <a:spLocks noChangeShapeType="1"/>
          </p:cNvSpPr>
          <p:nvPr/>
        </p:nvSpPr>
        <p:spPr bwMode="auto">
          <a:xfrm>
            <a:off x="-53081" y="4500640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3" name="Line 193"/>
          <p:cNvSpPr>
            <a:spLocks noChangeShapeType="1"/>
          </p:cNvSpPr>
          <p:nvPr/>
        </p:nvSpPr>
        <p:spPr bwMode="auto">
          <a:xfrm>
            <a:off x="-53081" y="5092778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4" name="Line 194"/>
          <p:cNvSpPr>
            <a:spLocks noChangeShapeType="1"/>
          </p:cNvSpPr>
          <p:nvPr/>
        </p:nvSpPr>
        <p:spPr bwMode="auto">
          <a:xfrm>
            <a:off x="-53081" y="5761115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5" name="Line 195"/>
          <p:cNvSpPr>
            <a:spLocks noChangeShapeType="1"/>
          </p:cNvSpPr>
          <p:nvPr/>
        </p:nvSpPr>
        <p:spPr bwMode="auto">
          <a:xfrm>
            <a:off x="-46815" y="6429453"/>
            <a:ext cx="837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8" name="Freeform 198"/>
          <p:cNvSpPr>
            <a:spLocks/>
          </p:cNvSpPr>
          <p:nvPr/>
        </p:nvSpPr>
        <p:spPr bwMode="auto">
          <a:xfrm>
            <a:off x="1950344" y="1298653"/>
            <a:ext cx="2601913" cy="5119687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rgbClr val="006666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59" name="Freeform 199"/>
          <p:cNvSpPr>
            <a:spLocks/>
          </p:cNvSpPr>
          <p:nvPr/>
        </p:nvSpPr>
        <p:spPr bwMode="auto">
          <a:xfrm>
            <a:off x="2648844" y="1306590"/>
            <a:ext cx="2601913" cy="5119688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0" name="Freeform 200"/>
          <p:cNvSpPr>
            <a:spLocks/>
          </p:cNvSpPr>
          <p:nvPr/>
        </p:nvSpPr>
        <p:spPr bwMode="auto">
          <a:xfrm>
            <a:off x="3325119" y="1303415"/>
            <a:ext cx="2601913" cy="5119688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rgbClr val="3333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1" name="Freeform 201"/>
          <p:cNvSpPr>
            <a:spLocks/>
          </p:cNvSpPr>
          <p:nvPr/>
        </p:nvSpPr>
        <p:spPr bwMode="auto">
          <a:xfrm>
            <a:off x="3979169" y="1298653"/>
            <a:ext cx="2592388" cy="5119687"/>
          </a:xfrm>
          <a:custGeom>
            <a:avLst/>
            <a:gdLst>
              <a:gd name="T0" fmla="*/ 7 w 1633"/>
              <a:gd name="T1" fmla="*/ 3223 h 3225"/>
              <a:gd name="T2" fmla="*/ 0 w 1633"/>
              <a:gd name="T3" fmla="*/ 1207 h 3225"/>
              <a:gd name="T4" fmla="*/ 1201 w 1633"/>
              <a:gd name="T5" fmla="*/ 5 h 3225"/>
              <a:gd name="T6" fmla="*/ 1633 w 1633"/>
              <a:gd name="T7" fmla="*/ 0 h 3225"/>
              <a:gd name="T8" fmla="*/ 411 w 1633"/>
              <a:gd name="T9" fmla="*/ 1202 h 3225"/>
              <a:gd name="T10" fmla="*/ 418 w 1633"/>
              <a:gd name="T11" fmla="*/ 3225 h 3225"/>
              <a:gd name="T12" fmla="*/ 7 w 1633"/>
              <a:gd name="T13" fmla="*/ 3223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3" h="3225">
                <a:moveTo>
                  <a:pt x="7" y="3223"/>
                </a:moveTo>
                <a:lnTo>
                  <a:pt x="0" y="1207"/>
                </a:lnTo>
                <a:lnTo>
                  <a:pt x="1201" y="5"/>
                </a:lnTo>
                <a:lnTo>
                  <a:pt x="1633" y="0"/>
                </a:lnTo>
                <a:lnTo>
                  <a:pt x="411" y="1202"/>
                </a:lnTo>
                <a:lnTo>
                  <a:pt x="418" y="3225"/>
                </a:lnTo>
                <a:lnTo>
                  <a:pt x="7" y="322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2" name="Freeform 202"/>
          <p:cNvSpPr>
            <a:spLocks/>
          </p:cNvSpPr>
          <p:nvPr/>
        </p:nvSpPr>
        <p:spPr bwMode="auto">
          <a:xfrm>
            <a:off x="4633219" y="1295478"/>
            <a:ext cx="2601913" cy="5119687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rgbClr val="660033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3" name="Freeform 203"/>
          <p:cNvSpPr>
            <a:spLocks/>
          </p:cNvSpPr>
          <p:nvPr/>
        </p:nvSpPr>
        <p:spPr bwMode="auto">
          <a:xfrm>
            <a:off x="5298382" y="1303415"/>
            <a:ext cx="2601912" cy="5114925"/>
          </a:xfrm>
          <a:custGeom>
            <a:avLst/>
            <a:gdLst>
              <a:gd name="T0" fmla="*/ 7 w 1639"/>
              <a:gd name="T1" fmla="*/ 3222 h 3222"/>
              <a:gd name="T2" fmla="*/ 0 w 1639"/>
              <a:gd name="T3" fmla="*/ 1206 h 3222"/>
              <a:gd name="T4" fmla="*/ 1201 w 1639"/>
              <a:gd name="T5" fmla="*/ 4 h 3222"/>
              <a:gd name="T6" fmla="*/ 1639 w 1639"/>
              <a:gd name="T7" fmla="*/ 0 h 3222"/>
              <a:gd name="T8" fmla="*/ 437 w 1639"/>
              <a:gd name="T9" fmla="*/ 1199 h 3222"/>
              <a:gd name="T10" fmla="*/ 444 w 1639"/>
              <a:gd name="T11" fmla="*/ 3222 h 3222"/>
              <a:gd name="T12" fmla="*/ 7 w 1639"/>
              <a:gd name="T13" fmla="*/ 3222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2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7" y="1199"/>
                </a:lnTo>
                <a:lnTo>
                  <a:pt x="444" y="3222"/>
                </a:lnTo>
                <a:lnTo>
                  <a:pt x="7" y="3222"/>
                </a:lnTo>
                <a:close/>
              </a:path>
            </a:pathLst>
          </a:cu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4" name="Freeform 204"/>
          <p:cNvSpPr>
            <a:spLocks/>
          </p:cNvSpPr>
          <p:nvPr/>
        </p:nvSpPr>
        <p:spPr bwMode="auto">
          <a:xfrm>
            <a:off x="5996882" y="1298653"/>
            <a:ext cx="2601912" cy="5119687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chemeClr val="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5" name="Freeform 205"/>
          <p:cNvSpPr>
            <a:spLocks/>
          </p:cNvSpPr>
          <p:nvPr/>
        </p:nvSpPr>
        <p:spPr bwMode="auto">
          <a:xfrm>
            <a:off x="6684269" y="1306590"/>
            <a:ext cx="2601913" cy="5119688"/>
          </a:xfrm>
          <a:custGeom>
            <a:avLst/>
            <a:gdLst>
              <a:gd name="T0" fmla="*/ 7 w 1639"/>
              <a:gd name="T1" fmla="*/ 3222 h 3225"/>
              <a:gd name="T2" fmla="*/ 0 w 1639"/>
              <a:gd name="T3" fmla="*/ 1206 h 3225"/>
              <a:gd name="T4" fmla="*/ 1201 w 1639"/>
              <a:gd name="T5" fmla="*/ 4 h 3225"/>
              <a:gd name="T6" fmla="*/ 1639 w 1639"/>
              <a:gd name="T7" fmla="*/ 0 h 3225"/>
              <a:gd name="T8" fmla="*/ 431 w 1639"/>
              <a:gd name="T9" fmla="*/ 1209 h 3225"/>
              <a:gd name="T10" fmla="*/ 431 w 1639"/>
              <a:gd name="T11" fmla="*/ 3225 h 3225"/>
              <a:gd name="T12" fmla="*/ 7 w 1639"/>
              <a:gd name="T13" fmla="*/ 3222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9" h="3225">
                <a:moveTo>
                  <a:pt x="7" y="3222"/>
                </a:moveTo>
                <a:lnTo>
                  <a:pt x="0" y="1206"/>
                </a:lnTo>
                <a:lnTo>
                  <a:pt x="1201" y="4"/>
                </a:lnTo>
                <a:lnTo>
                  <a:pt x="1639" y="0"/>
                </a:lnTo>
                <a:lnTo>
                  <a:pt x="431" y="1209"/>
                </a:lnTo>
                <a:lnTo>
                  <a:pt x="431" y="3225"/>
                </a:lnTo>
                <a:lnTo>
                  <a:pt x="7" y="3222"/>
                </a:lnTo>
                <a:close/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566" name="Freeform 206"/>
          <p:cNvSpPr>
            <a:spLocks/>
          </p:cNvSpPr>
          <p:nvPr/>
        </p:nvSpPr>
        <p:spPr bwMode="auto">
          <a:xfrm>
            <a:off x="7561263" y="1585913"/>
            <a:ext cx="2820987" cy="5116512"/>
          </a:xfrm>
          <a:custGeom>
            <a:avLst/>
            <a:gdLst>
              <a:gd name="T0" fmla="*/ 7 w 1777"/>
              <a:gd name="T1" fmla="*/ 3218 h 3223"/>
              <a:gd name="T2" fmla="*/ 0 w 1777"/>
              <a:gd name="T3" fmla="*/ 1202 h 3223"/>
              <a:gd name="T4" fmla="*/ 1201 w 1777"/>
              <a:gd name="T5" fmla="*/ 0 h 3223"/>
              <a:gd name="T6" fmla="*/ 1777 w 1777"/>
              <a:gd name="T7" fmla="*/ 5 h 3223"/>
              <a:gd name="T8" fmla="*/ 590 w 1777"/>
              <a:gd name="T9" fmla="*/ 1207 h 3223"/>
              <a:gd name="T10" fmla="*/ 597 w 1777"/>
              <a:gd name="T11" fmla="*/ 3223 h 3223"/>
              <a:gd name="T12" fmla="*/ 7 w 1777"/>
              <a:gd name="T13" fmla="*/ 3218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7" h="3223">
                <a:moveTo>
                  <a:pt x="7" y="3218"/>
                </a:moveTo>
                <a:lnTo>
                  <a:pt x="0" y="1202"/>
                </a:lnTo>
                <a:lnTo>
                  <a:pt x="1201" y="0"/>
                </a:lnTo>
                <a:lnTo>
                  <a:pt x="1777" y="5"/>
                </a:lnTo>
                <a:lnTo>
                  <a:pt x="590" y="1207"/>
                </a:lnTo>
                <a:lnTo>
                  <a:pt x="597" y="3223"/>
                </a:lnTo>
                <a:lnTo>
                  <a:pt x="7" y="32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570" name="Picture 210" descr="teal 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94" y="3352878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71" name="Picture 211" descr="yellow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82" y="3352878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82" name="Picture 222" descr="yellow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57" y="3962478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83" name="Picture 223" descr="dark orange d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19" y="3962478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85" name="Picture 225" descr="green d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94" y="3962478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86" name="Picture 226" descr="orange d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57" y="3962478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92" name="Picture 232" descr="yellow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57" y="4581603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98" name="Picture 238" descr="blue 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69" y="4581603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599" name="Picture 239" descr="red 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32" y="5191203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00" name="Picture 240" descr="red purple do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44" y="5191203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02" name="Picture 242" descr="yellow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32" y="5191203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03" name="Picture 243" descr="dark orange d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94" y="5191203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04" name="Picture 244" descr="dark purple do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94" y="5191203"/>
            <a:ext cx="4206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12" name="Picture 252" descr="yellow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82" y="5877003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617" name="Picture 257" descr="purple do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82" y="5877003"/>
            <a:ext cx="4206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3684"/>
            <a:ext cx="7772400" cy="95737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Asset Management Program Benchmarking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550863"/>
            <a:ext cx="8261350" cy="102552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dirty="0" err="1">
                <a:cs typeface="Times New Roman" pitchFamily="18" charset="0"/>
              </a:rPr>
              <a:t>Aquamark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Framework</a:t>
            </a:r>
            <a:endParaRPr lang="en-AU" sz="2800" dirty="0">
              <a:latin typeface="+mn-lt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AU" altLang="en-US" sz="2400" dirty="0" smtClean="0"/>
              <a:t>The </a:t>
            </a:r>
            <a:r>
              <a:rPr lang="en-US" altLang="en-US" sz="2400" dirty="0" smtClean="0"/>
              <a:t>asset management aspects of the utility are subdivided </a:t>
            </a:r>
            <a:r>
              <a:rPr lang="en-AU" altLang="en-US" sz="2400" dirty="0" smtClean="0"/>
              <a:t>into seven functions:</a:t>
            </a:r>
          </a:p>
          <a:p>
            <a:pPr marL="0" indent="0" eaLnBrk="1" hangingPunct="1">
              <a:buNone/>
            </a:pPr>
            <a:endParaRPr lang="en-AU" altLang="en-US" sz="2400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762250"/>
            <a:ext cx="75184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9" t="-30527" r="-9889" b="-30527"/>
          <a:stretch>
            <a:fillRect/>
          </a:stretch>
        </p:blipFill>
        <p:spPr bwMode="auto">
          <a:xfrm>
            <a:off x="5822950" y="427997"/>
            <a:ext cx="3321050" cy="1259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3" y="380633"/>
            <a:ext cx="8126033" cy="61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597"/>
            <a:ext cx="8231991" cy="61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3685"/>
            <a:ext cx="7772400" cy="95737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WaterRF</a:t>
            </a:r>
            <a:r>
              <a:rPr lang="en-US" sz="4000" dirty="0" smtClean="0"/>
              <a:t> </a:t>
            </a:r>
            <a:r>
              <a:rPr lang="en-US" sz="4000" dirty="0"/>
              <a:t>4313: EUM Benchmarking Tool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59" y="2217002"/>
            <a:ext cx="3271838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51" y="1260629"/>
            <a:ext cx="371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Effective Utility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35" y="2217002"/>
            <a:ext cx="3307295" cy="13445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65939" y="3735518"/>
            <a:ext cx="3001011" cy="2612016"/>
            <a:chOff x="5565940" y="3735518"/>
            <a:chExt cx="2427486" cy="20728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359" y="4097937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  <a:effectLst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5875" y="4025453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  <a:effectLst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3392" y="3952970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0908" y="3880486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424" y="3808002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5940" y="3735518"/>
              <a:ext cx="2065067" cy="1710459"/>
            </a:xfrm>
            <a:prstGeom prst="rect">
              <a:avLst/>
            </a:prstGeom>
            <a:ln w="22225">
              <a:solidFill>
                <a:schemeClr val="accent1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199137" y="1038934"/>
            <a:ext cx="475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Performance Benchmarking for </a:t>
            </a:r>
          </a:p>
          <a:p>
            <a:pPr algn="ctr"/>
            <a:r>
              <a:rPr lang="en-US" sz="1600" dirty="0"/>
              <a:t>Effectively Managed Water Utility Management </a:t>
            </a:r>
          </a:p>
          <a:p>
            <a:pPr algn="ctr"/>
            <a:r>
              <a:rPr lang="en-US" sz="1600" dirty="0" err="1"/>
              <a:t>WaterRF</a:t>
            </a:r>
            <a:r>
              <a:rPr lang="en-US" sz="1600" dirty="0"/>
              <a:t> Project # 4313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3718" y="3073556"/>
            <a:ext cx="1045427" cy="1229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1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05" y="761946"/>
            <a:ext cx="8309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TWA’s use of the Effective Utility Management Benchmarking Tool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use was primarily driven by our participation in the project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TWA selected </a:t>
            </a:r>
            <a:r>
              <a:rPr lang="en-US" dirty="0"/>
              <a:t>3 of the 10 attributes to benchmark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Infrastructure Stability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Operating Resiliency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Water Resource Adequacy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matrices for practice areas for the selected attributes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Identify current and targeted performance level for each practice area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feedback to </a:t>
            </a:r>
            <a:r>
              <a:rPr lang="en-US" dirty="0" err="1" smtClean="0"/>
              <a:t>WaterRF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16952" y="1509598"/>
            <a:ext cx="6030908" cy="4882324"/>
            <a:chOff x="1746213" y="869796"/>
            <a:chExt cx="7346796" cy="58097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444" y="1550353"/>
              <a:ext cx="5636130" cy="4668309"/>
            </a:xfrm>
            <a:prstGeom prst="rect">
              <a:avLst/>
            </a:prstGeom>
            <a:ln w="22225">
              <a:solidFill>
                <a:schemeClr val="accent1"/>
              </a:solidFill>
            </a:ln>
          </p:spPr>
        </p:pic>
        <p:sp>
          <p:nvSpPr>
            <p:cNvPr id="3" name="Right Arrow 2"/>
            <p:cNvSpPr/>
            <p:nvPr/>
          </p:nvSpPr>
          <p:spPr>
            <a:xfrm>
              <a:off x="4175321" y="869796"/>
              <a:ext cx="4917688" cy="60216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Level of Performance Achieved - Low to High</a:t>
              </a:r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162739" y="4493943"/>
              <a:ext cx="3769114" cy="602166"/>
            </a:xfrm>
            <a:prstGeom prst="rightArrow">
              <a:avLst>
                <a:gd name="adj1" fmla="val 42593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Degree of Implementation – Low to High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116" y="632267"/>
            <a:ext cx="7100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Benchmark tool used to identify current and target </a:t>
            </a:r>
            <a:r>
              <a:rPr lang="en-US" sz="2000" b="1" dirty="0" smtClean="0"/>
              <a:t>levels</a:t>
            </a:r>
          </a:p>
          <a:p>
            <a:r>
              <a:rPr lang="en-US" sz="2000" b="1" dirty="0" smtClean="0"/>
              <a:t>for </a:t>
            </a:r>
            <a:r>
              <a:rPr lang="en-US" sz="2000" b="1" dirty="0"/>
              <a:t>each performance measure </a:t>
            </a:r>
          </a:p>
        </p:txBody>
      </p:sp>
    </p:spTree>
    <p:extLst>
      <p:ext uri="{BB962C8B-B14F-4D97-AF65-F5344CB8AC3E}">
        <p14:creationId xmlns:p14="http://schemas.microsoft.com/office/powerpoint/2010/main" val="5846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9467"/>
            <a:ext cx="7772400" cy="957378"/>
          </a:xfrm>
        </p:spPr>
        <p:txBody>
          <a:bodyPr>
            <a:noAutofit/>
          </a:bodyPr>
          <a:lstStyle/>
          <a:p>
            <a:r>
              <a:rPr lang="en-US" sz="2800" dirty="0" smtClean="0"/>
              <a:t>Toho’s Continuous Improvement Journey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589" y="2932908"/>
            <a:ext cx="6400800" cy="19438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Sweeney,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Deputy Executive Director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Toho Water Authority</a:t>
            </a:r>
          </a:p>
        </p:txBody>
      </p:sp>
      <p:pic>
        <p:nvPicPr>
          <p:cNvPr id="4" name="Picture 3" descr="TWA Logo rgb 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22" y="4876799"/>
            <a:ext cx="1513533" cy="11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16" y="219151"/>
            <a:ext cx="86468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Benefits Realized from Using the Tool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Facilitated </a:t>
            </a:r>
            <a:r>
              <a:rPr lang="en-US" sz="2400" dirty="0"/>
              <a:t>a discussion on how “good” TWA needed to </a:t>
            </a:r>
            <a:r>
              <a:rPr lang="en-US" sz="2400" dirty="0" smtClean="0"/>
              <a:t>become.</a:t>
            </a:r>
            <a:endParaRPr lang="en-US" sz="24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000" i="1" dirty="0" smtClean="0"/>
              <a:t>Caused TWA to </a:t>
            </a:r>
            <a:r>
              <a:rPr lang="en-US" sz="2000" i="1" dirty="0"/>
              <a:t>identify were condition assessment activities could be performed by Staff on a scheduled basis.  </a:t>
            </a:r>
            <a:r>
              <a:rPr lang="en-US" sz="2000" i="1" dirty="0" smtClean="0"/>
              <a:t>Lift Station rehab program fully </a:t>
            </a:r>
            <a:r>
              <a:rPr lang="en-US" sz="2000" i="1" dirty="0"/>
              <a:t>implemented. </a:t>
            </a:r>
            <a:endParaRPr lang="en-US" sz="2000" i="1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000" i="1" dirty="0" smtClean="0"/>
              <a:t>Re-enforced </a:t>
            </a:r>
            <a:r>
              <a:rPr lang="en-US" sz="2000" i="1" dirty="0"/>
              <a:t>the effort to obtain consistency and completeness of work order information</a:t>
            </a:r>
            <a:r>
              <a:rPr lang="en-US" sz="2000" i="1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000" i="1" dirty="0"/>
              <a:t>Highest score on implementation and performance may not be applicable or desirable within TWA’s financial, social or environmental space</a:t>
            </a:r>
          </a:p>
          <a:p>
            <a:pPr marL="557213" lvl="1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Validated </a:t>
            </a:r>
            <a:r>
              <a:rPr lang="en-US" sz="2400" dirty="0"/>
              <a:t>Tactical and Strategic Plans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/>
              <a:t>Aided in the development of a high-level plan to close the gap between current and target process performance</a:t>
            </a:r>
          </a:p>
        </p:txBody>
      </p:sp>
    </p:spTree>
    <p:extLst>
      <p:ext uri="{BB962C8B-B14F-4D97-AF65-F5344CB8AC3E}">
        <p14:creationId xmlns:p14="http://schemas.microsoft.com/office/powerpoint/2010/main" val="25445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3867"/>
            <a:ext cx="7772400" cy="9573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KPI Portfolio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Or measuring the tread depth of the rubber that is meeting the road…</a:t>
            </a:r>
            <a:endParaRPr lang="en-US" sz="4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0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/>
          </p:cNvSpPr>
          <p:nvPr/>
        </p:nvSpPr>
        <p:spPr bwMode="auto">
          <a:xfrm>
            <a:off x="-233068" y="336091"/>
            <a:ext cx="952282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</a:rPr>
              <a:t>KPI </a:t>
            </a:r>
            <a:r>
              <a:rPr lang="en-US" sz="3200" b="1" dirty="0">
                <a:solidFill>
                  <a:schemeClr val="tx2"/>
                </a:solidFill>
              </a:rPr>
              <a:t>Categories Roll-up to the Strategic Plan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700580" y="6343650"/>
            <a:ext cx="2150680" cy="365125"/>
          </a:xfrm>
          <a:prstGeom prst="rect">
            <a:avLst/>
          </a:prstGeom>
          <a:noFill/>
        </p:spPr>
        <p:txBody>
          <a:bodyPr r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31149B-6F58-4ABC-87EB-30E16FA8EF9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35" name="Rectangle 7"/>
          <p:cNvSpPr>
            <a:spLocks noChangeArrowheads="1"/>
          </p:cNvSpPr>
          <p:nvPr/>
        </p:nvSpPr>
        <p:spPr bwMode="auto">
          <a:xfrm>
            <a:off x="1933575" y="1219200"/>
            <a:ext cx="518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>
                <a:solidFill>
                  <a:schemeClr val="tx2"/>
                </a:solidFill>
              </a:rPr>
              <a:t>Key Performance Indicators – Governance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610600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" y="1600200"/>
            <a:ext cx="8610600" cy="4756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5745775" y="4345206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5745775" y="3638074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5745775" y="2900233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745775" y="2171882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5806918" y="3667460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79%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5806918" y="4374592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60%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5" name="Rectangular Callout 64"/>
          <p:cNvSpPr/>
          <p:nvPr/>
        </p:nvSpPr>
        <p:spPr>
          <a:xfrm>
            <a:off x="6256529" y="2593015"/>
            <a:ext cx="1552447" cy="493709"/>
          </a:xfrm>
          <a:prstGeom prst="wedgeRectCallout">
            <a:avLst>
              <a:gd name="adj1" fmla="val 90580"/>
              <a:gd name="adj2" fmla="val 69122"/>
            </a:avLst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0" bIns="0" rtlCol="0" anchor="t" anchorCtr="0"/>
          <a:lstStyle/>
          <a:p>
            <a:r>
              <a:rPr lang="en-US" sz="1050" b="1" dirty="0" smtClean="0"/>
              <a:t>Improved response times sewer  collection system failures.</a:t>
            </a:r>
            <a:endParaRPr lang="en-US" sz="1050" b="1" dirty="0"/>
          </a:p>
          <a:p>
            <a:endParaRPr lang="en-US" sz="1100" b="1" dirty="0"/>
          </a:p>
        </p:txBody>
      </p:sp>
      <p:sp>
        <p:nvSpPr>
          <p:cNvPr id="80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8730" y="2182574"/>
            <a:ext cx="2139982" cy="3558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Infrastructure Reliability</a:t>
            </a:r>
          </a:p>
        </p:txBody>
      </p:sp>
      <p:sp>
        <p:nvSpPr>
          <p:cNvPr id="8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66373" y="3624328"/>
            <a:ext cx="2139982" cy="3558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5066671"/>
            <a:ext cx="2139982" cy="380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85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5795063"/>
            <a:ext cx="2139982" cy="380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Workforce Initiatives</a:t>
            </a:r>
          </a:p>
        </p:txBody>
      </p:sp>
      <p:sp>
        <p:nvSpPr>
          <p:cNvPr id="86" name="Right Arrow 85"/>
          <p:cNvSpPr/>
          <p:nvPr/>
        </p:nvSpPr>
        <p:spPr>
          <a:xfrm>
            <a:off x="4706355" y="2134767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4698034" y="2868442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4698034" y="3570458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4698034" y="4309423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698034" y="5053678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698034" y="5750404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45775" y="5808809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93" name="Rectangle 92">
            <a:hlinkClick r:id="rId3" action="ppaction://hlinksldjump"/>
          </p:cNvPr>
          <p:cNvSpPr/>
          <p:nvPr/>
        </p:nvSpPr>
        <p:spPr>
          <a:xfrm>
            <a:off x="5745775" y="5080417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/>
          </p:nvPr>
        </p:nvGraphicFramePr>
        <p:xfrm>
          <a:off x="420014" y="1777585"/>
          <a:ext cx="1962900" cy="447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00"/>
                <a:gridCol w="654300"/>
                <a:gridCol w="654300"/>
              </a:tblGrid>
              <a:tr h="3643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3Q14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75%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82%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8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6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6373" y="2903450"/>
            <a:ext cx="2139982" cy="366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82880" rIns="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Organizational Responsiveness</a:t>
            </a:r>
          </a:p>
        </p:txBody>
      </p:sp>
      <p:sp>
        <p:nvSpPr>
          <p:cNvPr id="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4345206"/>
            <a:ext cx="2139982" cy="366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82880" rIns="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Customer Service Performance</a:t>
            </a: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5806918" y="2201268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73%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808976" y="2029968"/>
            <a:ext cx="184895" cy="657910"/>
            <a:chOff x="7871976" y="2029968"/>
            <a:chExt cx="184895" cy="657910"/>
          </a:xfrm>
        </p:grpSpPr>
        <p:sp>
          <p:nvSpPr>
            <p:cNvPr id="62" name="Down Arrow 61"/>
            <p:cNvSpPr/>
            <p:nvPr/>
          </p:nvSpPr>
          <p:spPr>
            <a:xfrm flipV="1">
              <a:off x="7871976" y="2542107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7964423" y="2176094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Down Arrow 67"/>
            <p:cNvSpPr/>
            <p:nvPr/>
          </p:nvSpPr>
          <p:spPr>
            <a:xfrm>
              <a:off x="7871976" y="202996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979183" y="3493008"/>
            <a:ext cx="184895" cy="657385"/>
            <a:chOff x="7979183" y="3493008"/>
            <a:chExt cx="184895" cy="657385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8071630" y="3638074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Down Arrow 97"/>
            <p:cNvSpPr/>
            <p:nvPr/>
          </p:nvSpPr>
          <p:spPr>
            <a:xfrm flipV="1">
              <a:off x="7979183" y="4004622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wn Arrow 98"/>
            <p:cNvSpPr/>
            <p:nvPr/>
          </p:nvSpPr>
          <p:spPr>
            <a:xfrm>
              <a:off x="7979183" y="349300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427104" y="4197096"/>
            <a:ext cx="184895" cy="657835"/>
            <a:chOff x="7427104" y="4197096"/>
            <a:chExt cx="184895" cy="657835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7519551" y="4351662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own Arrow 101"/>
            <p:cNvSpPr/>
            <p:nvPr/>
          </p:nvSpPr>
          <p:spPr>
            <a:xfrm flipV="1">
              <a:off x="7427104" y="4709160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>
              <a:off x="7427104" y="419709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611654" y="4928616"/>
            <a:ext cx="184895" cy="664120"/>
            <a:chOff x="8611654" y="4928616"/>
            <a:chExt cx="184895" cy="66412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8704101" y="5077468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own Arrow 105"/>
            <p:cNvSpPr/>
            <p:nvPr/>
          </p:nvSpPr>
          <p:spPr>
            <a:xfrm flipV="1">
              <a:off x="8611654" y="5446965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/>
            <p:cNvSpPr/>
            <p:nvPr/>
          </p:nvSpPr>
          <p:spPr>
            <a:xfrm>
              <a:off x="8611654" y="492861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5806918" y="2932836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91%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348472" y="2752344"/>
            <a:ext cx="184895" cy="663425"/>
            <a:chOff x="8611654" y="2752344"/>
            <a:chExt cx="184895" cy="663425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8704102" y="2900501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 flipV="1">
              <a:off x="8611654" y="326999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8611654" y="2752344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37"/>
          <p:cNvSpPr txBox="1">
            <a:spLocks noChangeArrowheads="1"/>
          </p:cNvSpPr>
          <p:nvPr/>
        </p:nvSpPr>
        <p:spPr bwMode="auto">
          <a:xfrm>
            <a:off x="5822580" y="5098036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100%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132491" y="5657734"/>
            <a:ext cx="184895" cy="664120"/>
            <a:chOff x="8611654" y="4928616"/>
            <a:chExt cx="184895" cy="66412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8704101" y="5077468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Down Arrow 74"/>
            <p:cNvSpPr/>
            <p:nvPr/>
          </p:nvSpPr>
          <p:spPr>
            <a:xfrm flipV="1">
              <a:off x="8611654" y="5446965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8611654" y="492861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37"/>
          <p:cNvSpPr txBox="1">
            <a:spLocks noChangeArrowheads="1"/>
          </p:cNvSpPr>
          <p:nvPr/>
        </p:nvSpPr>
        <p:spPr bwMode="auto">
          <a:xfrm>
            <a:off x="5763759" y="5838194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FF00"/>
                </a:solidFill>
              </a:rPr>
              <a:t>5</a:t>
            </a:r>
            <a:r>
              <a:rPr lang="en-US" sz="1400" b="1" dirty="0" smtClean="0">
                <a:solidFill>
                  <a:srgbClr val="FFFF00"/>
                </a:solidFill>
              </a:rPr>
              <a:t>0%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/>
          </p:cNvSpPr>
          <p:nvPr/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</a:rPr>
              <a:t>Level of Service – 4FQ14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700580" y="6343650"/>
            <a:ext cx="2150680" cy="365125"/>
          </a:xfrm>
          <a:prstGeom prst="rect">
            <a:avLst/>
          </a:prstGeom>
          <a:noFill/>
        </p:spPr>
        <p:txBody>
          <a:bodyPr r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31149B-6F58-4ABC-87EB-30E16FA8EF9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35" name="Rectangle 7"/>
          <p:cNvSpPr>
            <a:spLocks noChangeArrowheads="1"/>
          </p:cNvSpPr>
          <p:nvPr/>
        </p:nvSpPr>
        <p:spPr bwMode="auto">
          <a:xfrm>
            <a:off x="1933575" y="1219200"/>
            <a:ext cx="518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>
                <a:solidFill>
                  <a:schemeClr val="tx2"/>
                </a:solidFill>
              </a:rPr>
              <a:t>Key Performance Indicators – Governance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610600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" y="1600200"/>
            <a:ext cx="8610600" cy="4756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5745775" y="4345206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5745775" y="3638074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5745775" y="2900233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745775" y="2171882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8" name="TextBox 36"/>
          <p:cNvSpPr txBox="1">
            <a:spLocks noChangeArrowheads="1"/>
          </p:cNvSpPr>
          <p:nvPr/>
        </p:nvSpPr>
        <p:spPr bwMode="auto">
          <a:xfrm>
            <a:off x="5806918" y="3667460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79%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3" name="TextBox 37"/>
          <p:cNvSpPr txBox="1">
            <a:spLocks noChangeArrowheads="1"/>
          </p:cNvSpPr>
          <p:nvPr/>
        </p:nvSpPr>
        <p:spPr bwMode="auto">
          <a:xfrm>
            <a:off x="5806918" y="4374592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60%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51" name="Rectangular Callout 50"/>
          <p:cNvSpPr/>
          <p:nvPr/>
        </p:nvSpPr>
        <p:spPr>
          <a:xfrm>
            <a:off x="5586011" y="3910690"/>
            <a:ext cx="1847049" cy="479405"/>
          </a:xfrm>
          <a:prstGeom prst="wedgeRectCallout">
            <a:avLst>
              <a:gd name="adj1" fmla="val 56653"/>
              <a:gd name="adj2" fmla="val 86143"/>
            </a:avLst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0" bIns="0" rtlCol="0" anchor="t" anchorCtr="0"/>
          <a:lstStyle/>
          <a:p>
            <a:r>
              <a:rPr lang="en-US" sz="1050" b="1" dirty="0"/>
              <a:t>Staff </a:t>
            </a:r>
            <a:r>
              <a:rPr lang="en-US" sz="1050" b="1" dirty="0" smtClean="0"/>
              <a:t>available for phone coverage decreased while average call </a:t>
            </a:r>
            <a:r>
              <a:rPr lang="en-US" sz="1050" b="1" dirty="0"/>
              <a:t>volume </a:t>
            </a:r>
            <a:r>
              <a:rPr lang="en-US" sz="1050" b="1" dirty="0" smtClean="0"/>
              <a:t>increased. </a:t>
            </a:r>
            <a:endParaRPr lang="en-US" sz="1100" b="1" dirty="0"/>
          </a:p>
        </p:txBody>
      </p:sp>
      <p:sp>
        <p:nvSpPr>
          <p:cNvPr id="80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8730" y="2182574"/>
            <a:ext cx="2139982" cy="3558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Infrastructure Reliability</a:t>
            </a:r>
          </a:p>
        </p:txBody>
      </p:sp>
      <p:sp>
        <p:nvSpPr>
          <p:cNvPr id="8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66373" y="3624328"/>
            <a:ext cx="2139982" cy="3558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5066671"/>
            <a:ext cx="2139982" cy="380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85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5795063"/>
            <a:ext cx="2139982" cy="380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Workforce Initiatives</a:t>
            </a:r>
          </a:p>
        </p:txBody>
      </p:sp>
      <p:sp>
        <p:nvSpPr>
          <p:cNvPr id="86" name="Right Arrow 85"/>
          <p:cNvSpPr/>
          <p:nvPr/>
        </p:nvSpPr>
        <p:spPr>
          <a:xfrm>
            <a:off x="4706355" y="2134767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4698034" y="2868442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4698034" y="3570458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4698034" y="4309423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698034" y="5053678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698034" y="5750404"/>
            <a:ext cx="489139" cy="448669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45775" y="5808809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93" name="Rectangle 92">
            <a:hlinkClick r:id="rId3" action="ppaction://hlinksldjump"/>
          </p:cNvPr>
          <p:cNvSpPr/>
          <p:nvPr/>
        </p:nvSpPr>
        <p:spPr>
          <a:xfrm>
            <a:off x="5745775" y="5080417"/>
            <a:ext cx="2958327" cy="366548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/>
          </p:nvPr>
        </p:nvGraphicFramePr>
        <p:xfrm>
          <a:off x="420014" y="1777585"/>
          <a:ext cx="1962900" cy="447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00"/>
                <a:gridCol w="654300"/>
                <a:gridCol w="654300"/>
              </a:tblGrid>
              <a:tr h="3643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3Q14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75%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82%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8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79%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67%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6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6373" y="2903450"/>
            <a:ext cx="2139982" cy="366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82880" rIns="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Organizational Responsiveness</a:t>
            </a:r>
          </a:p>
        </p:txBody>
      </p:sp>
      <p:sp>
        <p:nvSpPr>
          <p:cNvPr id="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6373" y="4345206"/>
            <a:ext cx="2139982" cy="366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82880" rIns="0" bIns="182880" anchor="ctr" anchorCtr="0">
            <a:noAutofit/>
          </a:bodyPr>
          <a:lstStyle/>
          <a:p>
            <a:pPr marL="169863" indent="-169863"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Customer Service Performance</a:t>
            </a: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5806918" y="2201268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73%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808976" y="2029968"/>
            <a:ext cx="184895" cy="657910"/>
            <a:chOff x="7871976" y="2029968"/>
            <a:chExt cx="184895" cy="657910"/>
          </a:xfrm>
        </p:grpSpPr>
        <p:sp>
          <p:nvSpPr>
            <p:cNvPr id="62" name="Down Arrow 61"/>
            <p:cNvSpPr/>
            <p:nvPr/>
          </p:nvSpPr>
          <p:spPr>
            <a:xfrm flipV="1">
              <a:off x="7871976" y="2542107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7964423" y="2176094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7871976" y="202996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979183" y="3493008"/>
            <a:ext cx="184895" cy="657385"/>
            <a:chOff x="7979183" y="3493008"/>
            <a:chExt cx="184895" cy="657385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8071630" y="3638074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Down Arrow 97"/>
            <p:cNvSpPr/>
            <p:nvPr/>
          </p:nvSpPr>
          <p:spPr>
            <a:xfrm flipV="1">
              <a:off x="7979183" y="4004622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wn Arrow 98"/>
            <p:cNvSpPr/>
            <p:nvPr/>
          </p:nvSpPr>
          <p:spPr>
            <a:xfrm>
              <a:off x="7979183" y="349300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427104" y="4197096"/>
            <a:ext cx="184895" cy="657835"/>
            <a:chOff x="7427104" y="4197096"/>
            <a:chExt cx="184895" cy="657835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7519551" y="4351662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own Arrow 101"/>
            <p:cNvSpPr/>
            <p:nvPr/>
          </p:nvSpPr>
          <p:spPr>
            <a:xfrm flipV="1">
              <a:off x="7427104" y="4709160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>
              <a:off x="7427104" y="419709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611654" y="4928616"/>
            <a:ext cx="184895" cy="664120"/>
            <a:chOff x="8611654" y="4928616"/>
            <a:chExt cx="184895" cy="66412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8704101" y="5077468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own Arrow 105"/>
            <p:cNvSpPr/>
            <p:nvPr/>
          </p:nvSpPr>
          <p:spPr>
            <a:xfrm flipV="1">
              <a:off x="8611654" y="5446965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/>
            <p:cNvSpPr/>
            <p:nvPr/>
          </p:nvSpPr>
          <p:spPr>
            <a:xfrm>
              <a:off x="8611654" y="492861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5806918" y="2932836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91%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48472" y="2752344"/>
            <a:ext cx="184895" cy="663425"/>
            <a:chOff x="8611654" y="2752344"/>
            <a:chExt cx="184895" cy="663425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8704102" y="2900501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Down Arrow 68"/>
            <p:cNvSpPr/>
            <p:nvPr/>
          </p:nvSpPr>
          <p:spPr>
            <a:xfrm flipV="1">
              <a:off x="8611654" y="3269998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8611654" y="2752344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37"/>
          <p:cNvSpPr txBox="1">
            <a:spLocks noChangeArrowheads="1"/>
          </p:cNvSpPr>
          <p:nvPr/>
        </p:nvSpPr>
        <p:spPr bwMode="auto">
          <a:xfrm>
            <a:off x="5822580" y="5098036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FF00"/>
                </a:solidFill>
              </a:rPr>
              <a:t>100%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132491" y="5657734"/>
            <a:ext cx="184895" cy="664120"/>
            <a:chOff x="8611654" y="4928616"/>
            <a:chExt cx="184895" cy="664120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8704101" y="5077468"/>
              <a:ext cx="0" cy="3660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Down Arrow 73"/>
            <p:cNvSpPr/>
            <p:nvPr/>
          </p:nvSpPr>
          <p:spPr>
            <a:xfrm flipV="1">
              <a:off x="8611654" y="5446965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8611654" y="4928616"/>
              <a:ext cx="184895" cy="145771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37"/>
          <p:cNvSpPr txBox="1">
            <a:spLocks noChangeArrowheads="1"/>
          </p:cNvSpPr>
          <p:nvPr/>
        </p:nvSpPr>
        <p:spPr bwMode="auto">
          <a:xfrm>
            <a:off x="5763759" y="5838194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FF00"/>
                </a:solidFill>
              </a:rPr>
              <a:t>5</a:t>
            </a:r>
            <a:r>
              <a:rPr lang="en-US" sz="1400" b="1" dirty="0" smtClean="0">
                <a:solidFill>
                  <a:srgbClr val="FFFF00"/>
                </a:solidFill>
              </a:rPr>
              <a:t>0%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1219420"/>
          <a:ext cx="8686800" cy="486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35"/>
                <a:gridCol w="729695"/>
                <a:gridCol w="844910"/>
                <a:gridCol w="783940"/>
                <a:gridCol w="867475"/>
                <a:gridCol w="778445"/>
                <a:gridCol w="914400"/>
              </a:tblGrid>
              <a:tr h="5181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Level</a:t>
                      </a:r>
                      <a:r>
                        <a:rPr lang="en-US" sz="1200" baseline="0" dirty="0" smtClean="0"/>
                        <a:t> of Service: </a:t>
                      </a:r>
                    </a:p>
                    <a:p>
                      <a:pPr marL="236538" indent="0"/>
                      <a:r>
                        <a:rPr lang="en-US" sz="1000" b="0" i="1" baseline="0" dirty="0" smtClean="0"/>
                        <a:t>Provide reliable service to TWA Customers</a:t>
                      </a:r>
                      <a:endParaRPr lang="en-US" sz="1000" b="0" i="1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POTABLE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WASTE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RECLAIMED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0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minimum</a:t>
                      </a:r>
                      <a:r>
                        <a:rPr lang="en-US" sz="1100" baseline="0" dirty="0" smtClean="0"/>
                        <a:t> pressure (at point of service) of 40 psi during average demand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Repair out-of-service fire hydrants within 14 days of notification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Restoration of service 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</a:t>
                      </a:r>
                      <a:r>
                        <a:rPr lang="en-US" sz="1100" baseline="0" dirty="0" smtClean="0"/>
                        <a:t> Service Lines – 4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Potable Distribution Lines and Reclaimed Service – 8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Sewer Service – 8 </a:t>
                      </a:r>
                      <a:r>
                        <a:rPr lang="en-US" sz="1100" baseline="0" dirty="0" err="1" smtClean="0"/>
                        <a:t>hrs</a:t>
                      </a:r>
                      <a:endParaRPr lang="en-US" sz="11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Number of breaks per 100 miles (pipe) per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 and Reclaimed Water</a:t>
                      </a:r>
                      <a:r>
                        <a:rPr lang="en-US" sz="1100" baseline="0" dirty="0" smtClean="0"/>
                        <a:t> – 100 breaks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Waste Water – 30 breaks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Unaccounted for water</a:t>
                      </a:r>
                      <a:r>
                        <a:rPr lang="en-US" sz="1100" baseline="0" dirty="0" smtClean="0"/>
                        <a:t> loss 10% or less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Fewer than 11 SSO’s per</a:t>
                      </a:r>
                      <a:r>
                        <a:rPr lang="en-US" sz="1100" baseline="0" dirty="0" smtClean="0"/>
                        <a:t> 100 miles (pipe) per year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</a:t>
                      </a:r>
                      <a:r>
                        <a:rPr lang="en-US" sz="1100" baseline="0" dirty="0" smtClean="0"/>
                        <a:t> # of SSO’s by 1% over previous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Wet weather SSO’s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Dry weather SSO’s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service on scheduled</a:t>
                      </a:r>
                      <a:r>
                        <a:rPr lang="en-US" sz="1100" baseline="0" dirty="0" smtClean="0"/>
                        <a:t> days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1" name="Oval 60"/>
          <p:cNvSpPr/>
          <p:nvPr/>
        </p:nvSpPr>
        <p:spPr>
          <a:xfrm>
            <a:off x="75438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47" name="TextBox 40"/>
          <p:cNvSpPr txBox="1">
            <a:spLocks noChangeArrowheads="1"/>
          </p:cNvSpPr>
          <p:nvPr/>
        </p:nvSpPr>
        <p:spPr bwMode="auto">
          <a:xfrm>
            <a:off x="2074598" y="282261"/>
            <a:ext cx="6913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Infrastructure Reliability - </a:t>
            </a:r>
            <a:r>
              <a:rPr lang="en-US" sz="2000" b="1" dirty="0" smtClean="0">
                <a:solidFill>
                  <a:srgbClr val="17375E"/>
                </a:solidFill>
              </a:rPr>
              <a:t>4FQ14 </a:t>
            </a:r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Quarterly </a:t>
            </a:r>
            <a:r>
              <a:rPr lang="en-US" sz="2000" b="1" dirty="0">
                <a:solidFill>
                  <a:srgbClr val="17375E"/>
                </a:solidFill>
                <a:latin typeface="+mn-lt"/>
              </a:rPr>
              <a:t>Report</a:t>
            </a:r>
          </a:p>
        </p:txBody>
      </p:sp>
      <p:sp>
        <p:nvSpPr>
          <p:cNvPr id="63" name="Oval 62"/>
          <p:cNvSpPr/>
          <p:nvPr/>
        </p:nvSpPr>
        <p:spPr>
          <a:xfrm>
            <a:off x="83820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61" name="TextBox 7"/>
          <p:cNvSpPr txBox="1">
            <a:spLocks noChangeArrowheads="1"/>
          </p:cNvSpPr>
          <p:nvPr/>
        </p:nvSpPr>
        <p:spPr bwMode="auto">
          <a:xfrm>
            <a:off x="1219200" y="6096000"/>
            <a:ext cx="236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met/exceeded - GOOD</a:t>
            </a:r>
          </a:p>
        </p:txBody>
      </p:sp>
      <p:sp>
        <p:nvSpPr>
          <p:cNvPr id="53362" name="TextBox 8"/>
          <p:cNvSpPr txBox="1">
            <a:spLocks noChangeArrowheads="1"/>
          </p:cNvSpPr>
          <p:nvPr/>
        </p:nvSpPr>
        <p:spPr bwMode="auto">
          <a:xfrm>
            <a:off x="3352800" y="6096000"/>
            <a:ext cx="2465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not met – IMPROVEMENT REQ’D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6096000"/>
            <a:ext cx="8686800" cy="685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64" name="TextBox 10"/>
          <p:cNvSpPr txBox="1">
            <a:spLocks noChangeArrowheads="1"/>
          </p:cNvSpPr>
          <p:nvPr/>
        </p:nvSpPr>
        <p:spPr bwMode="auto">
          <a:xfrm>
            <a:off x="304800" y="6105525"/>
            <a:ext cx="1081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LEGEND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943600" y="6143625"/>
            <a:ext cx="228600" cy="22860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49" name="Oval 48"/>
          <p:cNvSpPr/>
          <p:nvPr/>
        </p:nvSpPr>
        <p:spPr bwMode="auto">
          <a:xfrm>
            <a:off x="1066800" y="6143625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62" name="Oval 61"/>
          <p:cNvSpPr/>
          <p:nvPr/>
        </p:nvSpPr>
        <p:spPr bwMode="auto">
          <a:xfrm>
            <a:off x="3200400" y="6143625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53368" name="TextBox 66"/>
          <p:cNvSpPr txBox="1">
            <a:spLocks noChangeArrowheads="1"/>
          </p:cNvSpPr>
          <p:nvPr/>
        </p:nvSpPr>
        <p:spPr bwMode="auto">
          <a:xfrm>
            <a:off x="6096000" y="6096000"/>
            <a:ext cx="273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Low Bound not met – IMPROVEMENT REQ’D</a:t>
            </a:r>
          </a:p>
        </p:txBody>
      </p:sp>
      <p:sp>
        <p:nvSpPr>
          <p:cNvPr id="53372" name="TextBox 7"/>
          <p:cNvSpPr txBox="1">
            <a:spLocks noChangeArrowheads="1"/>
          </p:cNvSpPr>
          <p:nvPr/>
        </p:nvSpPr>
        <p:spPr bwMode="auto">
          <a:xfrm>
            <a:off x="1755650" y="6431470"/>
            <a:ext cx="121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 Improving</a:t>
            </a:r>
          </a:p>
        </p:txBody>
      </p:sp>
      <p:sp>
        <p:nvSpPr>
          <p:cNvPr id="53374" name="TextBox 66"/>
          <p:cNvSpPr txBox="1">
            <a:spLocks noChangeArrowheads="1"/>
          </p:cNvSpPr>
          <p:nvPr/>
        </p:nvSpPr>
        <p:spPr bwMode="auto">
          <a:xfrm>
            <a:off x="3934310" y="6432263"/>
            <a:ext cx="1098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Trending Worse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538005" y="6448138"/>
            <a:ext cx="227012" cy="228600"/>
            <a:chOff x="3615293" y="6426420"/>
            <a:chExt cx="227012" cy="228600"/>
          </a:xfrm>
        </p:grpSpPr>
        <p:sp>
          <p:nvSpPr>
            <p:cNvPr id="65" name="Oval 64"/>
            <p:cNvSpPr/>
            <p:nvPr/>
          </p:nvSpPr>
          <p:spPr bwMode="auto">
            <a:xfrm>
              <a:off x="3615293" y="642642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67" name="Plus 66"/>
            <p:cNvSpPr/>
            <p:nvPr/>
          </p:nvSpPr>
          <p:spPr>
            <a:xfrm>
              <a:off x="3656965" y="6456653"/>
              <a:ext cx="143669" cy="168134"/>
            </a:xfrm>
            <a:prstGeom prst="mathPlu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88685" y="6448138"/>
            <a:ext cx="227012" cy="228600"/>
            <a:chOff x="3730508" y="5810110"/>
            <a:chExt cx="227012" cy="228600"/>
          </a:xfrm>
        </p:grpSpPr>
        <p:sp>
          <p:nvSpPr>
            <p:cNvPr id="69" name="Oval 68"/>
            <p:cNvSpPr/>
            <p:nvPr/>
          </p:nvSpPr>
          <p:spPr bwMode="auto">
            <a:xfrm>
              <a:off x="3730508" y="581011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70" name="Minus 69"/>
            <p:cNvSpPr/>
            <p:nvPr/>
          </p:nvSpPr>
          <p:spPr>
            <a:xfrm>
              <a:off x="3772180" y="5868521"/>
              <a:ext cx="143669" cy="111778"/>
            </a:xfrm>
            <a:prstGeom prst="mathMinus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7567590" y="224027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8374095" y="223844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0" name="Rectangle 79">
            <a:hlinkClick r:id="rId3" action="ppaction://hlinksldjump"/>
          </p:cNvPr>
          <p:cNvSpPr/>
          <p:nvPr/>
        </p:nvSpPr>
        <p:spPr>
          <a:xfrm>
            <a:off x="3200400" y="829381"/>
            <a:ext cx="5711365" cy="220611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89" name="TextBox 4"/>
          <p:cNvSpPr txBox="1">
            <a:spLocks noChangeArrowheads="1"/>
          </p:cNvSpPr>
          <p:nvPr/>
        </p:nvSpPr>
        <p:spPr bwMode="auto">
          <a:xfrm>
            <a:off x="3140507" y="780620"/>
            <a:ext cx="740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WORST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0" name="TextBox 4"/>
          <p:cNvSpPr txBox="1">
            <a:spLocks noChangeArrowheads="1"/>
          </p:cNvSpPr>
          <p:nvPr/>
        </p:nvSpPr>
        <p:spPr bwMode="auto">
          <a:xfrm>
            <a:off x="8445093" y="780620"/>
            <a:ext cx="543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BEST</a:t>
            </a:r>
            <a:endParaRPr lang="en-US" sz="1400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42048" y="669664"/>
            <a:ext cx="230430" cy="529927"/>
            <a:chOff x="7373721" y="669664"/>
            <a:chExt cx="230430" cy="529927"/>
          </a:xfrm>
        </p:grpSpPr>
        <p:sp>
          <p:nvSpPr>
            <p:cNvPr id="57" name="Down Arrow 56"/>
            <p:cNvSpPr/>
            <p:nvPr/>
          </p:nvSpPr>
          <p:spPr>
            <a:xfrm flipV="1">
              <a:off x="7373721" y="1048073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88936" y="819176"/>
              <a:ext cx="0" cy="2194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7373721" y="669664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6918302" y="819176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tx2"/>
                </a:solidFill>
              </a:rPr>
              <a:t>73%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0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6730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>
            <a:hlinkClick r:id="rId5" action="ppaction://hlinksldjump"/>
          </p:cNvPr>
          <p:cNvSpPr/>
          <p:nvPr/>
        </p:nvSpPr>
        <p:spPr>
          <a:xfrm>
            <a:off x="8382000" y="39624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" name="Oval 72">
            <a:hlinkClick r:id="" action="ppaction://noaction"/>
          </p:cNvPr>
          <p:cNvSpPr/>
          <p:nvPr/>
        </p:nvSpPr>
        <p:spPr>
          <a:xfrm>
            <a:off x="67056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Oval 76">
            <a:hlinkClick r:id="rId3" action="ppaction://hlinksldjump"/>
          </p:cNvPr>
          <p:cNvSpPr/>
          <p:nvPr/>
        </p:nvSpPr>
        <p:spPr>
          <a:xfrm>
            <a:off x="50673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" name="Oval 80">
            <a:hlinkClick r:id="" action="ppaction://noaction"/>
          </p:cNvPr>
          <p:cNvSpPr/>
          <p:nvPr/>
        </p:nvSpPr>
        <p:spPr>
          <a:xfrm>
            <a:off x="6705600" y="52578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3" name="Oval 4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67300" y="266700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4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673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20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6476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>
            <a:hlinkClick r:id="rId7" action="ppaction://hlinksldjump"/>
          </p:cNvPr>
          <p:cNvSpPr/>
          <p:nvPr/>
        </p:nvSpPr>
        <p:spPr>
          <a:xfrm>
            <a:off x="426476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1" name="Oval 100">
            <a:hlinkClick r:id="rId3" action="ppaction://hlinksldjump"/>
          </p:cNvPr>
          <p:cNvSpPr/>
          <p:nvPr/>
        </p:nvSpPr>
        <p:spPr bwMode="auto">
          <a:xfrm>
            <a:off x="4264760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04" name="Oval 103">
            <a:hlinkClick r:id="rId5" action="ppaction://hlinksldjump"/>
          </p:cNvPr>
          <p:cNvSpPr/>
          <p:nvPr/>
        </p:nvSpPr>
        <p:spPr>
          <a:xfrm>
            <a:off x="7569420" y="396667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3" name="Oval 112">
            <a:hlinkClick r:id="rId8" action="ppaction://hlinksldjump"/>
          </p:cNvPr>
          <p:cNvSpPr/>
          <p:nvPr/>
        </p:nvSpPr>
        <p:spPr>
          <a:xfrm>
            <a:off x="756942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5071265" y="442936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5" name="Oval 114">
            <a:hlinkClick r:id="" action="ppaction://noaction"/>
          </p:cNvPr>
          <p:cNvSpPr/>
          <p:nvPr/>
        </p:nvSpPr>
        <p:spPr bwMode="auto">
          <a:xfrm>
            <a:off x="5901599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16" name="Oval 115">
            <a:hlinkClick r:id="" action="ppaction://noaction"/>
          </p:cNvPr>
          <p:cNvSpPr/>
          <p:nvPr/>
        </p:nvSpPr>
        <p:spPr bwMode="auto">
          <a:xfrm>
            <a:off x="5901599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17" name="Oval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4760" y="266273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117">
            <a:hlinkClick r:id="" action="ppaction://noaction"/>
          </p:cNvPr>
          <p:cNvSpPr/>
          <p:nvPr/>
        </p:nvSpPr>
        <p:spPr bwMode="auto">
          <a:xfrm>
            <a:off x="6696075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25" name="Plus 124"/>
          <p:cNvSpPr/>
          <p:nvPr/>
        </p:nvSpPr>
        <p:spPr>
          <a:xfrm>
            <a:off x="4306431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83197" y="327533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689702" y="327350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Minus 77"/>
          <p:cNvSpPr/>
          <p:nvPr/>
        </p:nvSpPr>
        <p:spPr>
          <a:xfrm>
            <a:off x="4310349" y="4012390"/>
            <a:ext cx="143669" cy="137160"/>
          </a:xfrm>
          <a:prstGeom prst="mathMinu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55"/>
          <p:cNvSpPr/>
          <p:nvPr/>
        </p:nvSpPr>
        <p:spPr>
          <a:xfrm>
            <a:off x="5109766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7" name="TextBox 40"/>
          <p:cNvSpPr txBox="1">
            <a:spLocks noChangeArrowheads="1"/>
          </p:cNvSpPr>
          <p:nvPr/>
        </p:nvSpPr>
        <p:spPr bwMode="auto">
          <a:xfrm>
            <a:off x="2074598" y="256006"/>
            <a:ext cx="6913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Infrastructure Reliability - </a:t>
            </a:r>
            <a:r>
              <a:rPr lang="en-US" sz="2000" b="1" dirty="0" smtClean="0">
                <a:solidFill>
                  <a:srgbClr val="17375E"/>
                </a:solidFill>
              </a:rPr>
              <a:t>4FQ14 </a:t>
            </a:r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Quarterly </a:t>
            </a:r>
            <a:r>
              <a:rPr lang="en-US" sz="2000" b="1" dirty="0">
                <a:solidFill>
                  <a:srgbClr val="17375E"/>
                </a:solidFill>
                <a:latin typeface="+mn-lt"/>
              </a:rPr>
              <a:t>Report</a:t>
            </a:r>
          </a:p>
        </p:txBody>
      </p:sp>
      <p:sp>
        <p:nvSpPr>
          <p:cNvPr id="53361" name="TextBox 7"/>
          <p:cNvSpPr txBox="1">
            <a:spLocks noChangeArrowheads="1"/>
          </p:cNvSpPr>
          <p:nvPr/>
        </p:nvSpPr>
        <p:spPr bwMode="auto">
          <a:xfrm>
            <a:off x="1219200" y="6096000"/>
            <a:ext cx="236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met/exceeded - GOOD</a:t>
            </a:r>
          </a:p>
        </p:txBody>
      </p:sp>
      <p:sp>
        <p:nvSpPr>
          <p:cNvPr id="53362" name="TextBox 8"/>
          <p:cNvSpPr txBox="1">
            <a:spLocks noChangeArrowheads="1"/>
          </p:cNvSpPr>
          <p:nvPr/>
        </p:nvSpPr>
        <p:spPr bwMode="auto">
          <a:xfrm>
            <a:off x="3352800" y="6096000"/>
            <a:ext cx="2465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not met – IMPROVEMENT REQ’D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6096000"/>
            <a:ext cx="8686800" cy="685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64" name="TextBox 10"/>
          <p:cNvSpPr txBox="1">
            <a:spLocks noChangeArrowheads="1"/>
          </p:cNvSpPr>
          <p:nvPr/>
        </p:nvSpPr>
        <p:spPr bwMode="auto">
          <a:xfrm>
            <a:off x="304800" y="6105525"/>
            <a:ext cx="1081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LEGEND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943600" y="6143625"/>
            <a:ext cx="228600" cy="22860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49" name="Oval 48"/>
          <p:cNvSpPr/>
          <p:nvPr/>
        </p:nvSpPr>
        <p:spPr bwMode="auto">
          <a:xfrm>
            <a:off x="1066800" y="6143625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62" name="Oval 61"/>
          <p:cNvSpPr/>
          <p:nvPr/>
        </p:nvSpPr>
        <p:spPr bwMode="auto">
          <a:xfrm>
            <a:off x="3200400" y="6143625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53368" name="TextBox 66"/>
          <p:cNvSpPr txBox="1">
            <a:spLocks noChangeArrowheads="1"/>
          </p:cNvSpPr>
          <p:nvPr/>
        </p:nvSpPr>
        <p:spPr bwMode="auto">
          <a:xfrm>
            <a:off x="6096000" y="6096000"/>
            <a:ext cx="273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Low Bound not met – IMPROVEMENT REQ’D</a:t>
            </a:r>
          </a:p>
        </p:txBody>
      </p:sp>
      <p:sp>
        <p:nvSpPr>
          <p:cNvPr id="53372" name="TextBox 7"/>
          <p:cNvSpPr txBox="1">
            <a:spLocks noChangeArrowheads="1"/>
          </p:cNvSpPr>
          <p:nvPr/>
        </p:nvSpPr>
        <p:spPr bwMode="auto">
          <a:xfrm>
            <a:off x="1755650" y="6431470"/>
            <a:ext cx="121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 Improving</a:t>
            </a:r>
          </a:p>
        </p:txBody>
      </p:sp>
      <p:sp>
        <p:nvSpPr>
          <p:cNvPr id="53374" name="TextBox 66"/>
          <p:cNvSpPr txBox="1">
            <a:spLocks noChangeArrowheads="1"/>
          </p:cNvSpPr>
          <p:nvPr/>
        </p:nvSpPr>
        <p:spPr bwMode="auto">
          <a:xfrm>
            <a:off x="3934310" y="6432263"/>
            <a:ext cx="1098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Trending Worse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538005" y="6448138"/>
            <a:ext cx="227012" cy="228600"/>
            <a:chOff x="3615293" y="6426420"/>
            <a:chExt cx="227012" cy="228600"/>
          </a:xfrm>
        </p:grpSpPr>
        <p:sp>
          <p:nvSpPr>
            <p:cNvPr id="65" name="Oval 64"/>
            <p:cNvSpPr/>
            <p:nvPr/>
          </p:nvSpPr>
          <p:spPr bwMode="auto">
            <a:xfrm>
              <a:off x="3615293" y="642642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67" name="Plus 66"/>
            <p:cNvSpPr/>
            <p:nvPr/>
          </p:nvSpPr>
          <p:spPr>
            <a:xfrm>
              <a:off x="3656965" y="6456653"/>
              <a:ext cx="143669" cy="168134"/>
            </a:xfrm>
            <a:prstGeom prst="mathPlu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88685" y="6448138"/>
            <a:ext cx="227012" cy="228600"/>
            <a:chOff x="3730508" y="5810110"/>
            <a:chExt cx="227012" cy="228600"/>
          </a:xfrm>
        </p:grpSpPr>
        <p:sp>
          <p:nvSpPr>
            <p:cNvPr id="69" name="Oval 68"/>
            <p:cNvSpPr/>
            <p:nvPr/>
          </p:nvSpPr>
          <p:spPr bwMode="auto">
            <a:xfrm>
              <a:off x="3730508" y="581011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70" name="Minus 69"/>
            <p:cNvSpPr/>
            <p:nvPr/>
          </p:nvSpPr>
          <p:spPr>
            <a:xfrm>
              <a:off x="3772180" y="5868521"/>
              <a:ext cx="143669" cy="111778"/>
            </a:xfrm>
            <a:prstGeom prst="mathMinus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hlinkClick r:id="rId3" action="ppaction://hlinksldjump"/>
          </p:cNvPr>
          <p:cNvSpPr/>
          <p:nvPr/>
        </p:nvSpPr>
        <p:spPr>
          <a:xfrm>
            <a:off x="3200400" y="829381"/>
            <a:ext cx="5711365" cy="220611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89" name="TextBox 4"/>
          <p:cNvSpPr txBox="1">
            <a:spLocks noChangeArrowheads="1"/>
          </p:cNvSpPr>
          <p:nvPr/>
        </p:nvSpPr>
        <p:spPr bwMode="auto">
          <a:xfrm>
            <a:off x="3140507" y="780620"/>
            <a:ext cx="740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WORST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0" name="TextBox 4"/>
          <p:cNvSpPr txBox="1">
            <a:spLocks noChangeArrowheads="1"/>
          </p:cNvSpPr>
          <p:nvPr/>
        </p:nvSpPr>
        <p:spPr bwMode="auto">
          <a:xfrm>
            <a:off x="8445093" y="780620"/>
            <a:ext cx="543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BEST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127" name="Table 126"/>
          <p:cNvGraphicFramePr>
            <a:graphicFrameLocks noGrp="1"/>
          </p:cNvGraphicFramePr>
          <p:nvPr>
            <p:extLst/>
          </p:nvPr>
        </p:nvGraphicFramePr>
        <p:xfrm>
          <a:off x="409597" y="1225834"/>
          <a:ext cx="8686800" cy="486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35"/>
                <a:gridCol w="729695"/>
                <a:gridCol w="844910"/>
                <a:gridCol w="783940"/>
                <a:gridCol w="867475"/>
                <a:gridCol w="778445"/>
                <a:gridCol w="914400"/>
              </a:tblGrid>
              <a:tr h="5181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Level</a:t>
                      </a:r>
                      <a:r>
                        <a:rPr lang="en-US" sz="1200" baseline="0" dirty="0" smtClean="0"/>
                        <a:t> of Service: </a:t>
                      </a:r>
                    </a:p>
                    <a:p>
                      <a:pPr marL="236538" indent="0"/>
                      <a:r>
                        <a:rPr lang="en-US" sz="1000" b="0" i="1" baseline="0" dirty="0" smtClean="0"/>
                        <a:t>Provide reliable service to TWA Customers</a:t>
                      </a:r>
                      <a:endParaRPr lang="en-US" sz="1000" b="0" i="1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POTABLE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WASTE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RECLAIMED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0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minimum</a:t>
                      </a:r>
                      <a:r>
                        <a:rPr lang="en-US" sz="1100" baseline="0" dirty="0" smtClean="0"/>
                        <a:t> pressure (at point of service) of 40 psi during average demand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Repair out-of-service fire hydrants within 14 days of notification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Restoration of service 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</a:t>
                      </a:r>
                      <a:r>
                        <a:rPr lang="en-US" sz="1100" baseline="0" dirty="0" smtClean="0"/>
                        <a:t> Service Lines – 4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Potable Distribution Lines and Reclaimed Service – 8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Sewer Service – 8 </a:t>
                      </a:r>
                      <a:r>
                        <a:rPr lang="en-US" sz="1100" baseline="0" dirty="0" err="1" smtClean="0"/>
                        <a:t>hrs</a:t>
                      </a:r>
                      <a:endParaRPr lang="en-US" sz="11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Number of breaks per 100 miles (pipe) per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 and Reclaimed Water</a:t>
                      </a:r>
                      <a:r>
                        <a:rPr lang="en-US" sz="1100" baseline="0" dirty="0" smtClean="0"/>
                        <a:t> – 100 breaks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Waste Water – 30 breaks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Unaccounted for water</a:t>
                      </a:r>
                      <a:r>
                        <a:rPr lang="en-US" sz="1100" baseline="0" dirty="0" smtClean="0"/>
                        <a:t> loss 10% or less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Fewer than 11 SSO’s per</a:t>
                      </a:r>
                      <a:r>
                        <a:rPr lang="en-US" sz="1100" baseline="0" dirty="0" smtClean="0"/>
                        <a:t> 100 miles (pipe) per year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</a:t>
                      </a:r>
                      <a:r>
                        <a:rPr lang="en-US" sz="1100" baseline="0" dirty="0" smtClean="0"/>
                        <a:t> # of SSO’s by 1% over previous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Wet weather SSO’s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Dry weather SSO’s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service on scheduled</a:t>
                      </a:r>
                      <a:r>
                        <a:rPr lang="en-US" sz="1100" baseline="0" dirty="0" smtClean="0"/>
                        <a:t> days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128" name="Oval 127"/>
          <p:cNvSpPr/>
          <p:nvPr/>
        </p:nvSpPr>
        <p:spPr>
          <a:xfrm>
            <a:off x="75438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83820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7567590" y="224027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8374095" y="223844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6730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Oval 132">
            <a:hlinkClick r:id="rId5" action="ppaction://hlinksldjump"/>
          </p:cNvPr>
          <p:cNvSpPr/>
          <p:nvPr/>
        </p:nvSpPr>
        <p:spPr>
          <a:xfrm>
            <a:off x="8382000" y="39624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4" name="Oval 133">
            <a:hlinkClick r:id="" action="ppaction://noaction"/>
          </p:cNvPr>
          <p:cNvSpPr/>
          <p:nvPr/>
        </p:nvSpPr>
        <p:spPr>
          <a:xfrm>
            <a:off x="67056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5" name="Oval 134">
            <a:hlinkClick r:id="rId3" action="ppaction://hlinksldjump"/>
          </p:cNvPr>
          <p:cNvSpPr/>
          <p:nvPr/>
        </p:nvSpPr>
        <p:spPr>
          <a:xfrm>
            <a:off x="50673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6" name="Oval 135">
            <a:hlinkClick r:id="" action="ppaction://noaction"/>
          </p:cNvPr>
          <p:cNvSpPr/>
          <p:nvPr/>
        </p:nvSpPr>
        <p:spPr>
          <a:xfrm>
            <a:off x="6705600" y="52578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7" name="Oval 4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67300" y="266700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8" name="Oval 4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673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20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0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6476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Oval 140">
            <a:hlinkClick r:id="rId7" action="ppaction://hlinksldjump"/>
          </p:cNvPr>
          <p:cNvSpPr/>
          <p:nvPr/>
        </p:nvSpPr>
        <p:spPr>
          <a:xfrm>
            <a:off x="426476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2" name="Oval 141">
            <a:hlinkClick r:id="rId3" action="ppaction://hlinksldjump"/>
          </p:cNvPr>
          <p:cNvSpPr/>
          <p:nvPr/>
        </p:nvSpPr>
        <p:spPr bwMode="auto">
          <a:xfrm>
            <a:off x="4264760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43" name="Oval 142">
            <a:hlinkClick r:id="rId5" action="ppaction://hlinksldjump"/>
          </p:cNvPr>
          <p:cNvSpPr/>
          <p:nvPr/>
        </p:nvSpPr>
        <p:spPr>
          <a:xfrm>
            <a:off x="7569420" y="396667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4" name="Oval 143">
            <a:hlinkClick r:id="rId8" action="ppaction://hlinksldjump"/>
          </p:cNvPr>
          <p:cNvSpPr/>
          <p:nvPr/>
        </p:nvSpPr>
        <p:spPr>
          <a:xfrm>
            <a:off x="756942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5071265" y="442936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6" name="Oval 145">
            <a:hlinkClick r:id="" action="ppaction://noaction"/>
          </p:cNvPr>
          <p:cNvSpPr/>
          <p:nvPr/>
        </p:nvSpPr>
        <p:spPr bwMode="auto">
          <a:xfrm>
            <a:off x="5901599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47" name="Oval 146">
            <a:hlinkClick r:id="" action="ppaction://noaction"/>
          </p:cNvPr>
          <p:cNvSpPr/>
          <p:nvPr/>
        </p:nvSpPr>
        <p:spPr bwMode="auto">
          <a:xfrm>
            <a:off x="5901599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48" name="Oval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4760" y="266273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148">
            <a:hlinkClick r:id="" action="ppaction://noaction"/>
          </p:cNvPr>
          <p:cNvSpPr/>
          <p:nvPr/>
        </p:nvSpPr>
        <p:spPr bwMode="auto">
          <a:xfrm>
            <a:off x="6696075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50" name="Plus 149"/>
          <p:cNvSpPr/>
          <p:nvPr/>
        </p:nvSpPr>
        <p:spPr>
          <a:xfrm>
            <a:off x="4306431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83197" y="327533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6689702" y="327350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" name="Minus 152"/>
          <p:cNvSpPr/>
          <p:nvPr/>
        </p:nvSpPr>
        <p:spPr>
          <a:xfrm>
            <a:off x="4310349" y="4012390"/>
            <a:ext cx="143669" cy="137160"/>
          </a:xfrm>
          <a:prstGeom prst="mathMinu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5109766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Rectangular Callout 155"/>
          <p:cNvSpPr/>
          <p:nvPr/>
        </p:nvSpPr>
        <p:spPr>
          <a:xfrm>
            <a:off x="4642641" y="2133597"/>
            <a:ext cx="1849610" cy="411480"/>
          </a:xfrm>
          <a:prstGeom prst="wedgeRectCallout">
            <a:avLst>
              <a:gd name="adj1" fmla="val -58427"/>
              <a:gd name="adj2" fmla="val 98933"/>
            </a:avLst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27432" bIns="27432" rtlCol="0" anchor="t" anchorCtr="0"/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Hydrant repair averaged  22.6 days for the quarter.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242048" y="669664"/>
            <a:ext cx="230430" cy="529927"/>
            <a:chOff x="7373721" y="669664"/>
            <a:chExt cx="230430" cy="529927"/>
          </a:xfrm>
        </p:grpSpPr>
        <p:sp>
          <p:nvSpPr>
            <p:cNvPr id="61" name="Down Arrow 60"/>
            <p:cNvSpPr/>
            <p:nvPr/>
          </p:nvSpPr>
          <p:spPr>
            <a:xfrm flipV="1">
              <a:off x="7373721" y="1048073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488936" y="819176"/>
              <a:ext cx="0" cy="2194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own Arrow 70"/>
            <p:cNvSpPr/>
            <p:nvPr/>
          </p:nvSpPr>
          <p:spPr>
            <a:xfrm>
              <a:off x="7373721" y="669664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6918302" y="819176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tx2"/>
                </a:solidFill>
              </a:rPr>
              <a:t>73%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7" name="TextBox 40"/>
          <p:cNvSpPr txBox="1">
            <a:spLocks noChangeArrowheads="1"/>
          </p:cNvSpPr>
          <p:nvPr/>
        </p:nvSpPr>
        <p:spPr bwMode="auto">
          <a:xfrm>
            <a:off x="2086790" y="265611"/>
            <a:ext cx="6913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Infrastructure Reliability - </a:t>
            </a:r>
            <a:r>
              <a:rPr lang="en-US" sz="2000" b="1" dirty="0" smtClean="0">
                <a:solidFill>
                  <a:srgbClr val="17375E"/>
                </a:solidFill>
              </a:rPr>
              <a:t>4FQ14 </a:t>
            </a:r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Quarterly </a:t>
            </a:r>
            <a:r>
              <a:rPr lang="en-US" sz="2000" b="1" dirty="0">
                <a:solidFill>
                  <a:srgbClr val="17375E"/>
                </a:solidFill>
                <a:latin typeface="+mn-lt"/>
              </a:rPr>
              <a:t>Report</a:t>
            </a:r>
          </a:p>
        </p:txBody>
      </p:sp>
      <p:sp>
        <p:nvSpPr>
          <p:cNvPr id="53361" name="TextBox 7"/>
          <p:cNvSpPr txBox="1">
            <a:spLocks noChangeArrowheads="1"/>
          </p:cNvSpPr>
          <p:nvPr/>
        </p:nvSpPr>
        <p:spPr bwMode="auto">
          <a:xfrm>
            <a:off x="1219200" y="6096000"/>
            <a:ext cx="236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met/exceeded - GOOD</a:t>
            </a:r>
          </a:p>
        </p:txBody>
      </p:sp>
      <p:sp>
        <p:nvSpPr>
          <p:cNvPr id="53362" name="TextBox 8"/>
          <p:cNvSpPr txBox="1">
            <a:spLocks noChangeArrowheads="1"/>
          </p:cNvSpPr>
          <p:nvPr/>
        </p:nvSpPr>
        <p:spPr bwMode="auto">
          <a:xfrm>
            <a:off x="3352800" y="6096000"/>
            <a:ext cx="2465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not met – IMPROVEMENT REQ’D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6096000"/>
            <a:ext cx="8686800" cy="685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64" name="TextBox 10"/>
          <p:cNvSpPr txBox="1">
            <a:spLocks noChangeArrowheads="1"/>
          </p:cNvSpPr>
          <p:nvPr/>
        </p:nvSpPr>
        <p:spPr bwMode="auto">
          <a:xfrm>
            <a:off x="304800" y="6105525"/>
            <a:ext cx="1081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LEGEND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943600" y="6143625"/>
            <a:ext cx="228600" cy="22860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49" name="Oval 48"/>
          <p:cNvSpPr/>
          <p:nvPr/>
        </p:nvSpPr>
        <p:spPr bwMode="auto">
          <a:xfrm>
            <a:off x="1066800" y="6143625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62" name="Oval 61"/>
          <p:cNvSpPr/>
          <p:nvPr/>
        </p:nvSpPr>
        <p:spPr bwMode="auto">
          <a:xfrm>
            <a:off x="3200400" y="6143625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53368" name="TextBox 66"/>
          <p:cNvSpPr txBox="1">
            <a:spLocks noChangeArrowheads="1"/>
          </p:cNvSpPr>
          <p:nvPr/>
        </p:nvSpPr>
        <p:spPr bwMode="auto">
          <a:xfrm>
            <a:off x="6096000" y="6096000"/>
            <a:ext cx="273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Low Bound not met – IMPROVEMENT REQ’D</a:t>
            </a:r>
          </a:p>
        </p:txBody>
      </p:sp>
      <p:sp>
        <p:nvSpPr>
          <p:cNvPr id="53372" name="TextBox 7"/>
          <p:cNvSpPr txBox="1">
            <a:spLocks noChangeArrowheads="1"/>
          </p:cNvSpPr>
          <p:nvPr/>
        </p:nvSpPr>
        <p:spPr bwMode="auto">
          <a:xfrm>
            <a:off x="1755650" y="6431470"/>
            <a:ext cx="121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 Improving</a:t>
            </a:r>
          </a:p>
        </p:txBody>
      </p:sp>
      <p:sp>
        <p:nvSpPr>
          <p:cNvPr id="53374" name="TextBox 66"/>
          <p:cNvSpPr txBox="1">
            <a:spLocks noChangeArrowheads="1"/>
          </p:cNvSpPr>
          <p:nvPr/>
        </p:nvSpPr>
        <p:spPr bwMode="auto">
          <a:xfrm>
            <a:off x="3934310" y="6432263"/>
            <a:ext cx="1098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Trending Worse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538005" y="6448138"/>
            <a:ext cx="227012" cy="228600"/>
            <a:chOff x="3615293" y="6426420"/>
            <a:chExt cx="227012" cy="228600"/>
          </a:xfrm>
        </p:grpSpPr>
        <p:sp>
          <p:nvSpPr>
            <p:cNvPr id="65" name="Oval 64"/>
            <p:cNvSpPr/>
            <p:nvPr/>
          </p:nvSpPr>
          <p:spPr bwMode="auto">
            <a:xfrm>
              <a:off x="3615293" y="642642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67" name="Plus 66"/>
            <p:cNvSpPr/>
            <p:nvPr/>
          </p:nvSpPr>
          <p:spPr>
            <a:xfrm>
              <a:off x="3656965" y="6456653"/>
              <a:ext cx="143669" cy="168134"/>
            </a:xfrm>
            <a:prstGeom prst="mathPlu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88685" y="6448138"/>
            <a:ext cx="227012" cy="228600"/>
            <a:chOff x="3730508" y="5810110"/>
            <a:chExt cx="227012" cy="228600"/>
          </a:xfrm>
        </p:grpSpPr>
        <p:sp>
          <p:nvSpPr>
            <p:cNvPr id="69" name="Oval 68"/>
            <p:cNvSpPr/>
            <p:nvPr/>
          </p:nvSpPr>
          <p:spPr bwMode="auto">
            <a:xfrm>
              <a:off x="3730508" y="581011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70" name="Minus 69"/>
            <p:cNvSpPr/>
            <p:nvPr/>
          </p:nvSpPr>
          <p:spPr>
            <a:xfrm>
              <a:off x="3772180" y="5868521"/>
              <a:ext cx="143669" cy="111778"/>
            </a:xfrm>
            <a:prstGeom prst="mathMinus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hlinkClick r:id="rId3" action="ppaction://hlinksldjump"/>
          </p:cNvPr>
          <p:cNvSpPr/>
          <p:nvPr/>
        </p:nvSpPr>
        <p:spPr>
          <a:xfrm>
            <a:off x="3200400" y="829381"/>
            <a:ext cx="5711365" cy="220611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89" name="TextBox 4"/>
          <p:cNvSpPr txBox="1">
            <a:spLocks noChangeArrowheads="1"/>
          </p:cNvSpPr>
          <p:nvPr/>
        </p:nvSpPr>
        <p:spPr bwMode="auto">
          <a:xfrm>
            <a:off x="3140507" y="780620"/>
            <a:ext cx="740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WORST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0" name="TextBox 4"/>
          <p:cNvSpPr txBox="1">
            <a:spLocks noChangeArrowheads="1"/>
          </p:cNvSpPr>
          <p:nvPr/>
        </p:nvSpPr>
        <p:spPr bwMode="auto">
          <a:xfrm>
            <a:off x="8445093" y="780620"/>
            <a:ext cx="543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BEST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328477" y="1157968"/>
          <a:ext cx="8686800" cy="486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35"/>
                <a:gridCol w="729695"/>
                <a:gridCol w="844910"/>
                <a:gridCol w="783940"/>
                <a:gridCol w="867475"/>
                <a:gridCol w="778445"/>
                <a:gridCol w="914400"/>
              </a:tblGrid>
              <a:tr h="5181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Level</a:t>
                      </a:r>
                      <a:r>
                        <a:rPr lang="en-US" sz="1200" baseline="0" dirty="0" smtClean="0"/>
                        <a:t> of Service: </a:t>
                      </a:r>
                    </a:p>
                    <a:p>
                      <a:pPr marL="236538" indent="0"/>
                      <a:r>
                        <a:rPr lang="en-US" sz="1000" b="0" i="1" baseline="0" dirty="0" smtClean="0"/>
                        <a:t>Provide reliable service to TWA Customers</a:t>
                      </a:r>
                      <a:endParaRPr lang="en-US" sz="1000" b="0" i="1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POTABLE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WASTE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RECLAIMED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0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minimum</a:t>
                      </a:r>
                      <a:r>
                        <a:rPr lang="en-US" sz="1100" baseline="0" dirty="0" smtClean="0"/>
                        <a:t> pressure (at point of service) of 40 psi during average demand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Repair out-of-service fire hydrants within 14 days of notification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Restoration of service 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</a:t>
                      </a:r>
                      <a:r>
                        <a:rPr lang="en-US" sz="1100" baseline="0" dirty="0" smtClean="0"/>
                        <a:t> Service Lines – 4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Potable Distribution Lines and Reclaimed Service – 8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Sewer Service – 8 </a:t>
                      </a:r>
                      <a:r>
                        <a:rPr lang="en-US" sz="1100" baseline="0" dirty="0" err="1" smtClean="0"/>
                        <a:t>hrs</a:t>
                      </a:r>
                      <a:endParaRPr lang="en-US" sz="11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Number of breaks per 100 miles (pipe) per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 and Reclaimed Water</a:t>
                      </a:r>
                      <a:r>
                        <a:rPr lang="en-US" sz="1100" baseline="0" dirty="0" smtClean="0"/>
                        <a:t> – 100 breaks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Waste Water – 30 breaks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Unaccounted for water</a:t>
                      </a:r>
                      <a:r>
                        <a:rPr lang="en-US" sz="1100" baseline="0" dirty="0" smtClean="0"/>
                        <a:t> loss 10% or less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Fewer than 11 SSO’s per</a:t>
                      </a:r>
                      <a:r>
                        <a:rPr lang="en-US" sz="1100" baseline="0" dirty="0" smtClean="0"/>
                        <a:t> 100 miles (pipe) per year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</a:t>
                      </a:r>
                      <a:r>
                        <a:rPr lang="en-US" sz="1100" baseline="0" dirty="0" smtClean="0"/>
                        <a:t> # of SSO’s by 1% over previous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Wet weather SSO’s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Dry weather SSO’s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service on scheduled</a:t>
                      </a:r>
                      <a:r>
                        <a:rPr lang="en-US" sz="1100" baseline="0" dirty="0" smtClean="0"/>
                        <a:t> days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82" name="Oval 81"/>
          <p:cNvSpPr/>
          <p:nvPr/>
        </p:nvSpPr>
        <p:spPr>
          <a:xfrm>
            <a:off x="75438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83820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567590" y="224027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8374095" y="223844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6730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93">
            <a:hlinkClick r:id="rId5" action="ppaction://hlinksldjump"/>
          </p:cNvPr>
          <p:cNvSpPr/>
          <p:nvPr/>
        </p:nvSpPr>
        <p:spPr>
          <a:xfrm>
            <a:off x="8382000" y="39624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>
            <a:hlinkClick r:id="" action="ppaction://noaction"/>
          </p:cNvPr>
          <p:cNvSpPr/>
          <p:nvPr/>
        </p:nvSpPr>
        <p:spPr>
          <a:xfrm>
            <a:off x="67056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>
            <a:hlinkClick r:id="rId3" action="ppaction://hlinksldjump"/>
          </p:cNvPr>
          <p:cNvSpPr/>
          <p:nvPr/>
        </p:nvSpPr>
        <p:spPr>
          <a:xfrm>
            <a:off x="50673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>
            <a:hlinkClick r:id="" action="ppaction://noaction"/>
          </p:cNvPr>
          <p:cNvSpPr/>
          <p:nvPr/>
        </p:nvSpPr>
        <p:spPr>
          <a:xfrm>
            <a:off x="6705600" y="52578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Oval 4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67300" y="266700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4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673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20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6476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>
            <a:hlinkClick r:id="rId7" action="ppaction://hlinksldjump"/>
          </p:cNvPr>
          <p:cNvSpPr/>
          <p:nvPr/>
        </p:nvSpPr>
        <p:spPr>
          <a:xfrm>
            <a:off x="426476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" name="Oval 106">
            <a:hlinkClick r:id="rId3" action="ppaction://hlinksldjump"/>
          </p:cNvPr>
          <p:cNvSpPr/>
          <p:nvPr/>
        </p:nvSpPr>
        <p:spPr bwMode="auto">
          <a:xfrm>
            <a:off x="4264760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08" name="Oval 107">
            <a:hlinkClick r:id="rId5" action="ppaction://hlinksldjump"/>
          </p:cNvPr>
          <p:cNvSpPr/>
          <p:nvPr/>
        </p:nvSpPr>
        <p:spPr>
          <a:xfrm>
            <a:off x="7569420" y="396667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" name="Oval 108">
            <a:hlinkClick r:id="rId8" action="ppaction://hlinksldjump"/>
          </p:cNvPr>
          <p:cNvSpPr/>
          <p:nvPr/>
        </p:nvSpPr>
        <p:spPr>
          <a:xfrm>
            <a:off x="756942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5071265" y="442936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1" name="Oval 110">
            <a:hlinkClick r:id="" action="ppaction://noaction"/>
          </p:cNvPr>
          <p:cNvSpPr/>
          <p:nvPr/>
        </p:nvSpPr>
        <p:spPr bwMode="auto">
          <a:xfrm>
            <a:off x="5901599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12" name="Oval 111">
            <a:hlinkClick r:id="" action="ppaction://noaction"/>
          </p:cNvPr>
          <p:cNvSpPr/>
          <p:nvPr/>
        </p:nvSpPr>
        <p:spPr bwMode="auto">
          <a:xfrm>
            <a:off x="5901599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21" name="Oval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4760" y="266273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Oval 122">
            <a:hlinkClick r:id="" action="ppaction://noaction"/>
          </p:cNvPr>
          <p:cNvSpPr/>
          <p:nvPr/>
        </p:nvSpPr>
        <p:spPr bwMode="auto">
          <a:xfrm>
            <a:off x="6696075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26" name="Plus 125"/>
          <p:cNvSpPr/>
          <p:nvPr/>
        </p:nvSpPr>
        <p:spPr>
          <a:xfrm>
            <a:off x="4306431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83197" y="327533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6689702" y="327350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Minus 128"/>
          <p:cNvSpPr/>
          <p:nvPr/>
        </p:nvSpPr>
        <p:spPr>
          <a:xfrm>
            <a:off x="4310349" y="4012390"/>
            <a:ext cx="143669" cy="137160"/>
          </a:xfrm>
          <a:prstGeom prst="mathMinu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ular Callout 131"/>
          <p:cNvSpPr/>
          <p:nvPr/>
        </p:nvSpPr>
        <p:spPr>
          <a:xfrm>
            <a:off x="4671877" y="3621025"/>
            <a:ext cx="2459443" cy="365424"/>
          </a:xfrm>
          <a:prstGeom prst="wedgeRectCallout">
            <a:avLst>
              <a:gd name="adj1" fmla="val -61524"/>
              <a:gd name="adj2" fmla="val 54295"/>
            </a:avLst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18288" rIns="45720" bIns="0" rtlCol="0" anchor="t" anchorCtr="0"/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1.5% of breaks for this quarter were associated with main distribution lines.</a:t>
            </a:r>
          </a:p>
        </p:txBody>
      </p:sp>
      <p:sp>
        <p:nvSpPr>
          <p:cNvPr id="58" name="Plus 57"/>
          <p:cNvSpPr/>
          <p:nvPr/>
        </p:nvSpPr>
        <p:spPr>
          <a:xfrm>
            <a:off x="5109766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242048" y="669664"/>
            <a:ext cx="230430" cy="529927"/>
            <a:chOff x="7373721" y="669664"/>
            <a:chExt cx="230430" cy="529927"/>
          </a:xfrm>
        </p:grpSpPr>
        <p:sp>
          <p:nvSpPr>
            <p:cNvPr id="61" name="Down Arrow 60"/>
            <p:cNvSpPr/>
            <p:nvPr/>
          </p:nvSpPr>
          <p:spPr>
            <a:xfrm flipV="1">
              <a:off x="7373721" y="1048073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488936" y="819176"/>
              <a:ext cx="0" cy="2194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own Arrow 70"/>
            <p:cNvSpPr/>
            <p:nvPr/>
          </p:nvSpPr>
          <p:spPr>
            <a:xfrm>
              <a:off x="7373721" y="669664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6918302" y="819176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tx2"/>
                </a:solidFill>
              </a:rPr>
              <a:t>73%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7" name="TextBox 40"/>
          <p:cNvSpPr txBox="1">
            <a:spLocks noChangeArrowheads="1"/>
          </p:cNvSpPr>
          <p:nvPr/>
        </p:nvSpPr>
        <p:spPr bwMode="auto">
          <a:xfrm>
            <a:off x="2074598" y="268248"/>
            <a:ext cx="6913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Infrastructure Reliability - </a:t>
            </a:r>
            <a:r>
              <a:rPr lang="en-US" sz="2000" b="1" dirty="0" smtClean="0">
                <a:solidFill>
                  <a:srgbClr val="17375E"/>
                </a:solidFill>
              </a:rPr>
              <a:t>4FQ14 </a:t>
            </a:r>
            <a:r>
              <a:rPr lang="en-US" sz="2000" b="1" dirty="0" smtClean="0">
                <a:solidFill>
                  <a:srgbClr val="17375E"/>
                </a:solidFill>
                <a:latin typeface="+mn-lt"/>
              </a:rPr>
              <a:t>Quarterly </a:t>
            </a:r>
            <a:r>
              <a:rPr lang="en-US" sz="2000" b="1" dirty="0">
                <a:solidFill>
                  <a:srgbClr val="17375E"/>
                </a:solidFill>
                <a:latin typeface="+mn-lt"/>
              </a:rPr>
              <a:t>Report</a:t>
            </a:r>
          </a:p>
        </p:txBody>
      </p:sp>
      <p:sp>
        <p:nvSpPr>
          <p:cNvPr id="53361" name="TextBox 7"/>
          <p:cNvSpPr txBox="1">
            <a:spLocks noChangeArrowheads="1"/>
          </p:cNvSpPr>
          <p:nvPr/>
        </p:nvSpPr>
        <p:spPr bwMode="auto">
          <a:xfrm>
            <a:off x="1219200" y="6096000"/>
            <a:ext cx="236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met/exceeded - GOOD</a:t>
            </a:r>
          </a:p>
        </p:txBody>
      </p:sp>
      <p:sp>
        <p:nvSpPr>
          <p:cNvPr id="53362" name="TextBox 8"/>
          <p:cNvSpPr txBox="1">
            <a:spLocks noChangeArrowheads="1"/>
          </p:cNvSpPr>
          <p:nvPr/>
        </p:nvSpPr>
        <p:spPr bwMode="auto">
          <a:xfrm>
            <a:off x="3352800" y="6096000"/>
            <a:ext cx="2465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Target not met – IMPROVEMENT REQ’D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6096000"/>
            <a:ext cx="8686800" cy="685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364" name="TextBox 10"/>
          <p:cNvSpPr txBox="1">
            <a:spLocks noChangeArrowheads="1"/>
          </p:cNvSpPr>
          <p:nvPr/>
        </p:nvSpPr>
        <p:spPr bwMode="auto">
          <a:xfrm>
            <a:off x="304800" y="6105525"/>
            <a:ext cx="1081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LEGEND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943600" y="6143625"/>
            <a:ext cx="228600" cy="22860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49" name="Oval 48"/>
          <p:cNvSpPr/>
          <p:nvPr/>
        </p:nvSpPr>
        <p:spPr bwMode="auto">
          <a:xfrm>
            <a:off x="1066800" y="6143625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62" name="Oval 61"/>
          <p:cNvSpPr/>
          <p:nvPr/>
        </p:nvSpPr>
        <p:spPr bwMode="auto">
          <a:xfrm>
            <a:off x="3200400" y="6143625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53368" name="TextBox 66"/>
          <p:cNvSpPr txBox="1">
            <a:spLocks noChangeArrowheads="1"/>
          </p:cNvSpPr>
          <p:nvPr/>
        </p:nvSpPr>
        <p:spPr bwMode="auto">
          <a:xfrm>
            <a:off x="6096000" y="6096000"/>
            <a:ext cx="273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Low Bound not met – IMPROVEMENT REQ’D</a:t>
            </a:r>
          </a:p>
        </p:txBody>
      </p:sp>
      <p:sp>
        <p:nvSpPr>
          <p:cNvPr id="53372" name="TextBox 7"/>
          <p:cNvSpPr txBox="1">
            <a:spLocks noChangeArrowheads="1"/>
          </p:cNvSpPr>
          <p:nvPr/>
        </p:nvSpPr>
        <p:spPr bwMode="auto">
          <a:xfrm>
            <a:off x="1755650" y="6431470"/>
            <a:ext cx="121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 Improving</a:t>
            </a:r>
          </a:p>
        </p:txBody>
      </p:sp>
      <p:sp>
        <p:nvSpPr>
          <p:cNvPr id="53374" name="TextBox 66"/>
          <p:cNvSpPr txBox="1">
            <a:spLocks noChangeArrowheads="1"/>
          </p:cNvSpPr>
          <p:nvPr/>
        </p:nvSpPr>
        <p:spPr bwMode="auto">
          <a:xfrm>
            <a:off x="3934310" y="6432263"/>
            <a:ext cx="1098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Trending Worse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538005" y="6448138"/>
            <a:ext cx="227012" cy="228600"/>
            <a:chOff x="3615293" y="6426420"/>
            <a:chExt cx="227012" cy="228600"/>
          </a:xfrm>
        </p:grpSpPr>
        <p:sp>
          <p:nvSpPr>
            <p:cNvPr id="65" name="Oval 64"/>
            <p:cNvSpPr/>
            <p:nvPr/>
          </p:nvSpPr>
          <p:spPr bwMode="auto">
            <a:xfrm>
              <a:off x="3615293" y="642642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67" name="Plus 66"/>
            <p:cNvSpPr/>
            <p:nvPr/>
          </p:nvSpPr>
          <p:spPr>
            <a:xfrm>
              <a:off x="3656965" y="6456653"/>
              <a:ext cx="143669" cy="168134"/>
            </a:xfrm>
            <a:prstGeom prst="mathPlu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88685" y="6448138"/>
            <a:ext cx="227012" cy="228600"/>
            <a:chOff x="3730508" y="5810110"/>
            <a:chExt cx="227012" cy="228600"/>
          </a:xfrm>
        </p:grpSpPr>
        <p:sp>
          <p:nvSpPr>
            <p:cNvPr id="69" name="Oval 68"/>
            <p:cNvSpPr/>
            <p:nvPr/>
          </p:nvSpPr>
          <p:spPr bwMode="auto">
            <a:xfrm>
              <a:off x="3730508" y="5810110"/>
              <a:ext cx="227012" cy="2286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/>
            </a:p>
          </p:txBody>
        </p:sp>
        <p:sp>
          <p:nvSpPr>
            <p:cNvPr id="70" name="Minus 69"/>
            <p:cNvSpPr/>
            <p:nvPr/>
          </p:nvSpPr>
          <p:spPr>
            <a:xfrm>
              <a:off x="3772180" y="5868521"/>
              <a:ext cx="143669" cy="111778"/>
            </a:xfrm>
            <a:prstGeom prst="mathMinus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hlinkClick r:id="rId3" action="ppaction://hlinksldjump"/>
          </p:cNvPr>
          <p:cNvSpPr/>
          <p:nvPr/>
        </p:nvSpPr>
        <p:spPr>
          <a:xfrm>
            <a:off x="3200400" y="829381"/>
            <a:ext cx="5711365" cy="220611"/>
          </a:xfrm>
          <a:prstGeom prst="rect">
            <a:avLst/>
          </a:prstGeom>
          <a:gradFill flip="none" rotWithShape="1">
            <a:gsLst>
              <a:gs pos="10000">
                <a:srgbClr val="FF0000"/>
              </a:gs>
              <a:gs pos="20000">
                <a:srgbClr val="FF6600"/>
              </a:gs>
              <a:gs pos="34000">
                <a:srgbClr val="FFFF00"/>
              </a:gs>
              <a:gs pos="67000">
                <a:srgbClr val="FFFF00"/>
              </a:gs>
              <a:gs pos="93000">
                <a:srgbClr val="00B050"/>
              </a:gs>
            </a:gsLst>
            <a:lin ang="0" scaled="0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89" name="TextBox 4"/>
          <p:cNvSpPr txBox="1">
            <a:spLocks noChangeArrowheads="1"/>
          </p:cNvSpPr>
          <p:nvPr/>
        </p:nvSpPr>
        <p:spPr bwMode="auto">
          <a:xfrm>
            <a:off x="3140507" y="780620"/>
            <a:ext cx="740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WORST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0" name="TextBox 4"/>
          <p:cNvSpPr txBox="1">
            <a:spLocks noChangeArrowheads="1"/>
          </p:cNvSpPr>
          <p:nvPr/>
        </p:nvSpPr>
        <p:spPr bwMode="auto">
          <a:xfrm>
            <a:off x="8445093" y="780620"/>
            <a:ext cx="543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00"/>
                </a:solidFill>
              </a:rPr>
              <a:t>BEST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304800" y="1234168"/>
          <a:ext cx="8686800" cy="486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35"/>
                <a:gridCol w="729695"/>
                <a:gridCol w="844910"/>
                <a:gridCol w="783940"/>
                <a:gridCol w="867475"/>
                <a:gridCol w="778445"/>
                <a:gridCol w="914400"/>
              </a:tblGrid>
              <a:tr h="5181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Level</a:t>
                      </a:r>
                      <a:r>
                        <a:rPr lang="en-US" sz="1200" baseline="0" dirty="0" smtClean="0"/>
                        <a:t> of Service: </a:t>
                      </a:r>
                    </a:p>
                    <a:p>
                      <a:pPr marL="236538" indent="0"/>
                      <a:r>
                        <a:rPr lang="en-US" sz="1000" b="0" i="1" baseline="0" dirty="0" smtClean="0"/>
                        <a:t>Provide reliable service to TWA Customers</a:t>
                      </a:r>
                      <a:endParaRPr lang="en-US" sz="1000" b="0" i="1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POTABLE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WASTE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RECLAIMED WATER</a:t>
                      </a:r>
                      <a:endParaRPr lang="en-US" sz="1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0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QTR</a:t>
                      </a:r>
                      <a:endParaRPr lang="en-US" sz="1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YR</a:t>
                      </a:r>
                      <a:endParaRPr lang="en-US" sz="10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minimum</a:t>
                      </a:r>
                      <a:r>
                        <a:rPr lang="en-US" sz="1100" baseline="0" dirty="0" smtClean="0"/>
                        <a:t> pressure (at point of service) of 40 psi during average demand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Repair out-of-service fire hydrants within 14 days of notification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Restoration of service 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</a:t>
                      </a:r>
                      <a:r>
                        <a:rPr lang="en-US" sz="1100" baseline="0" dirty="0" smtClean="0"/>
                        <a:t> Service Lines – 4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Potable Distribution Lines and Reclaimed Service – 8 hours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Sewer Service – 8 </a:t>
                      </a:r>
                      <a:r>
                        <a:rPr lang="en-US" sz="1100" baseline="0" dirty="0" err="1" smtClean="0"/>
                        <a:t>hrs</a:t>
                      </a:r>
                      <a:endParaRPr lang="en-US" sz="11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Number of breaks per 100 miles (pipe) per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Potable and Reclaimed Water</a:t>
                      </a:r>
                      <a:r>
                        <a:rPr lang="en-US" sz="1100" baseline="0" dirty="0" smtClean="0"/>
                        <a:t> – 100 breaks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Waste Water – 30 breaks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Unaccounted for water</a:t>
                      </a:r>
                      <a:r>
                        <a:rPr lang="en-US" sz="1100" baseline="0" dirty="0" smtClean="0"/>
                        <a:t> loss 10% or less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Fewer than 11 SSO’s per</a:t>
                      </a:r>
                      <a:r>
                        <a:rPr lang="en-US" sz="1100" baseline="0" dirty="0" smtClean="0"/>
                        <a:t> 100 miles (pipe) per year.</a:t>
                      </a:r>
                      <a:endParaRPr lang="en-US" sz="1100" baseline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</a:t>
                      </a:r>
                      <a:r>
                        <a:rPr lang="en-US" sz="1100" baseline="0" dirty="0" smtClean="0"/>
                        <a:t> # of SSO’s by 1% over previous year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Wet weather SSO’s</a:t>
                      </a:r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Dry weather SSO’s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 service on scheduled</a:t>
                      </a:r>
                      <a:r>
                        <a:rPr lang="en-US" sz="1100" baseline="0" dirty="0" smtClean="0"/>
                        <a:t> days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82" name="Oval 81"/>
          <p:cNvSpPr/>
          <p:nvPr/>
        </p:nvSpPr>
        <p:spPr>
          <a:xfrm>
            <a:off x="75438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8382000" y="5791200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567590" y="224027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8374095" y="2238445"/>
            <a:ext cx="228600" cy="2286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6730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93">
            <a:hlinkClick r:id="rId5" action="ppaction://hlinksldjump"/>
          </p:cNvPr>
          <p:cNvSpPr/>
          <p:nvPr/>
        </p:nvSpPr>
        <p:spPr>
          <a:xfrm>
            <a:off x="8382000" y="39624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>
            <a:hlinkClick r:id="" action="ppaction://noaction"/>
          </p:cNvPr>
          <p:cNvSpPr/>
          <p:nvPr/>
        </p:nvSpPr>
        <p:spPr>
          <a:xfrm>
            <a:off x="67056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>
            <a:hlinkClick r:id="rId3" action="ppaction://hlinksldjump"/>
          </p:cNvPr>
          <p:cNvSpPr/>
          <p:nvPr/>
        </p:nvSpPr>
        <p:spPr>
          <a:xfrm>
            <a:off x="5067300" y="396240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>
            <a:hlinkClick r:id="" action="ppaction://noaction"/>
          </p:cNvPr>
          <p:cNvSpPr/>
          <p:nvPr/>
        </p:nvSpPr>
        <p:spPr>
          <a:xfrm>
            <a:off x="6705600" y="525780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Oval 4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67300" y="266700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4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673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2000" y="3276600"/>
            <a:ext cx="228600" cy="2286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64760" y="2225037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>
            <a:hlinkClick r:id="rId7" action="ppaction://hlinksldjump"/>
          </p:cNvPr>
          <p:cNvSpPr/>
          <p:nvPr/>
        </p:nvSpPr>
        <p:spPr>
          <a:xfrm>
            <a:off x="426476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" name="Oval 106">
            <a:hlinkClick r:id="rId3" action="ppaction://hlinksldjump"/>
          </p:cNvPr>
          <p:cNvSpPr/>
          <p:nvPr/>
        </p:nvSpPr>
        <p:spPr bwMode="auto">
          <a:xfrm>
            <a:off x="4264760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08" name="Oval 107">
            <a:hlinkClick r:id="rId5" action="ppaction://hlinksldjump"/>
          </p:cNvPr>
          <p:cNvSpPr/>
          <p:nvPr/>
        </p:nvSpPr>
        <p:spPr>
          <a:xfrm>
            <a:off x="7569420" y="396667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" name="Oval 108">
            <a:hlinkClick r:id="rId8" action="ppaction://hlinksldjump"/>
          </p:cNvPr>
          <p:cNvSpPr/>
          <p:nvPr/>
        </p:nvSpPr>
        <p:spPr>
          <a:xfrm>
            <a:off x="7569420" y="3275380"/>
            <a:ext cx="228600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5071265" y="4429360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1" name="Oval 110">
            <a:hlinkClick r:id="" action="ppaction://noaction"/>
          </p:cNvPr>
          <p:cNvSpPr/>
          <p:nvPr/>
        </p:nvSpPr>
        <p:spPr bwMode="auto">
          <a:xfrm>
            <a:off x="5901599" y="3966670"/>
            <a:ext cx="227012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12" name="Oval 111">
            <a:hlinkClick r:id="" action="ppaction://noaction"/>
          </p:cNvPr>
          <p:cNvSpPr/>
          <p:nvPr/>
        </p:nvSpPr>
        <p:spPr bwMode="auto">
          <a:xfrm>
            <a:off x="5901599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21" name="Oval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4760" y="2662730"/>
            <a:ext cx="228600" cy="2286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Oval 122">
            <a:hlinkClick r:id="" action="ppaction://noaction"/>
          </p:cNvPr>
          <p:cNvSpPr/>
          <p:nvPr/>
        </p:nvSpPr>
        <p:spPr bwMode="auto">
          <a:xfrm>
            <a:off x="6696075" y="4800600"/>
            <a:ext cx="227012" cy="228600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26" name="Plus 125"/>
          <p:cNvSpPr/>
          <p:nvPr/>
        </p:nvSpPr>
        <p:spPr>
          <a:xfrm>
            <a:off x="4306431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883197" y="327533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6689702" y="3273509"/>
            <a:ext cx="228600" cy="2286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Minus 128"/>
          <p:cNvSpPr/>
          <p:nvPr/>
        </p:nvSpPr>
        <p:spPr>
          <a:xfrm>
            <a:off x="4310349" y="4012390"/>
            <a:ext cx="143669" cy="137160"/>
          </a:xfrm>
          <a:prstGeom prst="mathMinu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inus 130"/>
          <p:cNvSpPr/>
          <p:nvPr/>
        </p:nvSpPr>
        <p:spPr>
          <a:xfrm>
            <a:off x="6737746" y="3322320"/>
            <a:ext cx="143669" cy="137160"/>
          </a:xfrm>
          <a:prstGeom prst="mathMinu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ular Callout 132"/>
          <p:cNvSpPr/>
          <p:nvPr/>
        </p:nvSpPr>
        <p:spPr>
          <a:xfrm>
            <a:off x="6344499" y="3134181"/>
            <a:ext cx="2446182" cy="512064"/>
          </a:xfrm>
          <a:prstGeom prst="wedgeRectCallout">
            <a:avLst>
              <a:gd name="adj1" fmla="val -60791"/>
              <a:gd name="adj2" fmla="val 134703"/>
            </a:avLst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Ins="45720" bIns="9144" rtlCol="0" anchor="t" anchorCtr="0"/>
          <a:lstStyle/>
          <a:p>
            <a:pPr marL="57150" indent="-571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74% of failures for the quarter occurred in the sewer lateral lines or at the cleanout</a:t>
            </a:r>
          </a:p>
        </p:txBody>
      </p:sp>
      <p:sp>
        <p:nvSpPr>
          <p:cNvPr id="58" name="Plus 57"/>
          <p:cNvSpPr/>
          <p:nvPr/>
        </p:nvSpPr>
        <p:spPr>
          <a:xfrm>
            <a:off x="5109766" y="2255270"/>
            <a:ext cx="143669" cy="168134"/>
          </a:xfrm>
          <a:prstGeom prst="mathPlu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242048" y="669664"/>
            <a:ext cx="230430" cy="529927"/>
            <a:chOff x="7373721" y="669664"/>
            <a:chExt cx="230430" cy="529927"/>
          </a:xfrm>
        </p:grpSpPr>
        <p:sp>
          <p:nvSpPr>
            <p:cNvPr id="61" name="Down Arrow 60"/>
            <p:cNvSpPr/>
            <p:nvPr/>
          </p:nvSpPr>
          <p:spPr>
            <a:xfrm flipV="1">
              <a:off x="7373721" y="1048073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488936" y="819176"/>
              <a:ext cx="0" cy="2194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own Arrow 70"/>
            <p:cNvSpPr/>
            <p:nvPr/>
          </p:nvSpPr>
          <p:spPr>
            <a:xfrm>
              <a:off x="7373721" y="669664"/>
              <a:ext cx="230430" cy="151518"/>
            </a:xfrm>
            <a:prstGeom prst="down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6918302" y="819176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tx2"/>
                </a:solidFill>
              </a:rPr>
              <a:t>73%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3400" y="2951156"/>
            <a:ext cx="8001000" cy="27706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1200" b="1"/>
              <a:t>Detail Data: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33400" y="914404"/>
            <a:ext cx="8001000" cy="619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>
                <a:solidFill>
                  <a:schemeClr val="tx2"/>
                </a:solidFill>
              </a:rPr>
              <a:t>KPI: Restoration of Service – potable service lines (4 hours) and distribution lines (8 hours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</a:p>
          <a:p>
            <a:pPr marL="284163"/>
            <a:r>
              <a:rPr lang="en-US" sz="1200" dirty="0"/>
              <a:t>Since it is not possible to consistently differentiate between service and distribution lines an average of 8 hours </a:t>
            </a:r>
            <a:r>
              <a:rPr lang="en-US" sz="1200" dirty="0" smtClean="0"/>
              <a:t>is used.</a:t>
            </a:r>
            <a:endParaRPr lang="en-US" sz="1200" b="1" dirty="0"/>
          </a:p>
          <a:p>
            <a:pPr marL="285750"/>
            <a:endParaRPr lang="en-US" sz="1200" dirty="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533400" y="1597844"/>
            <a:ext cx="8001000" cy="123711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1200" b="1" dirty="0"/>
              <a:t>Description:</a:t>
            </a:r>
            <a:r>
              <a:rPr lang="en-US" sz="1200" dirty="0"/>
              <a:t> The following information pertains to </a:t>
            </a:r>
            <a:r>
              <a:rPr lang="en-US" sz="1200" dirty="0" smtClean="0"/>
              <a:t>any service interruptions (line breaks, meter or valve replacements, etc.) that cause customers to experience the </a:t>
            </a:r>
            <a:r>
              <a:rPr lang="en-US" sz="1200" dirty="0"/>
              <a:t>complete cessation of water service or </a:t>
            </a:r>
            <a:r>
              <a:rPr lang="en-US" sz="1200" dirty="0" smtClean="0"/>
              <a:t>water delivered </a:t>
            </a:r>
            <a:r>
              <a:rPr lang="en-US" sz="1200" dirty="0"/>
              <a:t>at a pressure lower than 20psi.  </a:t>
            </a: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sz="1200" dirty="0" smtClean="0"/>
              <a:t>Data includes potable water work </a:t>
            </a:r>
            <a:r>
              <a:rPr lang="en-US" sz="1200" dirty="0"/>
              <a:t>orders with LEAKING as the problem code and/or work orders with the word </a:t>
            </a:r>
            <a:r>
              <a:rPr lang="en-US" sz="1200" dirty="0" smtClean="0"/>
              <a:t>WATER and </a:t>
            </a:r>
            <a:r>
              <a:rPr lang="en-US" sz="1200" dirty="0"/>
              <a:t>LEAK, BREAK, CUT, or HIT in the description and a SERVICE INTERRUPTION indicated</a:t>
            </a:r>
            <a:r>
              <a:rPr lang="en-US" sz="12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Data </a:t>
            </a:r>
            <a:r>
              <a:rPr lang="en-US" sz="1200" dirty="0"/>
              <a:t>shown uses the </a:t>
            </a:r>
            <a:r>
              <a:rPr lang="en-US" sz="1200" dirty="0" smtClean="0"/>
              <a:t>recorded service </a:t>
            </a:r>
            <a:r>
              <a:rPr lang="en-US" sz="1200" dirty="0"/>
              <a:t>interruption </a:t>
            </a:r>
            <a:r>
              <a:rPr lang="en-US" sz="1200" dirty="0" smtClean="0"/>
              <a:t>time.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" y="5785796"/>
            <a:ext cx="8001000" cy="570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b="1" dirty="0"/>
              <a:t>Observations / Actions </a:t>
            </a:r>
            <a:r>
              <a:rPr lang="en-US" sz="1200" b="1" dirty="0" smtClean="0"/>
              <a:t>Taken:  </a:t>
            </a:r>
            <a:r>
              <a:rPr lang="en-US" sz="1200" dirty="0" smtClean="0"/>
              <a:t>The </a:t>
            </a:r>
            <a:r>
              <a:rPr lang="en-US" sz="1200" dirty="0"/>
              <a:t>target has </a:t>
            </a:r>
            <a:r>
              <a:rPr lang="en-US" sz="1200" dirty="0" smtClean="0"/>
              <a:t>been </a:t>
            </a:r>
            <a:r>
              <a:rPr lang="en-US" sz="1200" dirty="0"/>
              <a:t>consistently achieved for the quarter.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endParaRPr lang="en-US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53220" y="2969444"/>
          <a:ext cx="1450557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5" imgW="1581184" imgH="2790718" progId="Excel.Sheet.12">
                  <p:embed/>
                </p:oleObj>
              </mc:Choice>
              <mc:Fallback>
                <p:oleObj name="Worksheet" r:id="rId5" imgW="1581184" imgH="2790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3220" y="2969444"/>
                        <a:ext cx="1450557" cy="256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674408" y="2850035"/>
          <a:ext cx="4859992" cy="286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Sample Detail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20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Overarching Considerations</a:t>
            </a:r>
            <a:endParaRPr lang="en-US" dirty="0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682490" y="1400753"/>
            <a:ext cx="8083819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latin typeface="Lucida Sans" pitchFamily="34" charset="0"/>
              </a:rPr>
              <a:t>Do you currently have defined </a:t>
            </a:r>
            <a:r>
              <a:rPr lang="en-US" sz="2400" dirty="0" smtClean="0">
                <a:latin typeface="Lucida Sans" pitchFamily="34" charset="0"/>
              </a:rPr>
              <a:t>performance measures and targets in </a:t>
            </a:r>
            <a:r>
              <a:rPr lang="en-US" sz="2400" dirty="0">
                <a:latin typeface="Lucida Sans" pitchFamily="34" charset="0"/>
              </a:rPr>
              <a:t>place?  </a:t>
            </a:r>
            <a:endParaRPr lang="en-US" sz="2400" dirty="0" smtClean="0">
              <a:latin typeface="Lucida Sans" pitchFamily="34" charset="0"/>
            </a:endParaRP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endParaRPr lang="en-US" sz="2400" dirty="0">
              <a:latin typeface="Lucida Sans" pitchFamily="34" charset="0"/>
            </a:endParaRP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latin typeface="Lucida Sans" pitchFamily="34" charset="0"/>
              </a:rPr>
              <a:t>How </a:t>
            </a:r>
            <a:r>
              <a:rPr lang="en-US" sz="2400" dirty="0" smtClean="0">
                <a:latin typeface="Lucida Sans" pitchFamily="34" charset="0"/>
              </a:rPr>
              <a:t>are they </a:t>
            </a:r>
            <a:r>
              <a:rPr lang="en-US" sz="2400" dirty="0">
                <a:latin typeface="Lucida Sans" pitchFamily="34" charset="0"/>
              </a:rPr>
              <a:t>used </a:t>
            </a:r>
            <a:r>
              <a:rPr lang="en-US" sz="2400" dirty="0" smtClean="0">
                <a:latin typeface="Lucida Sans" pitchFamily="34" charset="0"/>
              </a:rPr>
              <a:t>and integrated to </a:t>
            </a:r>
            <a:r>
              <a:rPr lang="en-US" sz="2400" dirty="0">
                <a:latin typeface="Lucida Sans" pitchFamily="34" charset="0"/>
              </a:rPr>
              <a:t>monitor trends and </a:t>
            </a:r>
            <a:r>
              <a:rPr lang="en-US" sz="2400" dirty="0" smtClean="0">
                <a:latin typeface="Lucida Sans" pitchFamily="34" charset="0"/>
              </a:rPr>
              <a:t>support operations, maintenance, asset </a:t>
            </a:r>
            <a:r>
              <a:rPr lang="en-US" sz="2400" dirty="0">
                <a:latin typeface="Lucida Sans" pitchFamily="34" charset="0"/>
              </a:rPr>
              <a:t>management </a:t>
            </a:r>
            <a:r>
              <a:rPr lang="en-US" sz="2400" dirty="0" smtClean="0">
                <a:latin typeface="Lucida Sans" pitchFamily="34" charset="0"/>
              </a:rPr>
              <a:t>and/or </a:t>
            </a:r>
            <a:r>
              <a:rPr lang="en-US" sz="2400" dirty="0">
                <a:latin typeface="Lucida Sans" pitchFamily="34" charset="0"/>
              </a:rPr>
              <a:t>financial decisions</a:t>
            </a:r>
            <a:r>
              <a:rPr lang="en-US" sz="2400" dirty="0" smtClean="0">
                <a:latin typeface="Lucida Sans" pitchFamily="34" charset="0"/>
              </a:rPr>
              <a:t>?</a:t>
            </a: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endParaRPr lang="en-US" sz="2400" dirty="0" smtClean="0">
              <a:latin typeface="Lucida Sans" pitchFamily="34" charset="0"/>
            </a:endParaRP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r>
              <a:rPr lang="en-US" sz="2400" dirty="0" smtClean="0">
                <a:latin typeface="Lucida Sans" pitchFamily="34" charset="0"/>
              </a:rPr>
              <a:t>How well are they aligned with your strategic or operating plans?</a:t>
            </a: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endParaRPr lang="en-US" sz="2400" dirty="0">
              <a:latin typeface="Lucida Sans" pitchFamily="34" charset="0"/>
            </a:endParaRP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latin typeface="Lucida Sans" pitchFamily="34" charset="0"/>
              </a:rPr>
              <a:t>How </a:t>
            </a:r>
            <a:r>
              <a:rPr lang="en-US" sz="2400" dirty="0" smtClean="0">
                <a:latin typeface="Lucida Sans" pitchFamily="34" charset="0"/>
              </a:rPr>
              <a:t>effectively is performance </a:t>
            </a:r>
            <a:r>
              <a:rPr lang="en-US" sz="2400" dirty="0">
                <a:latin typeface="Lucida Sans" pitchFamily="34" charset="0"/>
              </a:rPr>
              <a:t>information </a:t>
            </a:r>
            <a:r>
              <a:rPr lang="en-US" sz="2400" dirty="0" smtClean="0">
                <a:latin typeface="Lucida Sans" pitchFamily="34" charset="0"/>
              </a:rPr>
              <a:t>shared with your external </a:t>
            </a:r>
            <a:r>
              <a:rPr lang="en-US" sz="2400" dirty="0">
                <a:latin typeface="Lucida Sans" pitchFamily="34" charset="0"/>
              </a:rPr>
              <a:t>stakeholders</a:t>
            </a:r>
            <a:r>
              <a:rPr lang="en-US" sz="2400" dirty="0" smtClean="0">
                <a:latin typeface="Lucida Sans" pitchFamily="34" charset="0"/>
              </a:rPr>
              <a:t>?</a:t>
            </a:r>
          </a:p>
          <a:p>
            <a:pPr marL="225425" indent="-225425" algn="l">
              <a:spcBef>
                <a:spcPct val="25000"/>
              </a:spcBef>
              <a:buFontTx/>
              <a:buChar char="•"/>
            </a:pPr>
            <a:endParaRPr lang="en-US" sz="24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1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89" y="1347626"/>
            <a:ext cx="7772400" cy="957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589" y="2196262"/>
            <a:ext cx="6400800" cy="3403075"/>
          </a:xfrm>
        </p:spPr>
        <p:txBody>
          <a:bodyPr>
            <a:noAutofit/>
          </a:bodyPr>
          <a:lstStyle/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smtClean="0"/>
              <a:t>About Toho Water Authority</a:t>
            </a:r>
          </a:p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err="1"/>
              <a:t>Qualserve</a:t>
            </a:r>
            <a:r>
              <a:rPr lang="en-US" sz="2800" dirty="0"/>
              <a:t> </a:t>
            </a:r>
            <a:endParaRPr lang="en-US" sz="2800" dirty="0" smtClean="0"/>
          </a:p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smtClean="0"/>
              <a:t>Strategic Planning and EUM</a:t>
            </a:r>
            <a:endParaRPr lang="en-US" sz="2800" dirty="0"/>
          </a:p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smtClean="0"/>
              <a:t>Asset Management Program Benchmarking</a:t>
            </a:r>
          </a:p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err="1" smtClean="0"/>
              <a:t>WaterRF</a:t>
            </a:r>
            <a:r>
              <a:rPr lang="en-US" sz="2800" dirty="0" smtClean="0"/>
              <a:t> </a:t>
            </a:r>
            <a:r>
              <a:rPr lang="en-US" sz="2800" dirty="0"/>
              <a:t>4313: </a:t>
            </a:r>
            <a:r>
              <a:rPr lang="en-US" sz="2800" dirty="0" smtClean="0"/>
              <a:t>EUM </a:t>
            </a:r>
            <a:r>
              <a:rPr lang="en-US" sz="2800" dirty="0"/>
              <a:t>Benchmarking Tool</a:t>
            </a:r>
            <a:endParaRPr lang="en-US" sz="2800" dirty="0" smtClean="0"/>
          </a:p>
          <a:p>
            <a:pPr marL="342900" lvl="0" indent="-342900" algn="l">
              <a:buFont typeface="Trebuchet MS" pitchFamily="34" charset="0"/>
              <a:buChar char="•"/>
            </a:pPr>
            <a:r>
              <a:rPr lang="en-US" sz="2800" dirty="0" smtClean="0"/>
              <a:t>TWA’s KPI “Portfolio”</a:t>
            </a:r>
            <a:endParaRPr lang="en-US" sz="2800" dirty="0"/>
          </a:p>
          <a:p>
            <a:pPr marL="342900" lvl="0" indent="-342900" algn="l">
              <a:buFont typeface="Trebuchet MS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723"/>
            <a:ext cx="7772400" cy="957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589" y="2498103"/>
            <a:ext cx="6400800" cy="3403075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dirty="0" smtClean="0">
                <a:solidFill>
                  <a:srgbClr val="000000"/>
                </a:solidFill>
              </a:rPr>
              <a:t>Comments or questions, please contact:</a:t>
            </a:r>
          </a:p>
          <a:p>
            <a:pPr lvl="0" algn="l"/>
            <a:r>
              <a:rPr lang="en-US" dirty="0" smtClean="0">
                <a:solidFill>
                  <a:srgbClr val="000000"/>
                </a:solidFill>
                <a:hlinkClick r:id="rId3"/>
              </a:rPr>
              <a:t>msweeney@tohowater.com</a:t>
            </a:r>
            <a:endParaRPr lang="en-US" dirty="0">
              <a:solidFill>
                <a:srgbClr val="000000"/>
              </a:solidFill>
            </a:endParaRPr>
          </a:p>
          <a:p>
            <a:pPr lvl="0" algn="l"/>
            <a:endParaRPr lang="en-US" dirty="0">
              <a:solidFill>
                <a:srgbClr val="000000"/>
              </a:solidFill>
            </a:endParaRPr>
          </a:p>
          <a:p>
            <a:pPr lvl="0" algn="l"/>
            <a:r>
              <a:rPr lang="en-US" dirty="0" smtClean="0">
                <a:solidFill>
                  <a:srgbClr val="000000"/>
                </a:solidFill>
              </a:rPr>
              <a:t>For more information visit:</a:t>
            </a:r>
          </a:p>
          <a:p>
            <a:pPr lvl="0" algn="l"/>
            <a:r>
              <a:rPr lang="en-US" dirty="0" smtClean="0">
                <a:solidFill>
                  <a:srgbClr val="000000"/>
                </a:solidFill>
                <a:hlinkClick r:id="rId4"/>
              </a:rPr>
              <a:t>www.tohowater.com</a:t>
            </a:r>
            <a:endParaRPr lang="en-US" dirty="0" smtClean="0">
              <a:solidFill>
                <a:srgbClr val="000000"/>
              </a:solidFill>
            </a:endParaRPr>
          </a:p>
          <a:p>
            <a:pPr lvl="0" algn="l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About: Toho Water Authority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93145" y="161607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special </a:t>
            </a:r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d</a:t>
            </a:r>
            <a:r>
              <a:rPr lang="en-US" dirty="0" smtClean="0"/>
              <a:t>istrict </a:t>
            </a:r>
          </a:p>
          <a:p>
            <a:r>
              <a:rPr lang="en-US" dirty="0" smtClean="0"/>
              <a:t>6 </a:t>
            </a:r>
            <a:r>
              <a:rPr lang="en-US" dirty="0"/>
              <a:t>m</a:t>
            </a:r>
            <a:r>
              <a:rPr lang="en-US" dirty="0" smtClean="0"/>
              <a:t>ember </a:t>
            </a:r>
            <a:r>
              <a:rPr lang="en-US" dirty="0"/>
              <a:t>Board of Supervisors </a:t>
            </a:r>
            <a:endParaRPr lang="en-US" dirty="0" smtClean="0"/>
          </a:p>
          <a:p>
            <a:r>
              <a:rPr lang="en-US" dirty="0" smtClean="0"/>
              <a:t>A provider </a:t>
            </a:r>
            <a:r>
              <a:rPr lang="en-US" dirty="0"/>
              <a:t>of </a:t>
            </a:r>
            <a:r>
              <a:rPr lang="en-US" dirty="0" smtClean="0"/>
              <a:t>water</a:t>
            </a:r>
            <a:r>
              <a:rPr lang="en-US" dirty="0"/>
              <a:t>, </a:t>
            </a:r>
            <a:r>
              <a:rPr lang="en-US" dirty="0" smtClean="0"/>
              <a:t>wastewater</a:t>
            </a:r>
            <a:r>
              <a:rPr lang="en-US" dirty="0"/>
              <a:t>, and </a:t>
            </a:r>
            <a:r>
              <a:rPr lang="en-US" dirty="0" smtClean="0"/>
              <a:t>reclaimed 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  <a:p>
            <a:r>
              <a:rPr lang="en-US" dirty="0" smtClean="0"/>
              <a:t>Service </a:t>
            </a:r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of  </a:t>
            </a:r>
            <a:r>
              <a:rPr lang="en-US" dirty="0" smtClean="0"/>
              <a:t>about 250,000</a:t>
            </a:r>
            <a:endParaRPr lang="en-US" dirty="0"/>
          </a:p>
          <a:p>
            <a:r>
              <a:rPr lang="en-US" dirty="0" smtClean="0"/>
              <a:t>290 </a:t>
            </a:r>
            <a:r>
              <a:rPr lang="en-US" dirty="0"/>
              <a:t>employees</a:t>
            </a:r>
          </a:p>
          <a:p>
            <a:endParaRPr lang="en-US" dirty="0"/>
          </a:p>
        </p:txBody>
      </p:sp>
      <p:pic>
        <p:nvPicPr>
          <p:cNvPr id="669703" name="Picture 7" descr="chrome-office 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3591"/>
            <a:ext cx="4903305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8822"/>
            <a:ext cx="7772400" cy="95737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Qualserve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8" name="Picture 8" descr="pillar-structur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855663"/>
            <a:ext cx="7023100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619750" y="3548063"/>
            <a:ext cx="2471738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0"/>
              <a:t>Benchmarking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41713" y="3365500"/>
            <a:ext cx="2085975" cy="8223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0"/>
              <a:t>Peer</a:t>
            </a:r>
            <a:br>
              <a:rPr lang="en-US" altLang="en-US" sz="2400" b="1" i="0"/>
            </a:br>
            <a:r>
              <a:rPr lang="en-US" altLang="en-US" sz="2400" b="1" i="0"/>
              <a:t>Review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481138" y="3365500"/>
            <a:ext cx="2085975" cy="8223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0"/>
              <a:t>Self-assessment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>
          <a:xfrm>
            <a:off x="368424" y="126846"/>
            <a:ext cx="8229600" cy="1143000"/>
          </a:xfrm>
        </p:spPr>
        <p:txBody>
          <a:bodyPr/>
          <a:lstStyle/>
          <a:p>
            <a:r>
              <a:rPr lang="en-US" altLang="en-US" dirty="0" err="1"/>
              <a:t>QualServe</a:t>
            </a:r>
            <a:r>
              <a:rPr lang="en-US" altLang="en-US" dirty="0"/>
              <a:t> Programs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16529" y="5615935"/>
            <a:ext cx="6269038" cy="13350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tabLst>
                <a:tab pos="3143250" algn="l"/>
              </a:tabLst>
            </a:pPr>
            <a:r>
              <a:rPr lang="en-US" altLang="en-US" sz="2000" dirty="0"/>
              <a:t>Common framework:	</a:t>
            </a:r>
            <a:r>
              <a:rPr lang="en-US" altLang="en-US" sz="1800" dirty="0"/>
              <a:t>- Business systems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  <a:tabLst>
                <a:tab pos="3143250" algn="l"/>
              </a:tabLst>
            </a:pPr>
            <a:r>
              <a:rPr lang="en-US" altLang="en-US" sz="1800" dirty="0"/>
              <a:t>		- Business categories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  <a:tabLst>
                <a:tab pos="3143250" algn="l"/>
              </a:tabLst>
            </a:pPr>
            <a:r>
              <a:rPr lang="en-US" altLang="en-US" sz="1800" dirty="0"/>
              <a:t>		-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556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QualServe’s Benchmarking Inititative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12054" y="1793628"/>
            <a:ext cx="8229600" cy="480695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Started in 2000-2001 and produced:</a:t>
            </a:r>
          </a:p>
          <a:p>
            <a:pPr lvl="1"/>
            <a:r>
              <a:rPr lang="en-US" altLang="en-US" dirty="0"/>
              <a:t>22 indicators</a:t>
            </a:r>
          </a:p>
          <a:p>
            <a:pPr lvl="1"/>
            <a:r>
              <a:rPr lang="en-US" altLang="en-US" sz="2800" dirty="0" smtClean="0"/>
              <a:t>Common </a:t>
            </a:r>
            <a:r>
              <a:rPr lang="en-US" altLang="en-US" sz="2800" dirty="0"/>
              <a:t>definitions of performance indicators</a:t>
            </a:r>
          </a:p>
          <a:p>
            <a:pPr lvl="1"/>
            <a:r>
              <a:rPr lang="en-US" altLang="en-US" dirty="0" smtClean="0"/>
              <a:t>Performance </a:t>
            </a:r>
            <a:r>
              <a:rPr lang="en-US" altLang="en-US" dirty="0"/>
              <a:t>Indicators Reports</a:t>
            </a:r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57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65573"/>
            <a:ext cx="8686800" cy="960438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Qualserve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Florida Benchmarking Consortium</a:t>
            </a:r>
            <a:endParaRPr lang="en-US" alt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503488"/>
            <a:ext cx="7772400" cy="3622675"/>
          </a:xfrm>
        </p:spPr>
        <p:txBody>
          <a:bodyPr/>
          <a:lstStyle/>
          <a:p>
            <a:r>
              <a:rPr lang="en-US" altLang="en-US" dirty="0" smtClean="0"/>
              <a:t>Seven </a:t>
            </a:r>
            <a:r>
              <a:rPr lang="en-US" altLang="en-US" dirty="0" err="1"/>
              <a:t>Q</a:t>
            </a:r>
            <a:r>
              <a:rPr lang="en-US" altLang="en-US" dirty="0" err="1" smtClean="0"/>
              <a:t>ualserve</a:t>
            </a:r>
            <a:r>
              <a:rPr lang="en-US" altLang="en-US" dirty="0" smtClean="0"/>
              <a:t> peer reviewers</a:t>
            </a:r>
          </a:p>
          <a:p>
            <a:r>
              <a:rPr lang="en-US" altLang="en-US" dirty="0" err="1" smtClean="0"/>
              <a:t>Qualserve</a:t>
            </a:r>
            <a:r>
              <a:rPr lang="en-US" altLang="en-US" dirty="0" smtClean="0"/>
              <a:t> survey participants</a:t>
            </a:r>
          </a:p>
          <a:p>
            <a:r>
              <a:rPr lang="en-US" altLang="en-US" dirty="0" smtClean="0"/>
              <a:t>Many utilities themselves have previously undergone peer reviews</a:t>
            </a:r>
          </a:p>
          <a:p>
            <a:r>
              <a:rPr lang="en-US" altLang="en-US" dirty="0" smtClean="0"/>
              <a:t>Concentrates on 11 performance indicators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6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8822"/>
            <a:ext cx="7772400" cy="9573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Strategic Planning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 PPT Template" id="{35BF55D0-2264-4DC6-B383-F89EFC62FCA2}" vid="{AB5680DD-3824-4A45-8E66-1AC360D11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A5643-9D67-4B0D-BB65-92DD2CBB8E05}"/>
</file>

<file path=customXml/itemProps2.xml><?xml version="1.0" encoding="utf-8"?>
<ds:datastoreItem xmlns:ds="http://schemas.openxmlformats.org/officeDocument/2006/customXml" ds:itemID="{673DC8B5-0B9F-452F-80D2-96AB052CA4D3}"/>
</file>

<file path=customXml/itemProps3.xml><?xml version="1.0" encoding="utf-8"?>
<ds:datastoreItem xmlns:ds="http://schemas.openxmlformats.org/officeDocument/2006/customXml" ds:itemID="{C5FA5643-9D67-4B0D-BB65-92DD2CBB8E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8B1B90-5E6E-4C7C-9A19-731E4745A4E8}"/>
</file>

<file path=docProps/app.xml><?xml version="1.0" encoding="utf-8"?>
<Properties xmlns="http://schemas.openxmlformats.org/officeDocument/2006/extended-properties" xmlns:vt="http://schemas.openxmlformats.org/officeDocument/2006/docPropsVTypes">
  <Template>WRF PPT Template</Template>
  <TotalTime>556</TotalTime>
  <Words>1525</Words>
  <Application>Microsoft Office PowerPoint</Application>
  <PresentationFormat>On-screen Show (4:3)</PresentationFormat>
  <Paragraphs>373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Angsana New</vt:lpstr>
      <vt:lpstr>Arial</vt:lpstr>
      <vt:lpstr>Arial Narrow</vt:lpstr>
      <vt:lpstr>Calibri</vt:lpstr>
      <vt:lpstr>Lucida Sans</vt:lpstr>
      <vt:lpstr>Tahoma</vt:lpstr>
      <vt:lpstr>Times New Roman</vt:lpstr>
      <vt:lpstr>Trebuchet MS</vt:lpstr>
      <vt:lpstr>Wingdings</vt:lpstr>
      <vt:lpstr>Foundation2012TemplatePPT</vt:lpstr>
      <vt:lpstr>Worksheet</vt:lpstr>
      <vt:lpstr>PowerPoint Presentation</vt:lpstr>
      <vt:lpstr>Toho’s Continuous Improvement Journey</vt:lpstr>
      <vt:lpstr>Agenda</vt:lpstr>
      <vt:lpstr>About: Toho Water Authority</vt:lpstr>
      <vt:lpstr>Qualserve</vt:lpstr>
      <vt:lpstr>QualServe Programs</vt:lpstr>
      <vt:lpstr>QualServe’s Benchmarking Inititative</vt:lpstr>
      <vt:lpstr>Qualserve  Florida Benchmarking Consortium</vt:lpstr>
      <vt:lpstr>Strategic Planning</vt:lpstr>
      <vt:lpstr>PowerPoint Presentation</vt:lpstr>
      <vt:lpstr>How 5 Strategic Goals Map to the 10 EUM Attributes</vt:lpstr>
      <vt:lpstr>Asset Management Program Benchmarking</vt:lpstr>
      <vt:lpstr>The Aquamark Framework</vt:lpstr>
      <vt:lpstr>PowerPoint Presentation</vt:lpstr>
      <vt:lpstr>PowerPoint Presentation</vt:lpstr>
      <vt:lpstr>WaterRF 4313: EUM Benchmarking Tool</vt:lpstr>
      <vt:lpstr>PowerPoint Presentation</vt:lpstr>
      <vt:lpstr>PowerPoint Presentation</vt:lpstr>
      <vt:lpstr>PowerPoint Presentation</vt:lpstr>
      <vt:lpstr>PowerPoint Presentation</vt:lpstr>
      <vt:lpstr>KPI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Overarching Considerations</vt:lpstr>
      <vt:lpstr>Thank You</vt:lpstr>
    </vt:vector>
  </TitlesOfParts>
  <Company>AwwaRF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Lang</dc:creator>
  <cp:keywords/>
  <dc:description/>
  <cp:lastModifiedBy>Amy Lewis</cp:lastModifiedBy>
  <cp:revision>43</cp:revision>
  <dcterms:created xsi:type="dcterms:W3CDTF">2015-03-20T17:15:22Z</dcterms:created>
  <dcterms:modified xsi:type="dcterms:W3CDTF">2015-07-27T23:23:39Z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  <property fmtid="{D5CDD505-2E9C-101B-9397-08002B2CF9AE}" pid="3" name="Order">
    <vt:r8>1000</vt:r8>
  </property>
  <property fmtid="{D5CDD505-2E9C-101B-9397-08002B2CF9AE}" pid="4" name="_CopySource">
    <vt:lpwstr>http://rf15/sites/intranet/resources/presentations/PowerPoint Presentations/WRFTemplatePPT.potx</vt:lpwstr>
  </property>
</Properties>
</file>