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2" r:id="rId7"/>
    <p:sldMasterId id="2147483684" r:id="rId8"/>
  </p:sldMasterIdLst>
  <p:notesMasterIdLst>
    <p:notesMasterId r:id="rId15"/>
  </p:notesMasterIdLst>
  <p:handoutMasterIdLst>
    <p:handoutMasterId r:id="rId16"/>
  </p:handoutMasterIdLst>
  <p:sldIdLst>
    <p:sldId id="428" r:id="rId9"/>
    <p:sldId id="564" r:id="rId10"/>
    <p:sldId id="529" r:id="rId11"/>
    <p:sldId id="531" r:id="rId12"/>
    <p:sldId id="563" r:id="rId13"/>
    <p:sldId id="507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9966"/>
    <a:srgbClr val="042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83304" autoAdjust="0"/>
  </p:normalViewPr>
  <p:slideViewPr>
    <p:cSldViewPr>
      <p:cViewPr varScale="1">
        <p:scale>
          <a:sx n="96" d="100"/>
          <a:sy n="96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29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14" Type="http://schemas.openxmlformats.org/officeDocument/2006/relationships/slide" Target="slides/slide6.xml"/><Relationship Id="rId9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680017F-16D0-497F-8236-5406A5E4D124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7886251-11BE-402C-B38F-E841829A7D0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876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F2BD6D7-2583-4649-9C20-14A131559D08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A8E4448-79AE-4B6E-942C-D310BE15670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68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291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tx2"/>
                </a:solidFill>
              </a:rPr>
              <a:t>1. Collaboration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Projects, research, benchmarking, tools publications, codes/standards, networks</a:t>
            </a:r>
          </a:p>
          <a:p>
            <a:endParaRPr lang="en-AU" dirty="0" smtClean="0"/>
          </a:p>
          <a:p>
            <a:r>
              <a:rPr lang="en-AU" b="1" dirty="0" smtClean="0">
                <a:solidFill>
                  <a:schemeClr val="tx2"/>
                </a:solidFill>
              </a:rPr>
              <a:t>2. Advocacy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PC Inquiry, energy and carbon policy, water quality, guidelines, other submissions i.e.  third party access</a:t>
            </a:r>
          </a:p>
          <a:p>
            <a:endParaRPr lang="en-AU" dirty="0" smtClean="0">
              <a:solidFill>
                <a:schemeClr val="tx2"/>
              </a:solidFill>
            </a:endParaRPr>
          </a:p>
          <a:p>
            <a:r>
              <a:rPr lang="en-AU" b="1" dirty="0" smtClean="0">
                <a:solidFill>
                  <a:schemeClr val="tx2"/>
                </a:solidFill>
              </a:rPr>
              <a:t>3. Innovation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TAG, Cities of the Future, WERF Waste to energy, AM with ARC grant including </a:t>
            </a:r>
            <a:r>
              <a:rPr lang="en-AU" dirty="0" err="1" smtClean="0">
                <a:solidFill>
                  <a:schemeClr val="tx2"/>
                </a:solidFill>
              </a:rPr>
              <a:t>WaterRF</a:t>
            </a:r>
            <a:r>
              <a:rPr lang="en-AU" dirty="0" smtClean="0">
                <a:solidFill>
                  <a:schemeClr val="tx2"/>
                </a:solidFill>
              </a:rPr>
              <a:t> and UKWIR </a:t>
            </a:r>
          </a:p>
          <a:p>
            <a:endParaRPr lang="en-AU" dirty="0" smtClean="0">
              <a:solidFill>
                <a:schemeClr val="tx2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4448-79AE-4B6E-942C-D310BE156702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1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0583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0409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1DD6F-4D17-45D6-BF6C-8C315C46D908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2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4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4025" y="3067050"/>
            <a:ext cx="6375400" cy="64928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4025" y="1909763"/>
            <a:ext cx="7740650" cy="11811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5137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185738"/>
          </a:xfrm>
          <a:prstGeom prst="rect">
            <a:avLst/>
          </a:prstGeom>
          <a:solidFill>
            <a:srgbClr val="A7A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26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242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740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909763"/>
            <a:ext cx="4038600" cy="3967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09763"/>
            <a:ext cx="4038600" cy="3967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354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66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9168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24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05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626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696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7400" cy="5603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9800" cy="5603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49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34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23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8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0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93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26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6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1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41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7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4966-34DA-453A-BF5F-B1CD176288D0}" type="datetimeFigureOut">
              <a:rPr lang="en-AU" smtClean="0"/>
              <a:pPr/>
              <a:t>27/07/2015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2E28-2D0A-420A-B9D7-46B1EDEFF48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E969-1CE0-4C02-8662-77217738A5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422A-930B-4567-BDBD-39B9911377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2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185738"/>
          </a:xfrm>
          <a:prstGeom prst="rect">
            <a:avLst/>
          </a:prstGeom>
          <a:solidFill>
            <a:srgbClr val="A7A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9763"/>
            <a:ext cx="8229600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8201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2pPr>
      <a:lvl3pPr marL="601663" indent="-3127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973138" indent="-3698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D281-8E71-4BA2-8E09-FE357EBD4BF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26E11-5A8E-4E25-BDD7-23BB75640F0E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6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wsaa.asn.au/" TargetMode="External"/><Relationship Id="rId5" Type="http://schemas.openxmlformats.org/officeDocument/2006/relationships/hyperlink" Target="http://www.linkedin.com/company/water-services-association-of-australia" TargetMode="External"/><Relationship Id="rId4" Type="http://schemas.openxmlformats.org/officeDocument/2006/relationships/hyperlink" Target="mailto:greg.ryan@wsaa.asn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 cstate="print"/>
          <a:srcRect t="4210" b="17320"/>
          <a:stretch>
            <a:fillRect/>
          </a:stretch>
        </p:blipFill>
        <p:spPr bwMode="auto">
          <a:xfrm>
            <a:off x="-179388" y="0"/>
            <a:ext cx="9323388" cy="72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 descr="WSAA_Logo (New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914529"/>
            <a:ext cx="143986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2"/>
          <p:cNvSpPr txBox="1">
            <a:spLocks noChangeArrowheads="1"/>
          </p:cNvSpPr>
          <p:nvPr/>
        </p:nvSpPr>
        <p:spPr bwMode="auto">
          <a:xfrm>
            <a:off x="2627784" y="4552672"/>
            <a:ext cx="6516216" cy="1292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600" b="1" dirty="0" smtClean="0">
                <a:solidFill>
                  <a:schemeClr val="tx2"/>
                </a:solidFill>
              </a:rPr>
              <a:t>Water Services Association of Australia</a:t>
            </a:r>
          </a:p>
          <a:p>
            <a:r>
              <a:rPr lang="en-AU" sz="2600" b="1" dirty="0" smtClean="0">
                <a:solidFill>
                  <a:schemeClr val="tx2"/>
                </a:solidFill>
              </a:rPr>
              <a:t>Asset Management Improvement Project (Aquamark)</a:t>
            </a:r>
          </a:p>
        </p:txBody>
      </p:sp>
      <p:sp>
        <p:nvSpPr>
          <p:cNvPr id="43015" name="TextBox 3"/>
          <p:cNvSpPr txBox="1">
            <a:spLocks noChangeArrowheads="1"/>
          </p:cNvSpPr>
          <p:nvPr/>
        </p:nvSpPr>
        <p:spPr bwMode="auto">
          <a:xfrm>
            <a:off x="0" y="5449888"/>
            <a:ext cx="16922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altLang="en-US"/>
          </a:p>
          <a:p>
            <a:endParaRPr lang="en-AU" altLang="en-US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8648"/>
            <a:ext cx="9144642" cy="694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2736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Who is WSAA?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7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 t="73572" r="1636" b="17320"/>
          <a:stretch>
            <a:fillRect/>
          </a:stretch>
        </p:blipFill>
        <p:spPr bwMode="auto">
          <a:xfrm>
            <a:off x="-28575" y="-523686"/>
            <a:ext cx="9172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824666"/>
            <a:ext cx="2592287" cy="192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4321"/>
            <a:ext cx="2592288" cy="193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3848" y="851118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1F497D"/>
                </a:solidFill>
              </a:rPr>
              <a:t>1.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</a:rPr>
              <a:t>I</a:t>
            </a:r>
            <a:r>
              <a:rPr lang="en-AU" sz="2400" dirty="0" smtClean="0">
                <a:solidFill>
                  <a:srgbClr val="1F497D"/>
                </a:solidFill>
              </a:rPr>
              <a:t>nformation </a:t>
            </a:r>
            <a:r>
              <a:rPr lang="en-AU" sz="2400" dirty="0">
                <a:solidFill>
                  <a:srgbClr val="1F497D"/>
                </a:solidFill>
              </a:rPr>
              <a:t>sharing and problem </a:t>
            </a:r>
            <a:r>
              <a:rPr lang="en-AU" sz="2400" dirty="0" smtClean="0">
                <a:solidFill>
                  <a:srgbClr val="1F497D"/>
                </a:solidFill>
              </a:rPr>
              <a:t>solving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1F497D"/>
                </a:solidFill>
              </a:rPr>
              <a:t>Benchmarking</a:t>
            </a:r>
            <a:endParaRPr lang="en-AU" sz="2400" dirty="0">
              <a:solidFill>
                <a:srgbClr val="1F497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1F497D"/>
                </a:solidFill>
              </a:rPr>
              <a:t>Leveraging expertise and funding </a:t>
            </a:r>
            <a:endParaRPr lang="en-AU" sz="2400" dirty="0">
              <a:solidFill>
                <a:srgbClr val="1F497D"/>
              </a:solidFill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AU" sz="1600" dirty="0" smtClean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9577" y="2708920"/>
            <a:ext cx="59401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1F497D"/>
                </a:solidFill>
              </a:rPr>
              <a:t>2. </a:t>
            </a:r>
            <a:r>
              <a:rPr lang="en-AU" sz="2400" b="1" dirty="0" smtClean="0">
                <a:solidFill>
                  <a:srgbClr val="1F497D"/>
                </a:solidFill>
              </a:rPr>
              <a:t>Advocacy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1F497D"/>
                </a:solidFill>
              </a:rPr>
              <a:t>Representing industry interests  in 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1F497D"/>
                </a:solidFill>
              </a:rPr>
              <a:t>Influencing </a:t>
            </a:r>
            <a:r>
              <a:rPr lang="en-AU" sz="2400" dirty="0">
                <a:solidFill>
                  <a:srgbClr val="1F497D"/>
                </a:solidFill>
              </a:rPr>
              <a:t>policy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</a:rPr>
              <a:t>International representation</a:t>
            </a:r>
          </a:p>
          <a:p>
            <a:pPr marL="342900" indent="-342900"/>
            <a:endParaRPr lang="en-AU" sz="2000" dirty="0">
              <a:solidFill>
                <a:srgbClr val="1F497D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869160"/>
            <a:ext cx="2588349" cy="172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3848" y="4983540"/>
            <a:ext cx="5940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1F497D"/>
                </a:solidFill>
              </a:rPr>
              <a:t>3.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</a:rPr>
              <a:t>A filtering point for latest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F497D"/>
                </a:solidFill>
              </a:rPr>
              <a:t>Introducing new ideas from Australia and </a:t>
            </a:r>
            <a:r>
              <a:rPr lang="en-AU" sz="2400" dirty="0" smtClean="0">
                <a:solidFill>
                  <a:srgbClr val="1F497D"/>
                </a:solidFill>
              </a:rPr>
              <a:t>overseas</a:t>
            </a:r>
            <a:endParaRPr lang="en-AU" sz="2400" dirty="0">
              <a:solidFill>
                <a:srgbClr val="1F497D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24355" y="-95339"/>
            <a:ext cx="9154243" cy="7429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 smtClean="0">
                <a:solidFill>
                  <a:prstClr val="white"/>
                </a:solidFill>
              </a:rPr>
              <a:t>WSAA’s </a:t>
            </a:r>
            <a:r>
              <a:rPr lang="en-AU" sz="4000" b="1" dirty="0">
                <a:solidFill>
                  <a:prstClr val="white"/>
                </a:solidFill>
              </a:rPr>
              <a:t>central functions</a:t>
            </a:r>
          </a:p>
          <a:p>
            <a:endParaRPr lang="en-AU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t="73572" r="1636" b="17320"/>
          <a:stretch>
            <a:fillRect/>
          </a:stretch>
        </p:blipFill>
        <p:spPr bwMode="auto">
          <a:xfrm>
            <a:off x="-13328" y="0"/>
            <a:ext cx="9172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83557" y="-27384"/>
            <a:ext cx="81787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/>
            <a:r>
              <a:rPr lang="en-AU" sz="3200" b="1" dirty="0" smtClean="0">
                <a:solidFill>
                  <a:srgbClr val="FFFFFF"/>
                </a:solidFill>
                <a:latin typeface="Calibri" pitchFamily="34" charset="0"/>
              </a:rPr>
              <a:t>Australian Context</a:t>
            </a:r>
            <a:endParaRPr lang="en-AU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703" b="1474"/>
          <a:stretch/>
        </p:blipFill>
        <p:spPr bwMode="auto">
          <a:xfrm>
            <a:off x="-1" y="895044"/>
            <a:ext cx="9180513" cy="5990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2283171"/>
            <a:ext cx="2258751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Calibri" pitchFamily="34" charset="0"/>
              </a:rPr>
              <a:t>National Performance Report (80 Utilities) ~ EUM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6296" y="1465603"/>
            <a:ext cx="792088" cy="475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502964" y="2955097"/>
            <a:ext cx="2258751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Calibri" pitchFamily="34" charset="0"/>
              </a:rPr>
              <a:t>Aquamark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9814" y="3628603"/>
            <a:ext cx="2258751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Calibri" pitchFamily="34" charset="0"/>
              </a:rPr>
              <a:t>Pump Energy Efficiency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567" y="4302109"/>
            <a:ext cx="2258751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Calibri" pitchFamily="34" charset="0"/>
              </a:rPr>
              <a:t>Best practice asset operations for WWTP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3688" y="4975615"/>
            <a:ext cx="2258751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Calibri" pitchFamily="34" charset="0"/>
              </a:rPr>
              <a:t>Water Supply Code of Practice</a:t>
            </a:r>
          </a:p>
        </p:txBody>
      </p:sp>
      <p:sp>
        <p:nvSpPr>
          <p:cNvPr id="3" name="Oval 2"/>
          <p:cNvSpPr/>
          <p:nvPr/>
        </p:nvSpPr>
        <p:spPr>
          <a:xfrm>
            <a:off x="5724128" y="2276872"/>
            <a:ext cx="549560" cy="5549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038664" y="2946037"/>
            <a:ext cx="549560" cy="5549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156176" y="3594109"/>
            <a:ext cx="549560" cy="5549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38664" y="4293096"/>
            <a:ext cx="549560" cy="5549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724128" y="4962261"/>
            <a:ext cx="549560" cy="5549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6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t="73572" r="1636" b="17320"/>
          <a:stretch>
            <a:fillRect/>
          </a:stretch>
        </p:blipFill>
        <p:spPr bwMode="auto">
          <a:xfrm>
            <a:off x="-13328" y="0"/>
            <a:ext cx="9172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83557" y="-27384"/>
            <a:ext cx="81787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/>
            <a:r>
              <a:rPr lang="en-AU" sz="3200" b="1" dirty="0" smtClean="0">
                <a:solidFill>
                  <a:srgbClr val="FFFFFF"/>
                </a:solidFill>
                <a:latin typeface="Calibri" pitchFamily="34" charset="0"/>
              </a:rPr>
              <a:t>What could be possible through collaboration?</a:t>
            </a:r>
            <a:endParaRPr lang="en-AU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1196752"/>
            <a:ext cx="69127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High Level Metrics (EUM/AWWA)</a:t>
            </a:r>
            <a:endParaRPr lang="en-GB" sz="3600" dirty="0"/>
          </a:p>
        </p:txBody>
      </p:sp>
      <p:sp>
        <p:nvSpPr>
          <p:cNvPr id="12" name="Rectangle 11"/>
          <p:cNvSpPr/>
          <p:nvPr/>
        </p:nvSpPr>
        <p:spPr>
          <a:xfrm>
            <a:off x="4879753" y="2348880"/>
            <a:ext cx="2068511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Human Resources Cluster</a:t>
            </a: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35496" y="2348880"/>
            <a:ext cx="2304256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Asset </a:t>
            </a:r>
            <a:r>
              <a:rPr lang="en-AU" sz="2000" dirty="0" err="1" smtClean="0"/>
              <a:t>Mgt</a:t>
            </a:r>
            <a:r>
              <a:rPr lang="en-AU" sz="2000" dirty="0" smtClean="0"/>
              <a:t> System Cluster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2483768" y="2355012"/>
            <a:ext cx="2232248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Operations Cluster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7039994" y="2348880"/>
            <a:ext cx="2068511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Customer Service Cluster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35496" y="3573016"/>
            <a:ext cx="9053454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Process benchmarking/ assessment against clusters or groups of clusters</a:t>
            </a:r>
            <a:endParaRPr lang="en-GB" sz="2000" dirty="0"/>
          </a:p>
        </p:txBody>
      </p:sp>
      <p:sp>
        <p:nvSpPr>
          <p:cNvPr id="17" name="Rectangle 16"/>
          <p:cNvSpPr/>
          <p:nvPr/>
        </p:nvSpPr>
        <p:spPr>
          <a:xfrm>
            <a:off x="1484040" y="4797152"/>
            <a:ext cx="5824264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Understand individual utility gaps and garner leading practices</a:t>
            </a:r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2350450" y="5987252"/>
            <a:ext cx="4445012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Enhanced industry outcomes</a:t>
            </a:r>
            <a:endParaRPr lang="en-GB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87624" y="1950868"/>
            <a:ext cx="432048" cy="3896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5873965" y="1950868"/>
            <a:ext cx="40044" cy="398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98445" y="1985317"/>
            <a:ext cx="4133" cy="3719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39994" y="1988840"/>
            <a:ext cx="1034255" cy="3388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308304" y="3105462"/>
            <a:ext cx="765945" cy="4675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14008" y="3151020"/>
            <a:ext cx="0" cy="4476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02578" y="3151267"/>
            <a:ext cx="20712" cy="421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87624" y="3115341"/>
            <a:ext cx="1162826" cy="457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11960" y="5608344"/>
            <a:ext cx="0" cy="3789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11960" y="4365104"/>
            <a:ext cx="0" cy="3789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188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2" r="1635" b="17320"/>
          <a:stretch/>
        </p:blipFill>
        <p:spPr bwMode="auto">
          <a:xfrm>
            <a:off x="-28131" y="0"/>
            <a:ext cx="9172131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55359" cy="1124744"/>
          </a:xfrm>
        </p:spPr>
        <p:txBody>
          <a:bodyPr>
            <a:normAutofit/>
          </a:bodyPr>
          <a:lstStyle/>
          <a:p>
            <a:pPr marL="1519238" indent="-1519238" algn="ctr">
              <a:lnSpc>
                <a:spcPct val="90000"/>
              </a:lnSpc>
              <a:spcBef>
                <a:spcPct val="20000"/>
              </a:spcBef>
            </a:pPr>
            <a:r>
              <a:rPr lang="en-AU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Contact details</a:t>
            </a:r>
            <a:endParaRPr lang="en-AU" sz="4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72782"/>
            <a:ext cx="68407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Greg Ryan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kern="0" dirty="0" smtClean="0">
                <a:solidFill>
                  <a:schemeClr val="tx2"/>
                </a:solidFill>
              </a:rPr>
              <a:t>Manager Utility Excellence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kern="0" dirty="0" smtClean="0">
                <a:solidFill>
                  <a:schemeClr val="tx2"/>
                </a:solidFill>
                <a:hlinkClick r:id="rId4"/>
              </a:rPr>
              <a:t>g</a:t>
            </a: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4"/>
              </a:rPr>
              <a:t>reg.ryan@wsaa.asn.au</a:t>
            </a:r>
            <a:endParaRPr kumimoji="0" lang="en-A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r>
              <a:rPr lang="en-AU" sz="3200" b="1" kern="0" dirty="0">
                <a:solidFill>
                  <a:schemeClr val="tx2"/>
                </a:solidFill>
              </a:rPr>
              <a:t>P: +61 (3) 8605 7611 </a:t>
            </a:r>
          </a:p>
          <a:p>
            <a:r>
              <a:rPr lang="en-AU" sz="3200" b="1" kern="0" dirty="0">
                <a:solidFill>
                  <a:schemeClr val="tx2"/>
                </a:solidFill>
              </a:rPr>
              <a:t>M: +61 (4) 1832 1632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  </a:t>
            </a:r>
            <a:b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LinkedIn</a:t>
            </a:r>
            <a:b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AU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5"/>
              </a:rPr>
              <a:t>Water Services Association of Australia</a:t>
            </a: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/>
            </a:r>
            <a:b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      </a:t>
            </a:r>
            <a:b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Web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6"/>
              </a:rPr>
              <a:t>www.wsaa.asn.au</a:t>
            </a:r>
            <a:r>
              <a:rPr kumimoji="0" lang="en-AU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endParaRPr kumimoji="0" lang="en-AU" sz="1800" b="0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2" descr="Greg Ryan pho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1938956" cy="226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HD 2011 Presentation_TEMPLATE">
  <a:themeElements>
    <a:clrScheme name="small pictur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5A4"/>
      </a:accent1>
      <a:accent2>
        <a:srgbClr val="2C7FB6"/>
      </a:accent2>
      <a:accent3>
        <a:srgbClr val="FFFFFF"/>
      </a:accent3>
      <a:accent4>
        <a:srgbClr val="000000"/>
      </a:accent4>
      <a:accent5>
        <a:srgbClr val="AAB8CF"/>
      </a:accent5>
      <a:accent6>
        <a:srgbClr val="2772A5"/>
      </a:accent6>
      <a:hlink>
        <a:srgbClr val="749FCB"/>
      </a:hlink>
      <a:folHlink>
        <a:srgbClr val="B3C8E3"/>
      </a:folHlink>
    </a:clrScheme>
    <a:fontScheme name="small picture master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ll pictur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5A4"/>
        </a:accent1>
        <a:accent2>
          <a:srgbClr val="8DC63F"/>
        </a:accent2>
        <a:accent3>
          <a:srgbClr val="FFFFFF"/>
        </a:accent3>
        <a:accent4>
          <a:srgbClr val="000000"/>
        </a:accent4>
        <a:accent5>
          <a:srgbClr val="AAB8CF"/>
        </a:accent5>
        <a:accent6>
          <a:srgbClr val="7FB338"/>
        </a:accent6>
        <a:hlink>
          <a:srgbClr val="E50E63"/>
        </a:hlink>
        <a:folHlink>
          <a:srgbClr val="FFDE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pictur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5A4"/>
        </a:accent1>
        <a:accent2>
          <a:srgbClr val="2C7FB6"/>
        </a:accent2>
        <a:accent3>
          <a:srgbClr val="FFFFFF"/>
        </a:accent3>
        <a:accent4>
          <a:srgbClr val="000000"/>
        </a:accent4>
        <a:accent5>
          <a:srgbClr val="AAB8CF"/>
        </a:accent5>
        <a:accent6>
          <a:srgbClr val="2772A5"/>
        </a:accent6>
        <a:hlink>
          <a:srgbClr val="749FCB"/>
        </a:hlink>
        <a:folHlink>
          <a:srgbClr val="B3C8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pictur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A9AC"/>
        </a:accent1>
        <a:accent2>
          <a:srgbClr val="C0C9CA"/>
        </a:accent2>
        <a:accent3>
          <a:srgbClr val="FFFFFF"/>
        </a:accent3>
        <a:accent4>
          <a:srgbClr val="000000"/>
        </a:accent4>
        <a:accent5>
          <a:srgbClr val="D0D1D2"/>
        </a:accent5>
        <a:accent6>
          <a:srgbClr val="AEB6B7"/>
        </a:accent6>
        <a:hlink>
          <a:srgbClr val="D1D2D4"/>
        </a:hlink>
        <a:folHlink>
          <a:srgbClr val="E7E7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picture master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DC63F"/>
        </a:accent1>
        <a:accent2>
          <a:srgbClr val="A9D56F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99C164"/>
        </a:accent6>
        <a:hlink>
          <a:srgbClr val="C6E39F"/>
        </a:hlink>
        <a:folHlink>
          <a:srgbClr val="E2F1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pictur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50E63"/>
        </a:accent1>
        <a:accent2>
          <a:srgbClr val="EB4A8A"/>
        </a:accent2>
        <a:accent3>
          <a:srgbClr val="FFFFFF"/>
        </a:accent3>
        <a:accent4>
          <a:srgbClr val="000000"/>
        </a:accent4>
        <a:accent5>
          <a:srgbClr val="F0AAB7"/>
        </a:accent5>
        <a:accent6>
          <a:srgbClr val="D5427D"/>
        </a:accent6>
        <a:hlink>
          <a:srgbClr val="F095A2"/>
        </a:hlink>
        <a:folHlink>
          <a:srgbClr val="F8C3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ll pictur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200"/>
        </a:accent1>
        <a:accent2>
          <a:srgbClr val="FFDE4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E7C939"/>
        </a:accent6>
        <a:hlink>
          <a:srgbClr val="FFE980"/>
        </a:hlink>
        <a:folHlink>
          <a:srgbClr val="FFF4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39710ADC2D24B9F7E8103A2FCEAA4" ma:contentTypeVersion="1" ma:contentTypeDescription="Create a new document." ma:contentTypeScope="" ma:versionID="a2f07f747e29c565488d080c17a17d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9e304d7df62fa6311df9985b3c4e3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788B55C-6ADB-4738-8BF1-6A6DC96589C2}"/>
</file>

<file path=customXml/itemProps2.xml><?xml version="1.0" encoding="utf-8"?>
<ds:datastoreItem xmlns:ds="http://schemas.openxmlformats.org/officeDocument/2006/customXml" ds:itemID="{A8AABD78-B0EB-483E-824D-70B11CC71C21}"/>
</file>

<file path=customXml/itemProps3.xml><?xml version="1.0" encoding="utf-8"?>
<ds:datastoreItem xmlns:ds="http://schemas.openxmlformats.org/officeDocument/2006/customXml" ds:itemID="{F8751E3D-01F1-4E6F-86B6-6E5D50CCDC88}"/>
</file>

<file path=customXml/itemProps4.xml><?xml version="1.0" encoding="utf-8"?>
<ds:datastoreItem xmlns:ds="http://schemas.openxmlformats.org/officeDocument/2006/customXml" ds:itemID="{A535E495-F944-4726-9BC8-99F81A8EEA7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11481</TotalTime>
  <Words>222</Words>
  <Application>Microsoft Office PowerPoint</Application>
  <PresentationFormat>On-screen Show (4:3)</PresentationFormat>
  <Paragraphs>48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1_Office Theme</vt:lpstr>
      <vt:lpstr>GHD 2011 Presentation_TEMPLATE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details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barbara.crawford</dc:creator>
  <cp:lastModifiedBy>Amy Lewis</cp:lastModifiedBy>
  <cp:revision>468</cp:revision>
  <cp:lastPrinted>2014-10-17T00:21:52Z</cp:lastPrinted>
  <dcterms:created xsi:type="dcterms:W3CDTF">2011-09-22T23:02:58Z</dcterms:created>
  <dcterms:modified xsi:type="dcterms:W3CDTF">2015-07-27T23:29:58Z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0x01010021D39710ADC2D24B9F7E8103A2FCEAA4</vt:lpwstr>
  </property>
</Properties>
</file>