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sldIdLst>
    <p:sldId id="259" r:id="rId6"/>
    <p:sldId id="260" r:id="rId7"/>
    <p:sldId id="265" r:id="rId8"/>
    <p:sldId id="292" r:id="rId9"/>
    <p:sldId id="261" r:id="rId10"/>
    <p:sldId id="279" r:id="rId11"/>
    <p:sldId id="285" r:id="rId12"/>
    <p:sldId id="286" r:id="rId13"/>
    <p:sldId id="287" r:id="rId14"/>
    <p:sldId id="288" r:id="rId15"/>
    <p:sldId id="289" r:id="rId16"/>
    <p:sldId id="290" r:id="rId17"/>
    <p:sldId id="291" r:id="rId18"/>
    <p:sldId id="278" r:id="rId19"/>
    <p:sldId id="280" r:id="rId20"/>
    <p:sldId id="276" r:id="rId21"/>
    <p:sldId id="269" r:id="rId22"/>
    <p:sldId id="270" r:id="rId23"/>
    <p:sldId id="271" r:id="rId24"/>
    <p:sldId id="272" r:id="rId25"/>
    <p:sldId id="283" r:id="rId26"/>
    <p:sldId id="263"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6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111" autoAdjust="0"/>
  </p:normalViewPr>
  <p:slideViewPr>
    <p:cSldViewPr snapToGrid="0">
      <p:cViewPr varScale="1">
        <p:scale>
          <a:sx n="107" d="100"/>
          <a:sy n="107" d="100"/>
        </p:scale>
        <p:origin x="102" y="150"/>
      </p:cViewPr>
      <p:guideLst>
        <p:guide orient="horz" pos="2160"/>
        <p:guide pos="1611"/>
      </p:guideLst>
    </p:cSldViewPr>
  </p:slideViewPr>
  <p:notesTextViewPr>
    <p:cViewPr>
      <p:scale>
        <a:sx n="100" d="100"/>
        <a:sy n="100" d="100"/>
      </p:scale>
      <p:origin x="0" y="0"/>
    </p:cViewPr>
  </p:notesTextViewPr>
  <p:notesViewPr>
    <p:cSldViewPr snapToGrid="0">
      <p:cViewPr varScale="1">
        <p:scale>
          <a:sx n="74" d="100"/>
          <a:sy n="74" d="100"/>
        </p:scale>
        <p:origin x="-2880"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8"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30" Type="http://schemas.openxmlformats.org/officeDocument/2006/relationships/presProps" Target="presProp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553681968999159"/>
          <c:y val="7.1599428823183944E-2"/>
          <c:w val="0.51905214678353884"/>
          <c:h val="0.80099409526669885"/>
        </c:manualLayout>
      </c:layout>
      <c:radarChart>
        <c:radarStyle val="marker"/>
        <c:varyColors val="0"/>
        <c:ser>
          <c:idx val="0"/>
          <c:order val="0"/>
          <c:tx>
            <c:strRef>
              <c:f>Achievement!$R$2</c:f>
              <c:strCache>
                <c:ptCount val="1"/>
                <c:pt idx="0">
                  <c:v>Mean</c:v>
                </c:pt>
              </c:strCache>
            </c:strRef>
          </c:tx>
          <c:spPr>
            <a:ln w="44450">
              <a:solidFill>
                <a:srgbClr val="1D62A0"/>
              </a:solidFill>
            </a:ln>
          </c:spPr>
          <c:marker>
            <c:symbol val="diamond"/>
            <c:size val="10"/>
            <c:spPr>
              <a:solidFill>
                <a:srgbClr val="1D62A0">
                  <a:lumMod val="75000"/>
                </a:srgbClr>
              </a:solidFill>
            </c:spPr>
          </c:marker>
          <c:cat>
            <c:strRef>
              <c:f>Achievement!$A$3:$A$12</c:f>
              <c:strCache>
                <c:ptCount val="10"/>
                <c:pt idx="0">
                  <c:v>Product Quality</c:v>
                </c:pt>
                <c:pt idx="1">
                  <c:v>Customer Satisfaction</c:v>
                </c:pt>
                <c:pt idx="2">
                  <c:v>Employee &amp; Leadership Development</c:v>
                </c:pt>
                <c:pt idx="3">
                  <c:v>Operational Optimization</c:v>
                </c:pt>
                <c:pt idx="4">
                  <c:v>Financial Viability</c:v>
                </c:pt>
                <c:pt idx="5">
                  <c:v>Infrastructure Stability</c:v>
                </c:pt>
                <c:pt idx="6">
                  <c:v>Operational Resiliency</c:v>
                </c:pt>
                <c:pt idx="7">
                  <c:v>Community Sustainability</c:v>
                </c:pt>
                <c:pt idx="8">
                  <c:v>Water Resource Adequacy</c:v>
                </c:pt>
                <c:pt idx="9">
                  <c:v>Stakeholder Understanding &amp; Support</c:v>
                </c:pt>
              </c:strCache>
            </c:strRef>
          </c:cat>
          <c:val>
            <c:numRef>
              <c:f>Achievement!$R$3:$R$12</c:f>
              <c:numCache>
                <c:formatCode>0.0</c:formatCode>
                <c:ptCount val="10"/>
                <c:pt idx="0">
                  <c:v>1.8</c:v>
                </c:pt>
                <c:pt idx="1">
                  <c:v>2.2666666666666666</c:v>
                </c:pt>
                <c:pt idx="2">
                  <c:v>3.2666666666666666</c:v>
                </c:pt>
                <c:pt idx="3">
                  <c:v>3</c:v>
                </c:pt>
                <c:pt idx="4">
                  <c:v>3.1</c:v>
                </c:pt>
                <c:pt idx="5">
                  <c:v>3.2333333333333334</c:v>
                </c:pt>
                <c:pt idx="6">
                  <c:v>3</c:v>
                </c:pt>
                <c:pt idx="7">
                  <c:v>2.4666666666666668</c:v>
                </c:pt>
                <c:pt idx="8">
                  <c:v>2.1333333333333333</c:v>
                </c:pt>
                <c:pt idx="9">
                  <c:v>2.7333333333333334</c:v>
                </c:pt>
              </c:numCache>
            </c:numRef>
          </c:val>
        </c:ser>
        <c:dLbls>
          <c:showLegendKey val="0"/>
          <c:showVal val="0"/>
          <c:showCatName val="0"/>
          <c:showSerName val="0"/>
          <c:showPercent val="0"/>
          <c:showBubbleSize val="0"/>
        </c:dLbls>
        <c:axId val="311080944"/>
        <c:axId val="313506632"/>
      </c:radarChart>
      <c:catAx>
        <c:axId val="311080944"/>
        <c:scaling>
          <c:orientation val="minMax"/>
        </c:scaling>
        <c:delete val="0"/>
        <c:axPos val="b"/>
        <c:majorGridlines/>
        <c:numFmt formatCode="General" sourceLinked="0"/>
        <c:majorTickMark val="out"/>
        <c:minorTickMark val="none"/>
        <c:tickLblPos val="nextTo"/>
        <c:txPr>
          <a:bodyPr/>
          <a:lstStyle/>
          <a:p>
            <a:pPr>
              <a:defRPr sz="1800"/>
            </a:pPr>
            <a:endParaRPr lang="en-US"/>
          </a:p>
        </c:txPr>
        <c:crossAx val="313506632"/>
        <c:crosses val="autoZero"/>
        <c:auto val="1"/>
        <c:lblAlgn val="ctr"/>
        <c:lblOffset val="100"/>
        <c:noMultiLvlLbl val="0"/>
      </c:catAx>
      <c:valAx>
        <c:axId val="313506632"/>
        <c:scaling>
          <c:orientation val="minMax"/>
          <c:max val="4"/>
          <c:min val="1"/>
        </c:scaling>
        <c:delete val="0"/>
        <c:axPos val="l"/>
        <c:majorGridlines/>
        <c:numFmt formatCode="0.0" sourceLinked="1"/>
        <c:majorTickMark val="cross"/>
        <c:minorTickMark val="none"/>
        <c:tickLblPos val="nextTo"/>
        <c:crossAx val="311080944"/>
        <c:crosses val="autoZero"/>
        <c:crossBetween val="between"/>
        <c:majorUnit val="1"/>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973013533644912"/>
          <c:y val="9.2880476478901672E-2"/>
          <c:w val="0.47520856434864545"/>
          <c:h val="0.78347001817080553"/>
        </c:manualLayout>
      </c:layout>
      <c:radarChart>
        <c:radarStyle val="marker"/>
        <c:varyColors val="0"/>
        <c:ser>
          <c:idx val="0"/>
          <c:order val="0"/>
          <c:tx>
            <c:strRef>
              <c:f>EUM!$B$1</c:f>
              <c:strCache>
                <c:ptCount val="1"/>
                <c:pt idx="0">
                  <c:v>Current</c:v>
                </c:pt>
              </c:strCache>
            </c:strRef>
          </c:tx>
          <c:spPr>
            <a:ln w="50800">
              <a:solidFill>
                <a:srgbClr val="1D62A0"/>
              </a:solidFill>
            </a:ln>
          </c:spPr>
          <c:marker>
            <c:symbol val="none"/>
          </c:marker>
          <c:cat>
            <c:strRef>
              <c:f>EUM!$A$2:$A$11</c:f>
              <c:strCache>
                <c:ptCount val="10"/>
                <c:pt idx="0">
                  <c:v>Product Quality</c:v>
                </c:pt>
                <c:pt idx="1">
                  <c:v>Customer Satisfaction</c:v>
                </c:pt>
                <c:pt idx="2">
                  <c:v>Employment Leadership Development</c:v>
                </c:pt>
                <c:pt idx="3">
                  <c:v>Operational Optimization</c:v>
                </c:pt>
                <c:pt idx="4">
                  <c:v>Financial Viability</c:v>
                </c:pt>
                <c:pt idx="5">
                  <c:v>Infrastructure Stability</c:v>
                </c:pt>
                <c:pt idx="6">
                  <c:v>Operational Resiliancy</c:v>
                </c:pt>
                <c:pt idx="7">
                  <c:v>Community Sustainability</c:v>
                </c:pt>
                <c:pt idx="8">
                  <c:v>Water Resource Adequacy</c:v>
                </c:pt>
                <c:pt idx="9">
                  <c:v>Stakeholder Understanding</c:v>
                </c:pt>
              </c:strCache>
            </c:strRef>
          </c:cat>
          <c:val>
            <c:numRef>
              <c:f>EUM!$B$2:$B$11</c:f>
              <c:numCache>
                <c:formatCode>0</c:formatCode>
                <c:ptCount val="10"/>
                <c:pt idx="0">
                  <c:v>48</c:v>
                </c:pt>
                <c:pt idx="1">
                  <c:v>47</c:v>
                </c:pt>
                <c:pt idx="2">
                  <c:v>59</c:v>
                </c:pt>
                <c:pt idx="3" formatCode="General">
                  <c:v>29</c:v>
                </c:pt>
                <c:pt idx="4" formatCode="General">
                  <c:v>52</c:v>
                </c:pt>
                <c:pt idx="5" formatCode="General">
                  <c:v>37</c:v>
                </c:pt>
                <c:pt idx="6" formatCode="General">
                  <c:v>41</c:v>
                </c:pt>
                <c:pt idx="7" formatCode="General">
                  <c:v>62</c:v>
                </c:pt>
                <c:pt idx="8" formatCode="General">
                  <c:v>82</c:v>
                </c:pt>
                <c:pt idx="9" formatCode="General">
                  <c:v>60</c:v>
                </c:pt>
              </c:numCache>
            </c:numRef>
          </c:val>
        </c:ser>
        <c:ser>
          <c:idx val="1"/>
          <c:order val="1"/>
          <c:tx>
            <c:strRef>
              <c:f>EUM!$C$1</c:f>
              <c:strCache>
                <c:ptCount val="1"/>
                <c:pt idx="0">
                  <c:v>Target</c:v>
                </c:pt>
              </c:strCache>
            </c:strRef>
          </c:tx>
          <c:spPr>
            <a:ln w="50800">
              <a:solidFill>
                <a:srgbClr val="B32317"/>
              </a:solidFill>
            </a:ln>
          </c:spPr>
          <c:marker>
            <c:symbol val="none"/>
          </c:marker>
          <c:cat>
            <c:strRef>
              <c:f>EUM!$A$2:$A$11</c:f>
              <c:strCache>
                <c:ptCount val="10"/>
                <c:pt idx="0">
                  <c:v>Product Quality</c:v>
                </c:pt>
                <c:pt idx="1">
                  <c:v>Customer Satisfaction</c:v>
                </c:pt>
                <c:pt idx="2">
                  <c:v>Employment Leadership Development</c:v>
                </c:pt>
                <c:pt idx="3">
                  <c:v>Operational Optimization</c:v>
                </c:pt>
                <c:pt idx="4">
                  <c:v>Financial Viability</c:v>
                </c:pt>
                <c:pt idx="5">
                  <c:v>Infrastructure Stability</c:v>
                </c:pt>
                <c:pt idx="6">
                  <c:v>Operational Resiliancy</c:v>
                </c:pt>
                <c:pt idx="7">
                  <c:v>Community Sustainability</c:v>
                </c:pt>
                <c:pt idx="8">
                  <c:v>Water Resource Adequacy</c:v>
                </c:pt>
                <c:pt idx="9">
                  <c:v>Stakeholder Understanding</c:v>
                </c:pt>
              </c:strCache>
            </c:strRef>
          </c:cat>
          <c:val>
            <c:numRef>
              <c:f>EUM!$C$2:$C$11</c:f>
              <c:numCache>
                <c:formatCode>0</c:formatCode>
                <c:ptCount val="10"/>
                <c:pt idx="0">
                  <c:v>54</c:v>
                </c:pt>
                <c:pt idx="1">
                  <c:v>54</c:v>
                </c:pt>
                <c:pt idx="2">
                  <c:v>85</c:v>
                </c:pt>
                <c:pt idx="3" formatCode="General">
                  <c:v>72</c:v>
                </c:pt>
                <c:pt idx="4" formatCode="General">
                  <c:v>72</c:v>
                </c:pt>
                <c:pt idx="5" formatCode="General">
                  <c:v>75</c:v>
                </c:pt>
                <c:pt idx="6" formatCode="General">
                  <c:v>59</c:v>
                </c:pt>
                <c:pt idx="7" formatCode="General">
                  <c:v>86</c:v>
                </c:pt>
                <c:pt idx="8" formatCode="General">
                  <c:v>94</c:v>
                </c:pt>
                <c:pt idx="9" formatCode="General">
                  <c:v>86</c:v>
                </c:pt>
              </c:numCache>
            </c:numRef>
          </c:val>
        </c:ser>
        <c:dLbls>
          <c:showLegendKey val="0"/>
          <c:showVal val="0"/>
          <c:showCatName val="0"/>
          <c:showSerName val="0"/>
          <c:showPercent val="0"/>
          <c:showBubbleSize val="0"/>
        </c:dLbls>
        <c:axId val="313505456"/>
        <c:axId val="313505064"/>
      </c:radarChart>
      <c:catAx>
        <c:axId val="313505456"/>
        <c:scaling>
          <c:orientation val="minMax"/>
        </c:scaling>
        <c:delete val="0"/>
        <c:axPos val="b"/>
        <c:majorGridlines/>
        <c:numFmt formatCode="General"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313505064"/>
        <c:crosses val="autoZero"/>
        <c:auto val="1"/>
        <c:lblAlgn val="ctr"/>
        <c:lblOffset val="100"/>
        <c:noMultiLvlLbl val="0"/>
      </c:catAx>
      <c:valAx>
        <c:axId val="313505064"/>
        <c:scaling>
          <c:orientation val="minMax"/>
          <c:max val="100"/>
        </c:scaling>
        <c:delete val="0"/>
        <c:axPos val="l"/>
        <c:majorGridlines/>
        <c:numFmt formatCode="0" sourceLinked="1"/>
        <c:majorTickMark val="cross"/>
        <c:minorTickMark val="none"/>
        <c:tickLblPos val="nextTo"/>
        <c:txPr>
          <a:bodyPr/>
          <a:lstStyle/>
          <a:p>
            <a:pPr>
              <a:defRPr>
                <a:noFill/>
              </a:defRPr>
            </a:pPr>
            <a:endParaRPr lang="en-US"/>
          </a:p>
        </c:txPr>
        <c:crossAx val="313505456"/>
        <c:crosses val="autoZero"/>
        <c:crossBetween val="between"/>
      </c:valAx>
      <c:spPr>
        <a:noFill/>
        <a:ln>
          <a:noFill/>
        </a:ln>
      </c:spPr>
    </c:plotArea>
    <c:legend>
      <c:legendPos val="b"/>
      <c:layout>
        <c:manualLayout>
          <c:xMode val="edge"/>
          <c:yMode val="edge"/>
          <c:x val="1.8023840769903762E-2"/>
          <c:y val="0.90702354913969085"/>
          <c:w val="0.34728565179352583"/>
          <c:h val="7.9087561971420237E-2"/>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gap"/>
    <c:showDLblsOverMax val="0"/>
  </c:chart>
  <c:spPr>
    <a:noFill/>
    <a:ln>
      <a:no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3BC7A7-78B9-4633-8063-1AB8674CECD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5635DAD3-95BC-4E33-BF0C-F1A8E76587B1}">
      <dgm:prSet phldrT="[Text]"/>
      <dgm:spPr>
        <a:xfrm>
          <a:off x="3300096" y="-33989"/>
          <a:ext cx="1477007" cy="885621"/>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Five-Year Goals &amp; </a:t>
          </a:r>
        </a:p>
        <a:p>
          <a:r>
            <a:rPr lang="en-US" b="1" dirty="0" smtClean="0">
              <a:solidFill>
                <a:sysClr val="window" lastClr="FFFFFF"/>
              </a:solidFill>
              <a:latin typeface="Times New Roman" panose="02020603050405020304" pitchFamily="18" charset="0"/>
              <a:ea typeface="+mn-ea"/>
              <a:cs typeface="Times New Roman" panose="02020603050405020304" pitchFamily="18" charset="0"/>
            </a:rPr>
            <a:t>One-Year Objectives</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A07690FF-63F5-457F-AA58-CA493E60BA9A}" type="parTrans" cxnId="{9A05B510-DBC8-4DD0-AC61-14B5D9FBF3DD}">
      <dgm:prSet/>
      <dgm:spPr/>
      <dgm:t>
        <a:bodyPr/>
        <a:lstStyle/>
        <a:p>
          <a:endParaRPr lang="en-US"/>
        </a:p>
      </dgm:t>
    </dgm:pt>
    <dgm:pt modelId="{845061C9-83F4-48F5-A6AA-A520F1768517}" type="sibTrans" cxnId="{9A05B510-DBC8-4DD0-AC61-14B5D9FBF3DD}">
      <dgm:prSet/>
      <dgm:spPr>
        <a:xfrm>
          <a:off x="381003" y="-6533"/>
          <a:ext cx="7315193" cy="5202988"/>
        </a:xfrm>
        <a:prstGeom prst="circularArrow">
          <a:avLst>
            <a:gd name="adj1" fmla="val 5544"/>
            <a:gd name="adj2" fmla="val 330680"/>
            <a:gd name="adj3" fmla="val 14639363"/>
            <a:gd name="adj4" fmla="val 16879843"/>
            <a:gd name="adj5" fmla="val 5757"/>
          </a:avLst>
        </a:prstGeom>
        <a:solidFill>
          <a:schemeClr val="tx2">
            <a:lumMod val="75000"/>
          </a:schemeClr>
        </a:solidFill>
        <a:ln>
          <a:noFill/>
        </a:ln>
        <a:effectLst/>
      </dgm:spPr>
      <dgm:t>
        <a:bodyPr/>
        <a:lstStyle/>
        <a:p>
          <a:endParaRPr lang="en-US"/>
        </a:p>
      </dgm:t>
    </dgm:pt>
    <dgm:pt modelId="{F5870208-61E7-4D14-9B0C-1A10B309310C}">
      <dgm:prSet phldrT="[Text]"/>
      <dgm:spPr>
        <a:xfrm>
          <a:off x="6600192" y="2133593"/>
          <a:ext cx="1477007"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Budget</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(Annually)</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358E2A9B-D230-4417-8C72-DBFD12FA1D87}" type="parTrans" cxnId="{D0094A14-9B61-489E-8B9D-16F91C5B53E2}">
      <dgm:prSet/>
      <dgm:spPr/>
      <dgm:t>
        <a:bodyPr/>
        <a:lstStyle/>
        <a:p>
          <a:endParaRPr lang="en-US"/>
        </a:p>
      </dgm:t>
    </dgm:pt>
    <dgm:pt modelId="{879A469D-9D8D-4133-A85F-A5AFED4879FD}" type="sibTrans" cxnId="{D0094A14-9B61-489E-8B9D-16F91C5B53E2}">
      <dgm:prSet/>
      <dgm:spPr/>
      <dgm:t>
        <a:bodyPr/>
        <a:lstStyle/>
        <a:p>
          <a:endParaRPr lang="en-US"/>
        </a:p>
      </dgm:t>
    </dgm:pt>
    <dgm:pt modelId="{809A5FAC-3CE7-4005-91F2-2E349C6D52BC}">
      <dgm:prSet phldrT="[Text]"/>
      <dgm:spPr>
        <a:xfrm>
          <a:off x="5867412" y="3821048"/>
          <a:ext cx="1477007"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Customer Opinion Survey</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(Biennial)</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12C6B521-0FDE-4E77-BFA9-262CCD332D51}" type="parTrans" cxnId="{D48AC5F9-569F-4A75-AF04-6353B5BEB382}">
      <dgm:prSet/>
      <dgm:spPr/>
      <dgm:t>
        <a:bodyPr/>
        <a:lstStyle/>
        <a:p>
          <a:endParaRPr lang="en-US"/>
        </a:p>
      </dgm:t>
    </dgm:pt>
    <dgm:pt modelId="{B360AFB3-A493-4C57-BCF7-C2B9DE0D71CE}" type="sibTrans" cxnId="{D48AC5F9-569F-4A75-AF04-6353B5BEB382}">
      <dgm:prSet/>
      <dgm:spPr/>
      <dgm:t>
        <a:bodyPr/>
        <a:lstStyle/>
        <a:p>
          <a:endParaRPr lang="en-US"/>
        </a:p>
      </dgm:t>
    </dgm:pt>
    <dgm:pt modelId="{67D098C8-FA5A-4E79-AA80-2AD27530C8DD}">
      <dgm:prSet phldrT="[Text]"/>
      <dgm:spPr>
        <a:xfrm>
          <a:off x="3077191" y="4477085"/>
          <a:ext cx="2028211"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Benchmarking Performance Indicators Survey</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(Biennially)</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0C649358-F202-419E-8789-189E6758AE81}" type="parTrans" cxnId="{20A577AE-1E33-47A6-95DB-94C9D4A802C1}">
      <dgm:prSet/>
      <dgm:spPr/>
      <dgm:t>
        <a:bodyPr/>
        <a:lstStyle/>
        <a:p>
          <a:endParaRPr lang="en-US"/>
        </a:p>
      </dgm:t>
    </dgm:pt>
    <dgm:pt modelId="{CA9EA062-DB88-4BD5-B604-060A9C9A8EF3}" type="sibTrans" cxnId="{20A577AE-1E33-47A6-95DB-94C9D4A802C1}">
      <dgm:prSet/>
      <dgm:spPr/>
      <dgm:t>
        <a:bodyPr/>
        <a:lstStyle/>
        <a:p>
          <a:endParaRPr lang="en-US"/>
        </a:p>
      </dgm:t>
    </dgm:pt>
    <dgm:pt modelId="{E7BFA5D0-0B6F-41C8-97F7-3B2FE27AAE29}">
      <dgm:prSet phldrT="[Text]"/>
      <dgm:spPr>
        <a:xfrm>
          <a:off x="846430" y="3886194"/>
          <a:ext cx="1477007"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Effective Utility Management</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(Quarterly)</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F92180DD-9D5F-43CE-96E7-9EC5871FB068}" type="parTrans" cxnId="{F016B663-4565-4795-ADBA-44121C359417}">
      <dgm:prSet/>
      <dgm:spPr/>
      <dgm:t>
        <a:bodyPr/>
        <a:lstStyle/>
        <a:p>
          <a:endParaRPr lang="en-US"/>
        </a:p>
      </dgm:t>
    </dgm:pt>
    <dgm:pt modelId="{F8704908-4D2D-451A-B47B-6F47869DCB37}" type="sibTrans" cxnId="{F016B663-4565-4795-ADBA-44121C359417}">
      <dgm:prSet/>
      <dgm:spPr/>
      <dgm:t>
        <a:bodyPr/>
        <a:lstStyle/>
        <a:p>
          <a:endParaRPr lang="en-US"/>
        </a:p>
      </dgm:t>
    </dgm:pt>
    <dgm:pt modelId="{EA21AE3C-44E7-489E-A8B0-08091D30ABC4}">
      <dgm:prSet phldrT="[Text]"/>
      <dgm:spPr>
        <a:xfrm>
          <a:off x="5943597" y="761999"/>
          <a:ext cx="1477007"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Performance Plan</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(Annually)</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C6F973AB-F320-464D-9ED0-9CD2958D6660}" type="parTrans" cxnId="{ED197BB2-3EC3-4CD3-97A7-A97CC2574EC1}">
      <dgm:prSet/>
      <dgm:spPr/>
      <dgm:t>
        <a:bodyPr/>
        <a:lstStyle/>
        <a:p>
          <a:endParaRPr lang="en-US"/>
        </a:p>
      </dgm:t>
    </dgm:pt>
    <dgm:pt modelId="{B6D4BFAD-66FC-4023-945E-3D2D03DE68A8}" type="sibTrans" cxnId="{ED197BB2-3EC3-4CD3-97A7-A97CC2574EC1}">
      <dgm:prSet/>
      <dgm:spPr/>
      <dgm:t>
        <a:bodyPr/>
        <a:lstStyle/>
        <a:p>
          <a:endParaRPr lang="en-US"/>
        </a:p>
      </dgm:t>
    </dgm:pt>
    <dgm:pt modelId="{E757355D-6ECE-46EA-B011-3DBF69BBE6ED}">
      <dgm:prSet phldrT="[Text]"/>
      <dgm:spPr>
        <a:xfrm>
          <a:off x="0" y="2209791"/>
          <a:ext cx="1477007"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Customer Advisory Committee</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(Monthly)</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92F37D4B-D479-4B4B-A286-891D25CB2A0C}" type="parTrans" cxnId="{29D4F1B9-3A88-4DA9-A85D-26A76FD3E809}">
      <dgm:prSet/>
      <dgm:spPr/>
      <dgm:t>
        <a:bodyPr/>
        <a:lstStyle/>
        <a:p>
          <a:endParaRPr lang="en-US"/>
        </a:p>
      </dgm:t>
    </dgm:pt>
    <dgm:pt modelId="{9E6E6C5C-26A4-4F57-91E3-DF9AEFE8CBDF}" type="sibTrans" cxnId="{29D4F1B9-3A88-4DA9-A85D-26A76FD3E809}">
      <dgm:prSet/>
      <dgm:spPr/>
      <dgm:t>
        <a:bodyPr/>
        <a:lstStyle/>
        <a:p>
          <a:endParaRPr lang="en-US"/>
        </a:p>
      </dgm:t>
    </dgm:pt>
    <dgm:pt modelId="{8B2954DE-1288-4E2A-AFFA-EC8F8C006E37}">
      <dgm:prSet phldrT="[Text]"/>
      <dgm:spPr>
        <a:xfrm>
          <a:off x="533405" y="762009"/>
          <a:ext cx="1477007" cy="738503"/>
        </a:xfrm>
        <a:prstGeom prst="roundRect">
          <a:avLst/>
        </a:prstGeom>
        <a:solidFill>
          <a:schemeClr val="tx2"/>
        </a:solidFill>
        <a:ln w="25400" cap="flat" cmpd="sng" algn="ctr">
          <a:solidFill>
            <a:schemeClr val="tx2">
              <a:lumMod val="50000"/>
            </a:schemeClr>
          </a:solidFill>
          <a:prstDash val="solid"/>
        </a:ln>
        <a:effectLst/>
      </dgm:spPr>
      <dgm:t>
        <a:bodyPr/>
        <a:lstStyle/>
        <a:p>
          <a:r>
            <a:rPr lang="en-US" b="1" dirty="0" smtClean="0">
              <a:solidFill>
                <a:sysClr val="window" lastClr="FFFFFF"/>
              </a:solidFill>
              <a:latin typeface="Times New Roman" panose="02020603050405020304" pitchFamily="18" charset="0"/>
              <a:ea typeface="+mn-ea"/>
              <a:cs typeface="Times New Roman" panose="02020603050405020304" pitchFamily="18" charset="0"/>
            </a:rPr>
            <a:t>Customer Conversations</a:t>
          </a:r>
          <a:br>
            <a:rPr lang="en-US" b="1" dirty="0" smtClean="0">
              <a:solidFill>
                <a:sysClr val="window" lastClr="FFFFFF"/>
              </a:solidFill>
              <a:latin typeface="Times New Roman" panose="02020603050405020304" pitchFamily="18" charset="0"/>
              <a:ea typeface="+mn-ea"/>
              <a:cs typeface="Times New Roman" panose="02020603050405020304" pitchFamily="18" charset="0"/>
            </a:rPr>
          </a:br>
          <a:r>
            <a:rPr lang="en-US" b="1" dirty="0" smtClean="0">
              <a:solidFill>
                <a:sysClr val="window" lastClr="FFFFFF"/>
              </a:solidFill>
              <a:latin typeface="Times New Roman" panose="02020603050405020304" pitchFamily="18" charset="0"/>
              <a:ea typeface="+mn-ea"/>
              <a:cs typeface="Times New Roman" panose="02020603050405020304" pitchFamily="18" charset="0"/>
            </a:rPr>
            <a:t>(Quarterly)</a:t>
          </a:r>
          <a:endParaRPr lang="en-US"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5341BAE2-7429-4581-9215-C2CA4565932E}" type="parTrans" cxnId="{43D7AB10-2638-4678-92BD-3CFFC1764160}">
      <dgm:prSet/>
      <dgm:spPr/>
      <dgm:t>
        <a:bodyPr/>
        <a:lstStyle/>
        <a:p>
          <a:endParaRPr lang="en-US"/>
        </a:p>
      </dgm:t>
    </dgm:pt>
    <dgm:pt modelId="{499D7EEB-CD0F-4EE2-87C7-891CC3A98799}" type="sibTrans" cxnId="{43D7AB10-2638-4678-92BD-3CFFC1764160}">
      <dgm:prSet/>
      <dgm:spPr/>
      <dgm:t>
        <a:bodyPr/>
        <a:lstStyle/>
        <a:p>
          <a:endParaRPr lang="en-US"/>
        </a:p>
      </dgm:t>
    </dgm:pt>
    <dgm:pt modelId="{949E4408-DAE4-49FA-BA33-E2659249C6E2}" type="pres">
      <dgm:prSet presAssocID="{183BC7A7-78B9-4633-8063-1AB8674CECD0}" presName="Name0" presStyleCnt="0">
        <dgm:presLayoutVars>
          <dgm:dir/>
          <dgm:resizeHandles val="exact"/>
        </dgm:presLayoutVars>
      </dgm:prSet>
      <dgm:spPr/>
      <dgm:t>
        <a:bodyPr/>
        <a:lstStyle/>
        <a:p>
          <a:endParaRPr lang="en-US"/>
        </a:p>
      </dgm:t>
    </dgm:pt>
    <dgm:pt modelId="{9DBBD99B-8788-4834-9671-C17BEE3F4D5E}" type="pres">
      <dgm:prSet presAssocID="{183BC7A7-78B9-4633-8063-1AB8674CECD0}" presName="cycle" presStyleCnt="0"/>
      <dgm:spPr/>
    </dgm:pt>
    <dgm:pt modelId="{C0DBA099-1BB4-434E-B4D5-16B23C421622}" type="pres">
      <dgm:prSet presAssocID="{5635DAD3-95BC-4E33-BF0C-F1A8E76587B1}" presName="nodeFirstNode" presStyleLbl="node1" presStyleIdx="0" presStyleCnt="8" custScaleY="119921">
        <dgm:presLayoutVars>
          <dgm:bulletEnabled val="1"/>
        </dgm:presLayoutVars>
      </dgm:prSet>
      <dgm:spPr/>
      <dgm:t>
        <a:bodyPr/>
        <a:lstStyle/>
        <a:p>
          <a:endParaRPr lang="en-US"/>
        </a:p>
      </dgm:t>
    </dgm:pt>
    <dgm:pt modelId="{636CBEE3-EDBE-456F-BEAB-738F066E26BB}" type="pres">
      <dgm:prSet presAssocID="{845061C9-83F4-48F5-A6AA-A520F1768517}" presName="sibTransFirstNode" presStyleLbl="bgShp" presStyleIdx="0" presStyleCnt="1" custScaleX="140596"/>
      <dgm:spPr/>
      <dgm:t>
        <a:bodyPr/>
        <a:lstStyle/>
        <a:p>
          <a:endParaRPr lang="en-US"/>
        </a:p>
      </dgm:t>
    </dgm:pt>
    <dgm:pt modelId="{D2529D64-364F-422B-85AF-3CDDA0E52A5A}" type="pres">
      <dgm:prSet presAssocID="{EA21AE3C-44E7-489E-A8B0-08091D30ABC4}" presName="nodeFollowingNodes" presStyleLbl="node1" presStyleIdx="1" presStyleCnt="8" custRadScaleRad="136906" custRadScaleInc="38721">
        <dgm:presLayoutVars>
          <dgm:bulletEnabled val="1"/>
        </dgm:presLayoutVars>
      </dgm:prSet>
      <dgm:spPr/>
      <dgm:t>
        <a:bodyPr/>
        <a:lstStyle/>
        <a:p>
          <a:endParaRPr lang="en-US"/>
        </a:p>
      </dgm:t>
    </dgm:pt>
    <dgm:pt modelId="{33877CA9-8206-4988-B335-7921BFAB116C}" type="pres">
      <dgm:prSet presAssocID="{F5870208-61E7-4D14-9B0C-1A10B309310C}" presName="nodeFollowingNodes" presStyleLbl="node1" presStyleIdx="2" presStyleCnt="8" custRadScaleRad="150158" custRadScaleInc="-5364">
        <dgm:presLayoutVars>
          <dgm:bulletEnabled val="1"/>
        </dgm:presLayoutVars>
      </dgm:prSet>
      <dgm:spPr/>
      <dgm:t>
        <a:bodyPr/>
        <a:lstStyle/>
        <a:p>
          <a:endParaRPr lang="en-US"/>
        </a:p>
      </dgm:t>
    </dgm:pt>
    <dgm:pt modelId="{0D4769B4-C928-43FA-8A30-2385941CE732}" type="pres">
      <dgm:prSet presAssocID="{809A5FAC-3CE7-4005-91F2-2E349C6D52BC}" presName="nodeFollowingNodes" presStyleLbl="node1" presStyleIdx="3" presStyleCnt="8" custRadScaleRad="135460" custRadScaleInc="-34178">
        <dgm:presLayoutVars>
          <dgm:bulletEnabled val="1"/>
        </dgm:presLayoutVars>
      </dgm:prSet>
      <dgm:spPr/>
      <dgm:t>
        <a:bodyPr/>
        <a:lstStyle/>
        <a:p>
          <a:endParaRPr lang="en-US"/>
        </a:p>
      </dgm:t>
    </dgm:pt>
    <dgm:pt modelId="{01085C09-8CB0-4CBB-BF13-AA13D7E51FFE}" type="pres">
      <dgm:prSet presAssocID="{67D098C8-FA5A-4E79-AA80-2AD27530C8DD}" presName="nodeFollowingNodes" presStyleLbl="node1" presStyleIdx="4" presStyleCnt="8" custScaleX="137319" custRadScaleRad="100871" custRadScaleInc="-3373">
        <dgm:presLayoutVars>
          <dgm:bulletEnabled val="1"/>
        </dgm:presLayoutVars>
      </dgm:prSet>
      <dgm:spPr/>
      <dgm:t>
        <a:bodyPr/>
        <a:lstStyle/>
        <a:p>
          <a:endParaRPr lang="en-US"/>
        </a:p>
      </dgm:t>
    </dgm:pt>
    <dgm:pt modelId="{5E0CC3D7-2C06-44FF-A3D3-6BA19672E3F4}" type="pres">
      <dgm:prSet presAssocID="{E7BFA5D0-0B6F-41C8-97F7-3B2FE27AAE29}" presName="nodeFollowingNodes" presStyleLbl="node1" presStyleIdx="5" presStyleCnt="8" custRadScaleRad="132712" custRadScaleInc="28595">
        <dgm:presLayoutVars>
          <dgm:bulletEnabled val="1"/>
        </dgm:presLayoutVars>
      </dgm:prSet>
      <dgm:spPr/>
      <dgm:t>
        <a:bodyPr/>
        <a:lstStyle/>
        <a:p>
          <a:endParaRPr lang="en-US"/>
        </a:p>
      </dgm:t>
    </dgm:pt>
    <dgm:pt modelId="{EB9B9FDB-6488-4E28-B74B-B04CEDBC2F47}" type="pres">
      <dgm:prSet presAssocID="{E757355D-6ECE-46EA-B011-3DBF69BBE6ED}" presName="nodeFollowingNodes" presStyleLbl="node1" presStyleIdx="6" presStyleCnt="8" custRadScaleRad="152186" custRadScaleInc="2059">
        <dgm:presLayoutVars>
          <dgm:bulletEnabled val="1"/>
        </dgm:presLayoutVars>
      </dgm:prSet>
      <dgm:spPr/>
      <dgm:t>
        <a:bodyPr/>
        <a:lstStyle/>
        <a:p>
          <a:endParaRPr lang="en-US"/>
        </a:p>
      </dgm:t>
    </dgm:pt>
    <dgm:pt modelId="{819CF720-35E1-476B-8DAC-3609061DB295}" type="pres">
      <dgm:prSet presAssocID="{8B2954DE-1288-4E2A-AFFA-EC8F8C006E37}" presName="nodeFollowingNodes" presStyleLbl="node1" presStyleIdx="7" presStyleCnt="8" custRadScaleRad="141764" custRadScaleInc="-41485">
        <dgm:presLayoutVars>
          <dgm:bulletEnabled val="1"/>
        </dgm:presLayoutVars>
      </dgm:prSet>
      <dgm:spPr/>
      <dgm:t>
        <a:bodyPr/>
        <a:lstStyle/>
        <a:p>
          <a:endParaRPr lang="en-US"/>
        </a:p>
      </dgm:t>
    </dgm:pt>
  </dgm:ptLst>
  <dgm:cxnLst>
    <dgm:cxn modelId="{DDC93A19-8503-48E9-BC85-9E87AF6DCAF6}" type="presOf" srcId="{845061C9-83F4-48F5-A6AA-A520F1768517}" destId="{636CBEE3-EDBE-456F-BEAB-738F066E26BB}" srcOrd="0" destOrd="0" presId="urn:microsoft.com/office/officeart/2005/8/layout/cycle3"/>
    <dgm:cxn modelId="{97BCC962-9FF0-4FD3-A18E-097F364006B1}" type="presOf" srcId="{F5870208-61E7-4D14-9B0C-1A10B309310C}" destId="{33877CA9-8206-4988-B335-7921BFAB116C}" srcOrd="0" destOrd="0" presId="urn:microsoft.com/office/officeart/2005/8/layout/cycle3"/>
    <dgm:cxn modelId="{20A577AE-1E33-47A6-95DB-94C9D4A802C1}" srcId="{183BC7A7-78B9-4633-8063-1AB8674CECD0}" destId="{67D098C8-FA5A-4E79-AA80-2AD27530C8DD}" srcOrd="4" destOrd="0" parTransId="{0C649358-F202-419E-8789-189E6758AE81}" sibTransId="{CA9EA062-DB88-4BD5-B604-060A9C9A8EF3}"/>
    <dgm:cxn modelId="{5BC6D9D7-2DBC-4FC5-AFB0-3BD37352B634}" type="presOf" srcId="{8B2954DE-1288-4E2A-AFFA-EC8F8C006E37}" destId="{819CF720-35E1-476B-8DAC-3609061DB295}" srcOrd="0" destOrd="0" presId="urn:microsoft.com/office/officeart/2005/8/layout/cycle3"/>
    <dgm:cxn modelId="{D48AC5F9-569F-4A75-AF04-6353B5BEB382}" srcId="{183BC7A7-78B9-4633-8063-1AB8674CECD0}" destId="{809A5FAC-3CE7-4005-91F2-2E349C6D52BC}" srcOrd="3" destOrd="0" parTransId="{12C6B521-0FDE-4E77-BFA9-262CCD332D51}" sibTransId="{B360AFB3-A493-4C57-BCF7-C2B9DE0D71CE}"/>
    <dgm:cxn modelId="{8E3773CA-8E0F-4AF6-9884-9CE77100A511}" type="presOf" srcId="{183BC7A7-78B9-4633-8063-1AB8674CECD0}" destId="{949E4408-DAE4-49FA-BA33-E2659249C6E2}" srcOrd="0" destOrd="0" presId="urn:microsoft.com/office/officeart/2005/8/layout/cycle3"/>
    <dgm:cxn modelId="{7CF24C2D-16C2-4126-B7A8-D1F94903A795}" type="presOf" srcId="{EA21AE3C-44E7-489E-A8B0-08091D30ABC4}" destId="{D2529D64-364F-422B-85AF-3CDDA0E52A5A}" srcOrd="0" destOrd="0" presId="urn:microsoft.com/office/officeart/2005/8/layout/cycle3"/>
    <dgm:cxn modelId="{5F2F3643-E3CC-4966-878F-1C10FB010280}" type="presOf" srcId="{67D098C8-FA5A-4E79-AA80-2AD27530C8DD}" destId="{01085C09-8CB0-4CBB-BF13-AA13D7E51FFE}" srcOrd="0" destOrd="0" presId="urn:microsoft.com/office/officeart/2005/8/layout/cycle3"/>
    <dgm:cxn modelId="{43D7AB10-2638-4678-92BD-3CFFC1764160}" srcId="{183BC7A7-78B9-4633-8063-1AB8674CECD0}" destId="{8B2954DE-1288-4E2A-AFFA-EC8F8C006E37}" srcOrd="7" destOrd="0" parTransId="{5341BAE2-7429-4581-9215-C2CA4565932E}" sibTransId="{499D7EEB-CD0F-4EE2-87C7-891CC3A98799}"/>
    <dgm:cxn modelId="{F016B663-4565-4795-ADBA-44121C359417}" srcId="{183BC7A7-78B9-4633-8063-1AB8674CECD0}" destId="{E7BFA5D0-0B6F-41C8-97F7-3B2FE27AAE29}" srcOrd="5" destOrd="0" parTransId="{F92180DD-9D5F-43CE-96E7-9EC5871FB068}" sibTransId="{F8704908-4D2D-451A-B47B-6F47869DCB37}"/>
    <dgm:cxn modelId="{E221634A-BCCE-4515-87B6-66865E0133C2}" type="presOf" srcId="{E757355D-6ECE-46EA-B011-3DBF69BBE6ED}" destId="{EB9B9FDB-6488-4E28-B74B-B04CEDBC2F47}" srcOrd="0" destOrd="0" presId="urn:microsoft.com/office/officeart/2005/8/layout/cycle3"/>
    <dgm:cxn modelId="{D0094A14-9B61-489E-8B9D-16F91C5B53E2}" srcId="{183BC7A7-78B9-4633-8063-1AB8674CECD0}" destId="{F5870208-61E7-4D14-9B0C-1A10B309310C}" srcOrd="2" destOrd="0" parTransId="{358E2A9B-D230-4417-8C72-DBFD12FA1D87}" sibTransId="{879A469D-9D8D-4133-A85F-A5AFED4879FD}"/>
    <dgm:cxn modelId="{29D4F1B9-3A88-4DA9-A85D-26A76FD3E809}" srcId="{183BC7A7-78B9-4633-8063-1AB8674CECD0}" destId="{E757355D-6ECE-46EA-B011-3DBF69BBE6ED}" srcOrd="6" destOrd="0" parTransId="{92F37D4B-D479-4B4B-A286-891D25CB2A0C}" sibTransId="{9E6E6C5C-26A4-4F57-91E3-DF9AEFE8CBDF}"/>
    <dgm:cxn modelId="{8C8C4CAC-40FE-4DD5-9DF7-1E4CAE97CC84}" type="presOf" srcId="{5635DAD3-95BC-4E33-BF0C-F1A8E76587B1}" destId="{C0DBA099-1BB4-434E-B4D5-16B23C421622}" srcOrd="0" destOrd="0" presId="urn:microsoft.com/office/officeart/2005/8/layout/cycle3"/>
    <dgm:cxn modelId="{376F5BD4-6EFD-4389-AF15-FBDB6CE41BC7}" type="presOf" srcId="{E7BFA5D0-0B6F-41C8-97F7-3B2FE27AAE29}" destId="{5E0CC3D7-2C06-44FF-A3D3-6BA19672E3F4}" srcOrd="0" destOrd="0" presId="urn:microsoft.com/office/officeart/2005/8/layout/cycle3"/>
    <dgm:cxn modelId="{ED197BB2-3EC3-4CD3-97A7-A97CC2574EC1}" srcId="{183BC7A7-78B9-4633-8063-1AB8674CECD0}" destId="{EA21AE3C-44E7-489E-A8B0-08091D30ABC4}" srcOrd="1" destOrd="0" parTransId="{C6F973AB-F320-464D-9ED0-9CD2958D6660}" sibTransId="{B6D4BFAD-66FC-4023-945E-3D2D03DE68A8}"/>
    <dgm:cxn modelId="{5DF54A40-12F1-41A4-9461-8602F8DDE17E}" type="presOf" srcId="{809A5FAC-3CE7-4005-91F2-2E349C6D52BC}" destId="{0D4769B4-C928-43FA-8A30-2385941CE732}" srcOrd="0" destOrd="0" presId="urn:microsoft.com/office/officeart/2005/8/layout/cycle3"/>
    <dgm:cxn modelId="{9A05B510-DBC8-4DD0-AC61-14B5D9FBF3DD}" srcId="{183BC7A7-78B9-4633-8063-1AB8674CECD0}" destId="{5635DAD3-95BC-4E33-BF0C-F1A8E76587B1}" srcOrd="0" destOrd="0" parTransId="{A07690FF-63F5-457F-AA58-CA493E60BA9A}" sibTransId="{845061C9-83F4-48F5-A6AA-A520F1768517}"/>
    <dgm:cxn modelId="{586DDA41-C36C-4E2C-8AE8-0A0CB9A9E5CB}" type="presParOf" srcId="{949E4408-DAE4-49FA-BA33-E2659249C6E2}" destId="{9DBBD99B-8788-4834-9671-C17BEE3F4D5E}" srcOrd="0" destOrd="0" presId="urn:microsoft.com/office/officeart/2005/8/layout/cycle3"/>
    <dgm:cxn modelId="{F1B6E72E-9CB8-44D2-A180-875BD4897EC1}" type="presParOf" srcId="{9DBBD99B-8788-4834-9671-C17BEE3F4D5E}" destId="{C0DBA099-1BB4-434E-B4D5-16B23C421622}" srcOrd="0" destOrd="0" presId="urn:microsoft.com/office/officeart/2005/8/layout/cycle3"/>
    <dgm:cxn modelId="{4F440860-4E14-4D70-B078-A972E928C8E2}" type="presParOf" srcId="{9DBBD99B-8788-4834-9671-C17BEE3F4D5E}" destId="{636CBEE3-EDBE-456F-BEAB-738F066E26BB}" srcOrd="1" destOrd="0" presId="urn:microsoft.com/office/officeart/2005/8/layout/cycle3"/>
    <dgm:cxn modelId="{94C37F00-132F-44C1-A8FC-A9AAAC5B8513}" type="presParOf" srcId="{9DBBD99B-8788-4834-9671-C17BEE3F4D5E}" destId="{D2529D64-364F-422B-85AF-3CDDA0E52A5A}" srcOrd="2" destOrd="0" presId="urn:microsoft.com/office/officeart/2005/8/layout/cycle3"/>
    <dgm:cxn modelId="{79599BAD-7372-4C72-924B-82160027E582}" type="presParOf" srcId="{9DBBD99B-8788-4834-9671-C17BEE3F4D5E}" destId="{33877CA9-8206-4988-B335-7921BFAB116C}" srcOrd="3" destOrd="0" presId="urn:microsoft.com/office/officeart/2005/8/layout/cycle3"/>
    <dgm:cxn modelId="{9C08B744-C245-4511-81A7-86FEE8473197}" type="presParOf" srcId="{9DBBD99B-8788-4834-9671-C17BEE3F4D5E}" destId="{0D4769B4-C928-43FA-8A30-2385941CE732}" srcOrd="4" destOrd="0" presId="urn:microsoft.com/office/officeart/2005/8/layout/cycle3"/>
    <dgm:cxn modelId="{C110A0F0-2B2E-45D8-B2C7-3926AF10E130}" type="presParOf" srcId="{9DBBD99B-8788-4834-9671-C17BEE3F4D5E}" destId="{01085C09-8CB0-4CBB-BF13-AA13D7E51FFE}" srcOrd="5" destOrd="0" presId="urn:microsoft.com/office/officeart/2005/8/layout/cycle3"/>
    <dgm:cxn modelId="{9520CD8E-F24D-4509-97EA-C257F95D9C1C}" type="presParOf" srcId="{9DBBD99B-8788-4834-9671-C17BEE3F4D5E}" destId="{5E0CC3D7-2C06-44FF-A3D3-6BA19672E3F4}" srcOrd="6" destOrd="0" presId="urn:microsoft.com/office/officeart/2005/8/layout/cycle3"/>
    <dgm:cxn modelId="{EB085905-C0B0-4BA3-B72F-BFCBB1659CB8}" type="presParOf" srcId="{9DBBD99B-8788-4834-9671-C17BEE3F4D5E}" destId="{EB9B9FDB-6488-4E28-B74B-B04CEDBC2F47}" srcOrd="7" destOrd="0" presId="urn:microsoft.com/office/officeart/2005/8/layout/cycle3"/>
    <dgm:cxn modelId="{F8C337ED-A155-42D7-8C3F-3E370C2BC07E}" type="presParOf" srcId="{9DBBD99B-8788-4834-9671-C17BEE3F4D5E}" destId="{819CF720-35E1-476B-8DAC-3609061DB295}"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D29E76-5C29-42CF-AB66-11F8B27B8B84}" type="doc">
      <dgm:prSet loTypeId="urn:microsoft.com/office/officeart/2005/8/layout/chevron1" loCatId="process" qsTypeId="urn:microsoft.com/office/officeart/2005/8/quickstyle/simple1" qsCatId="simple" csTypeId="urn:microsoft.com/office/officeart/2005/8/colors/accent1_2" csCatId="accent1" phldr="1"/>
      <dgm:spPr/>
    </dgm:pt>
    <dgm:pt modelId="{203AD5E2-F901-4170-A31E-E3866605E96E}">
      <dgm:prSet phldrT="[Text]"/>
      <dgm:spPr>
        <a:solidFill>
          <a:srgbClr val="002060"/>
        </a:solidFill>
      </dgm:spPr>
      <dgm:t>
        <a:bodyPr/>
        <a:lstStyle/>
        <a:p>
          <a:r>
            <a:rPr lang="en-US" b="1" dirty="0" smtClean="0"/>
            <a:t>Executive Team</a:t>
          </a:r>
          <a:endParaRPr lang="en-US" b="1" dirty="0"/>
        </a:p>
      </dgm:t>
    </dgm:pt>
    <dgm:pt modelId="{98CF7C8C-3624-48C5-B4C0-E87B402EF4AE}" type="parTrans" cxnId="{B419F1A5-B4D3-4BDF-9799-93C9840DCDF2}">
      <dgm:prSet/>
      <dgm:spPr/>
      <dgm:t>
        <a:bodyPr/>
        <a:lstStyle/>
        <a:p>
          <a:endParaRPr lang="en-US"/>
        </a:p>
      </dgm:t>
    </dgm:pt>
    <dgm:pt modelId="{09256829-DED9-434B-B80A-3ACA8F5E6E35}" type="sibTrans" cxnId="{B419F1A5-B4D3-4BDF-9799-93C9840DCDF2}">
      <dgm:prSet/>
      <dgm:spPr/>
      <dgm:t>
        <a:bodyPr/>
        <a:lstStyle/>
        <a:p>
          <a:endParaRPr lang="en-US"/>
        </a:p>
      </dgm:t>
    </dgm:pt>
    <dgm:pt modelId="{410F20E7-C382-4B74-A54C-6DA7FBD1D215}">
      <dgm:prSet phldrT="[Text]"/>
      <dgm:spPr>
        <a:solidFill>
          <a:srgbClr val="002060"/>
        </a:solidFill>
      </dgm:spPr>
      <dgm:t>
        <a:bodyPr/>
        <a:lstStyle/>
        <a:p>
          <a:r>
            <a:rPr lang="en-US" b="1" dirty="0" smtClean="0"/>
            <a:t>Subject Matter Experts</a:t>
          </a:r>
          <a:endParaRPr lang="en-US" b="1" dirty="0"/>
        </a:p>
      </dgm:t>
    </dgm:pt>
    <dgm:pt modelId="{8157B1E5-303B-45D2-9CCE-0557F2F091EA}" type="parTrans" cxnId="{3F6F23CF-889B-489B-ACCB-626B87FCF33D}">
      <dgm:prSet/>
      <dgm:spPr/>
      <dgm:t>
        <a:bodyPr/>
        <a:lstStyle/>
        <a:p>
          <a:endParaRPr lang="en-US"/>
        </a:p>
      </dgm:t>
    </dgm:pt>
    <dgm:pt modelId="{6A1D203C-CD37-4D4F-9D8A-724246D93F23}" type="sibTrans" cxnId="{3F6F23CF-889B-489B-ACCB-626B87FCF33D}">
      <dgm:prSet/>
      <dgm:spPr/>
      <dgm:t>
        <a:bodyPr/>
        <a:lstStyle/>
        <a:p>
          <a:endParaRPr lang="en-US"/>
        </a:p>
      </dgm:t>
    </dgm:pt>
    <dgm:pt modelId="{7E0238EF-EA7F-4A99-84E5-2A8349D93F09}">
      <dgm:prSet phldrT="[Text]"/>
      <dgm:spPr>
        <a:solidFill>
          <a:srgbClr val="002060"/>
        </a:solidFill>
      </dgm:spPr>
      <dgm:t>
        <a:bodyPr/>
        <a:lstStyle/>
        <a:p>
          <a:r>
            <a:rPr lang="en-US" b="1" dirty="0" smtClean="0"/>
            <a:t>Review w/ Chief Operating Officer</a:t>
          </a:r>
          <a:endParaRPr lang="en-US" b="1" dirty="0"/>
        </a:p>
      </dgm:t>
    </dgm:pt>
    <dgm:pt modelId="{DF95EDF8-F22A-46DA-BBC9-A357F0921F30}" type="parTrans" cxnId="{AD1A9A11-0777-4515-B261-04FD0DE5E31A}">
      <dgm:prSet/>
      <dgm:spPr/>
      <dgm:t>
        <a:bodyPr/>
        <a:lstStyle/>
        <a:p>
          <a:endParaRPr lang="en-US"/>
        </a:p>
      </dgm:t>
    </dgm:pt>
    <dgm:pt modelId="{C299AB94-E7B5-4CC1-870E-F7677BBAFA65}" type="sibTrans" cxnId="{AD1A9A11-0777-4515-B261-04FD0DE5E31A}">
      <dgm:prSet/>
      <dgm:spPr/>
      <dgm:t>
        <a:bodyPr/>
        <a:lstStyle/>
        <a:p>
          <a:endParaRPr lang="en-US"/>
        </a:p>
      </dgm:t>
    </dgm:pt>
    <dgm:pt modelId="{FB1D009D-3F9A-436F-B8F3-EFB05A957C08}">
      <dgm:prSet phldrT="[Text]"/>
      <dgm:spPr>
        <a:solidFill>
          <a:srgbClr val="002060"/>
        </a:solidFill>
      </dgm:spPr>
      <dgm:t>
        <a:bodyPr/>
        <a:lstStyle/>
        <a:p>
          <a:r>
            <a:rPr lang="en-US" b="1" dirty="0" smtClean="0"/>
            <a:t>Final Review at Quarterly Meeting</a:t>
          </a:r>
          <a:endParaRPr lang="en-US" b="1" dirty="0"/>
        </a:p>
      </dgm:t>
    </dgm:pt>
    <dgm:pt modelId="{8DF0FF41-AD8C-42E0-ABB9-BC4E23A0A891}" type="parTrans" cxnId="{06275A3E-3641-406F-A85B-659A2B1C0CC7}">
      <dgm:prSet/>
      <dgm:spPr/>
      <dgm:t>
        <a:bodyPr/>
        <a:lstStyle/>
        <a:p>
          <a:endParaRPr lang="en-US"/>
        </a:p>
      </dgm:t>
    </dgm:pt>
    <dgm:pt modelId="{07B572E3-9C88-4413-8609-CE46E8C2BD1C}" type="sibTrans" cxnId="{06275A3E-3641-406F-A85B-659A2B1C0CC7}">
      <dgm:prSet/>
      <dgm:spPr/>
      <dgm:t>
        <a:bodyPr/>
        <a:lstStyle/>
        <a:p>
          <a:endParaRPr lang="en-US"/>
        </a:p>
      </dgm:t>
    </dgm:pt>
    <dgm:pt modelId="{3F1A51EE-01C8-4020-9682-A117B6931E22}" type="pres">
      <dgm:prSet presAssocID="{B6D29E76-5C29-42CF-AB66-11F8B27B8B84}" presName="Name0" presStyleCnt="0">
        <dgm:presLayoutVars>
          <dgm:dir/>
          <dgm:animLvl val="lvl"/>
          <dgm:resizeHandles val="exact"/>
        </dgm:presLayoutVars>
      </dgm:prSet>
      <dgm:spPr/>
    </dgm:pt>
    <dgm:pt modelId="{0D3D926E-4C3C-40AB-9824-E57318DBEAB4}" type="pres">
      <dgm:prSet presAssocID="{203AD5E2-F901-4170-A31E-E3866605E96E}" presName="parTxOnly" presStyleLbl="node1" presStyleIdx="0" presStyleCnt="4" custScaleY="141728">
        <dgm:presLayoutVars>
          <dgm:chMax val="0"/>
          <dgm:chPref val="0"/>
          <dgm:bulletEnabled val="1"/>
        </dgm:presLayoutVars>
      </dgm:prSet>
      <dgm:spPr/>
      <dgm:t>
        <a:bodyPr/>
        <a:lstStyle/>
        <a:p>
          <a:endParaRPr lang="en-US"/>
        </a:p>
      </dgm:t>
    </dgm:pt>
    <dgm:pt modelId="{FD092BAA-1050-41B6-B0EC-AD6CD2AD06E8}" type="pres">
      <dgm:prSet presAssocID="{09256829-DED9-434B-B80A-3ACA8F5E6E35}" presName="parTxOnlySpace" presStyleCnt="0"/>
      <dgm:spPr/>
    </dgm:pt>
    <dgm:pt modelId="{306C384D-9A52-4B35-8369-9887C1624BA7}" type="pres">
      <dgm:prSet presAssocID="{410F20E7-C382-4B74-A54C-6DA7FBD1D215}" presName="parTxOnly" presStyleLbl="node1" presStyleIdx="1" presStyleCnt="4" custScaleY="141728">
        <dgm:presLayoutVars>
          <dgm:chMax val="0"/>
          <dgm:chPref val="0"/>
          <dgm:bulletEnabled val="1"/>
        </dgm:presLayoutVars>
      </dgm:prSet>
      <dgm:spPr/>
      <dgm:t>
        <a:bodyPr/>
        <a:lstStyle/>
        <a:p>
          <a:endParaRPr lang="en-US"/>
        </a:p>
      </dgm:t>
    </dgm:pt>
    <dgm:pt modelId="{3C9C79D9-72F5-4AC0-B2BA-F37D727DAC86}" type="pres">
      <dgm:prSet presAssocID="{6A1D203C-CD37-4D4F-9D8A-724246D93F23}" presName="parTxOnlySpace" presStyleCnt="0"/>
      <dgm:spPr/>
    </dgm:pt>
    <dgm:pt modelId="{E47AC2CB-5A81-4A8B-BFC4-8F7AC0DA5270}" type="pres">
      <dgm:prSet presAssocID="{7E0238EF-EA7F-4A99-84E5-2A8349D93F09}" presName="parTxOnly" presStyleLbl="node1" presStyleIdx="2" presStyleCnt="4" custScaleY="141728">
        <dgm:presLayoutVars>
          <dgm:chMax val="0"/>
          <dgm:chPref val="0"/>
          <dgm:bulletEnabled val="1"/>
        </dgm:presLayoutVars>
      </dgm:prSet>
      <dgm:spPr/>
      <dgm:t>
        <a:bodyPr/>
        <a:lstStyle/>
        <a:p>
          <a:endParaRPr lang="en-US"/>
        </a:p>
      </dgm:t>
    </dgm:pt>
    <dgm:pt modelId="{BBEBDB97-9C11-46F2-B73A-65D0B8A66895}" type="pres">
      <dgm:prSet presAssocID="{C299AB94-E7B5-4CC1-870E-F7677BBAFA65}" presName="parTxOnlySpace" presStyleCnt="0"/>
      <dgm:spPr/>
    </dgm:pt>
    <dgm:pt modelId="{CED6B7E1-8878-4CDA-A999-E4357E17BAEE}" type="pres">
      <dgm:prSet presAssocID="{FB1D009D-3F9A-436F-B8F3-EFB05A957C08}" presName="parTxOnly" presStyleLbl="node1" presStyleIdx="3" presStyleCnt="4" custScaleY="141728">
        <dgm:presLayoutVars>
          <dgm:chMax val="0"/>
          <dgm:chPref val="0"/>
          <dgm:bulletEnabled val="1"/>
        </dgm:presLayoutVars>
      </dgm:prSet>
      <dgm:spPr/>
      <dgm:t>
        <a:bodyPr/>
        <a:lstStyle/>
        <a:p>
          <a:endParaRPr lang="en-US"/>
        </a:p>
      </dgm:t>
    </dgm:pt>
  </dgm:ptLst>
  <dgm:cxnLst>
    <dgm:cxn modelId="{3F6F23CF-889B-489B-ACCB-626B87FCF33D}" srcId="{B6D29E76-5C29-42CF-AB66-11F8B27B8B84}" destId="{410F20E7-C382-4B74-A54C-6DA7FBD1D215}" srcOrd="1" destOrd="0" parTransId="{8157B1E5-303B-45D2-9CCE-0557F2F091EA}" sibTransId="{6A1D203C-CD37-4D4F-9D8A-724246D93F23}"/>
    <dgm:cxn modelId="{06275A3E-3641-406F-A85B-659A2B1C0CC7}" srcId="{B6D29E76-5C29-42CF-AB66-11F8B27B8B84}" destId="{FB1D009D-3F9A-436F-B8F3-EFB05A957C08}" srcOrd="3" destOrd="0" parTransId="{8DF0FF41-AD8C-42E0-ABB9-BC4E23A0A891}" sibTransId="{07B572E3-9C88-4413-8609-CE46E8C2BD1C}"/>
    <dgm:cxn modelId="{DA6E5930-FCF4-47A8-BC7B-71BCF91CC6CA}" type="presOf" srcId="{410F20E7-C382-4B74-A54C-6DA7FBD1D215}" destId="{306C384D-9A52-4B35-8369-9887C1624BA7}" srcOrd="0" destOrd="0" presId="urn:microsoft.com/office/officeart/2005/8/layout/chevron1"/>
    <dgm:cxn modelId="{4FD6E816-8C3A-469D-8511-0AD02232F50D}" type="presOf" srcId="{203AD5E2-F901-4170-A31E-E3866605E96E}" destId="{0D3D926E-4C3C-40AB-9824-E57318DBEAB4}" srcOrd="0" destOrd="0" presId="urn:microsoft.com/office/officeart/2005/8/layout/chevron1"/>
    <dgm:cxn modelId="{72E37CC5-C8B9-4F84-9895-9D16EC34EC86}" type="presOf" srcId="{FB1D009D-3F9A-436F-B8F3-EFB05A957C08}" destId="{CED6B7E1-8878-4CDA-A999-E4357E17BAEE}" srcOrd="0" destOrd="0" presId="urn:microsoft.com/office/officeart/2005/8/layout/chevron1"/>
    <dgm:cxn modelId="{AD1A9A11-0777-4515-B261-04FD0DE5E31A}" srcId="{B6D29E76-5C29-42CF-AB66-11F8B27B8B84}" destId="{7E0238EF-EA7F-4A99-84E5-2A8349D93F09}" srcOrd="2" destOrd="0" parTransId="{DF95EDF8-F22A-46DA-BBC9-A357F0921F30}" sibTransId="{C299AB94-E7B5-4CC1-870E-F7677BBAFA65}"/>
    <dgm:cxn modelId="{B419F1A5-B4D3-4BDF-9799-93C9840DCDF2}" srcId="{B6D29E76-5C29-42CF-AB66-11F8B27B8B84}" destId="{203AD5E2-F901-4170-A31E-E3866605E96E}" srcOrd="0" destOrd="0" parTransId="{98CF7C8C-3624-48C5-B4C0-E87B402EF4AE}" sibTransId="{09256829-DED9-434B-B80A-3ACA8F5E6E35}"/>
    <dgm:cxn modelId="{0A6A76AC-6FF8-43C4-96E6-3447FED80B03}" type="presOf" srcId="{B6D29E76-5C29-42CF-AB66-11F8B27B8B84}" destId="{3F1A51EE-01C8-4020-9682-A117B6931E22}" srcOrd="0" destOrd="0" presId="urn:microsoft.com/office/officeart/2005/8/layout/chevron1"/>
    <dgm:cxn modelId="{D0AE3202-4120-42AF-8FA4-E692E45E3091}" type="presOf" srcId="{7E0238EF-EA7F-4A99-84E5-2A8349D93F09}" destId="{E47AC2CB-5A81-4A8B-BFC4-8F7AC0DA5270}" srcOrd="0" destOrd="0" presId="urn:microsoft.com/office/officeart/2005/8/layout/chevron1"/>
    <dgm:cxn modelId="{511C8F1F-E212-48E5-B17D-73B2BB77D872}" type="presParOf" srcId="{3F1A51EE-01C8-4020-9682-A117B6931E22}" destId="{0D3D926E-4C3C-40AB-9824-E57318DBEAB4}" srcOrd="0" destOrd="0" presId="urn:microsoft.com/office/officeart/2005/8/layout/chevron1"/>
    <dgm:cxn modelId="{2520A800-AE04-418C-BAC9-834112D79E5F}" type="presParOf" srcId="{3F1A51EE-01C8-4020-9682-A117B6931E22}" destId="{FD092BAA-1050-41B6-B0EC-AD6CD2AD06E8}" srcOrd="1" destOrd="0" presId="urn:microsoft.com/office/officeart/2005/8/layout/chevron1"/>
    <dgm:cxn modelId="{4DC4A4FA-C91A-4F6D-BC20-BF0CF219CBEC}" type="presParOf" srcId="{3F1A51EE-01C8-4020-9682-A117B6931E22}" destId="{306C384D-9A52-4B35-8369-9887C1624BA7}" srcOrd="2" destOrd="0" presId="urn:microsoft.com/office/officeart/2005/8/layout/chevron1"/>
    <dgm:cxn modelId="{E7608C12-58FA-4046-B841-5BA78C487C13}" type="presParOf" srcId="{3F1A51EE-01C8-4020-9682-A117B6931E22}" destId="{3C9C79D9-72F5-4AC0-B2BA-F37D727DAC86}" srcOrd="3" destOrd="0" presId="urn:microsoft.com/office/officeart/2005/8/layout/chevron1"/>
    <dgm:cxn modelId="{2AF5B5E6-2814-4F48-9A83-B793F3982747}" type="presParOf" srcId="{3F1A51EE-01C8-4020-9682-A117B6931E22}" destId="{E47AC2CB-5A81-4A8B-BFC4-8F7AC0DA5270}" srcOrd="4" destOrd="0" presId="urn:microsoft.com/office/officeart/2005/8/layout/chevron1"/>
    <dgm:cxn modelId="{0585B2F0-6C81-4F6E-9CC0-D05FFF97ED2C}" type="presParOf" srcId="{3F1A51EE-01C8-4020-9682-A117B6931E22}" destId="{BBEBDB97-9C11-46F2-B73A-65D0B8A66895}" srcOrd="5" destOrd="0" presId="urn:microsoft.com/office/officeart/2005/8/layout/chevron1"/>
    <dgm:cxn modelId="{EBBD886C-0051-48D2-BD8C-2CDAC256FBD4}" type="presParOf" srcId="{3F1A51EE-01C8-4020-9682-A117B6931E22}" destId="{CED6B7E1-8878-4CDA-A999-E4357E17BAE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C5F96-8A6B-4A6F-9DF8-7320456B6DFF}" type="datetimeFigureOut">
              <a:rPr lang="en-US" smtClean="0"/>
              <a:t>7/27/2015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CB0417-4332-4F95-AAC1-5EAA241E18F4}" type="slidenum">
              <a:rPr lang="en-US" smtClean="0"/>
              <a:t>‹#›</a:t>
            </a:fld>
            <a:endParaRPr lang="en-US"/>
          </a:p>
        </p:txBody>
      </p:sp>
    </p:spTree>
    <p:extLst>
      <p:ext uri="{BB962C8B-B14F-4D97-AF65-F5344CB8AC3E}">
        <p14:creationId xmlns:p14="http://schemas.microsoft.com/office/powerpoint/2010/main" val="123824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CCB0417-4332-4F95-AAC1-5EAA241E18F4}" type="slidenum">
              <a:rPr lang="en-US" smtClean="0"/>
              <a:t>1</a:t>
            </a:fld>
            <a:endParaRPr lang="en-US"/>
          </a:p>
        </p:txBody>
      </p:sp>
    </p:spTree>
    <p:extLst>
      <p:ext uri="{BB962C8B-B14F-4D97-AF65-F5344CB8AC3E}">
        <p14:creationId xmlns:p14="http://schemas.microsoft.com/office/powerpoint/2010/main" val="3717866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00" indent="-172200">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fld id="{7373CAAE-C550-4B79-8C84-080EAD271820}" type="slidenum">
              <a:rPr lang="en-US" smtClean="0"/>
              <a:pPr/>
              <a:t>10</a:t>
            </a:fld>
            <a:endParaRPr lang="en-US"/>
          </a:p>
        </p:txBody>
      </p:sp>
    </p:spTree>
    <p:extLst>
      <p:ext uri="{BB962C8B-B14F-4D97-AF65-F5344CB8AC3E}">
        <p14:creationId xmlns:p14="http://schemas.microsoft.com/office/powerpoint/2010/main" val="2213744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00" indent="-172200">
              <a:buFont typeface="Arial" pitchFamily="34" charset="0"/>
              <a:buChar char="•"/>
            </a:pPr>
            <a:r>
              <a:rPr lang="en-US" sz="1600" dirty="0" smtClean="0"/>
              <a:t>Revive AM Program</a:t>
            </a:r>
            <a:endParaRPr lang="en-US" sz="1600" dirty="0"/>
          </a:p>
        </p:txBody>
      </p:sp>
      <p:sp>
        <p:nvSpPr>
          <p:cNvPr id="4" name="Slide Number Placeholder 3"/>
          <p:cNvSpPr>
            <a:spLocks noGrp="1"/>
          </p:cNvSpPr>
          <p:nvPr>
            <p:ph type="sldNum" sz="quarter" idx="10"/>
          </p:nvPr>
        </p:nvSpPr>
        <p:spPr/>
        <p:txBody>
          <a:bodyPr/>
          <a:lstStyle/>
          <a:p>
            <a:fld id="{7373CAAE-C550-4B79-8C84-080EAD271820}" type="slidenum">
              <a:rPr lang="en-US" smtClean="0"/>
              <a:pPr/>
              <a:t>11</a:t>
            </a:fld>
            <a:endParaRPr lang="en-US"/>
          </a:p>
        </p:txBody>
      </p:sp>
    </p:spTree>
    <p:extLst>
      <p:ext uri="{BB962C8B-B14F-4D97-AF65-F5344CB8AC3E}">
        <p14:creationId xmlns:p14="http://schemas.microsoft.com/office/powerpoint/2010/main" val="2213744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00" indent="-172200">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fld id="{7373CAAE-C550-4B79-8C84-080EAD271820}" type="slidenum">
              <a:rPr lang="en-US" smtClean="0"/>
              <a:pPr/>
              <a:t>12</a:t>
            </a:fld>
            <a:endParaRPr lang="en-US"/>
          </a:p>
        </p:txBody>
      </p:sp>
    </p:spTree>
    <p:extLst>
      <p:ext uri="{BB962C8B-B14F-4D97-AF65-F5344CB8AC3E}">
        <p14:creationId xmlns:p14="http://schemas.microsoft.com/office/powerpoint/2010/main" val="2213744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80421"/>
          </a:xfrm>
        </p:spPr>
        <p:txBody>
          <a:bodyPr/>
          <a:lstStyle/>
          <a:p>
            <a:pPr marL="172200" indent="-172200">
              <a:buFont typeface="Arial" pitchFamily="34" charset="0"/>
              <a:buChar char="•"/>
            </a:pPr>
            <a:r>
              <a:rPr lang="en-US" sz="1600" dirty="0" smtClean="0"/>
              <a:t>Great communication device; the main benefit in using this tool was the discussion that occurred in examining the level of performance – some lively discussions, soapboxes included. </a:t>
            </a:r>
          </a:p>
          <a:p>
            <a:pPr marL="172200" indent="-172200">
              <a:buFont typeface="Arial" pitchFamily="34" charset="0"/>
              <a:buChar char="•"/>
            </a:pPr>
            <a:r>
              <a:rPr lang="en-US" sz="1600" dirty="0" smtClean="0"/>
              <a:t>It helped </a:t>
            </a:r>
            <a:r>
              <a:rPr lang="en-US" sz="1600" u="sng" dirty="0" smtClean="0"/>
              <a:t>facilitate</a:t>
            </a:r>
            <a:r>
              <a:rPr lang="en-US" sz="1600" dirty="0" smtClean="0"/>
              <a:t> that discussion and obtain </a:t>
            </a:r>
            <a:r>
              <a:rPr lang="en-US" sz="1600" u="sng" dirty="0" smtClean="0"/>
              <a:t>consensus</a:t>
            </a:r>
            <a:r>
              <a:rPr lang="en-US" sz="1600" dirty="0" smtClean="0"/>
              <a:t> on evaluating existing strategies and future targets and determine where we wanted to be in order to move to the next level – engage employees</a:t>
            </a:r>
          </a:p>
          <a:p>
            <a:pPr marL="172200" indent="-172200">
              <a:buFont typeface="Arial" pitchFamily="34" charset="0"/>
              <a:buChar char="•"/>
            </a:pPr>
            <a:r>
              <a:rPr lang="en-US" sz="1600" dirty="0" smtClean="0"/>
              <a:t>Related to communication benefit is the tool’s performance measures cut through division lines allowing for a collaborative effort, especially the Product Quality attribute</a:t>
            </a:r>
          </a:p>
          <a:p>
            <a:pPr marL="172200" indent="-172200">
              <a:buFont typeface="Arial" pitchFamily="34" charset="0"/>
              <a:buChar char="•"/>
            </a:pPr>
            <a:r>
              <a:rPr lang="en-US" sz="1600" dirty="0" smtClean="0"/>
              <a:t>Validate: We are doing better than we thought and have made progress in last 10 years. A good indication that our strategic planning process is working but that we need to continue to evolve it. The SA tool confirmed that we are making progress</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13</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 continue</a:t>
            </a:r>
            <a:r>
              <a:rPr lang="en-US" sz="1600" baseline="0" dirty="0" smtClean="0"/>
              <a:t> to complete the remaining attributes during 2013-2014. Most of the time spent Infrastructure Stability Attribute using the self-assessment to assess our asset management program. </a:t>
            </a:r>
            <a:r>
              <a:rPr lang="en-US" sz="1600" dirty="0" smtClean="0"/>
              <a:t>Over 60 employees involved in using  the tool.</a:t>
            </a:r>
            <a:endParaRPr lang="en-US" sz="1600" baseline="0" dirty="0" smtClean="0"/>
          </a:p>
          <a:p>
            <a:endParaRPr lang="en-US" sz="1600" baseline="0" dirty="0" smtClean="0"/>
          </a:p>
          <a:p>
            <a:r>
              <a:rPr lang="en-US" sz="1600" dirty="0"/>
              <a:t>There are 36 practice areas and 118 performance measures. ABCWUA completed 35 practice areas and 99 performance </a:t>
            </a:r>
            <a:r>
              <a:rPr lang="en-US" sz="1600" dirty="0" smtClean="0"/>
              <a:t>measures (84%).</a:t>
            </a:r>
          </a:p>
          <a:p>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14</a:t>
            </a:fld>
            <a:endParaRPr lang="en-US"/>
          </a:p>
        </p:txBody>
      </p:sp>
    </p:spTree>
    <p:extLst>
      <p:ext uri="{BB962C8B-B14F-4D97-AF65-F5344CB8AC3E}">
        <p14:creationId xmlns:p14="http://schemas.microsoft.com/office/powerpoint/2010/main" val="3848511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Establish leadership team</a:t>
            </a:r>
            <a:r>
              <a:rPr lang="en-US" sz="1600" baseline="0" dirty="0" smtClean="0"/>
              <a:t> of 15 members</a:t>
            </a:r>
          </a:p>
          <a:p>
            <a:endParaRPr lang="en-US" sz="1600" dirty="0"/>
          </a:p>
          <a:p>
            <a:r>
              <a:rPr lang="en-US" sz="1600" dirty="0" smtClean="0"/>
              <a:t>Conduct assessment before retreat</a:t>
            </a:r>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15</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 a 1-to-5 scale, assess current conditions by rating your utility’s systems and approaches and current level of achievement for each Attribute.  Consider the degree to which your current management systems effectively support each of the Attributes and their component parts.</a:t>
            </a:r>
          </a:p>
          <a:p>
            <a:r>
              <a:rPr lang="en-US" sz="8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Rating Description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Effective, systematic approach and implementation; consistently achieve goals.</a:t>
            </a:r>
          </a:p>
          <a:p>
            <a:r>
              <a:rPr lang="en-US" sz="1200" kern="1200" dirty="0" smtClean="0">
                <a:solidFill>
                  <a:schemeClr val="tx1"/>
                </a:solidFill>
                <a:effectLst/>
                <a:latin typeface="+mn-lt"/>
                <a:ea typeface="+mn-ea"/>
                <a:cs typeface="+mn-cs"/>
              </a:rPr>
              <a:t>2.  Workable systems in place; mostly achieve goals.</a:t>
            </a:r>
          </a:p>
          <a:p>
            <a:r>
              <a:rPr lang="en-US" sz="1200" kern="1200" dirty="0" smtClean="0">
                <a:solidFill>
                  <a:schemeClr val="tx1"/>
                </a:solidFill>
                <a:effectLst/>
                <a:latin typeface="+mn-lt"/>
                <a:ea typeface="+mn-ea"/>
                <a:cs typeface="+mn-cs"/>
              </a:rPr>
              <a:t>3.  Partial systems in place with moderate achievement, but could improve.</a:t>
            </a:r>
          </a:p>
          <a:p>
            <a:r>
              <a:rPr lang="en-US" sz="1200" kern="1200" dirty="0" smtClean="0">
                <a:solidFill>
                  <a:schemeClr val="tx1"/>
                </a:solidFill>
                <a:effectLst/>
                <a:latin typeface="+mn-lt"/>
                <a:ea typeface="+mn-ea"/>
                <a:cs typeface="+mn-cs"/>
              </a:rPr>
              <a:t>4.  Occasionally address this when specific need arises.</a:t>
            </a:r>
          </a:p>
          <a:p>
            <a:r>
              <a:rPr lang="en-US" sz="1200" kern="1200" dirty="0" smtClean="0">
                <a:solidFill>
                  <a:schemeClr val="tx1"/>
                </a:solidFill>
                <a:effectLst/>
                <a:latin typeface="+mn-lt"/>
                <a:ea typeface="+mn-ea"/>
                <a:cs typeface="+mn-cs"/>
              </a:rPr>
              <a:t>5.  No system for addressing this.</a:t>
            </a:r>
          </a:p>
          <a:p>
            <a:r>
              <a:rPr lang="en-US" sz="8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Rank the importance of each Attribute to your utility, based on your utility’s vision, goals, and strategies.  The ranking should reflect your perception of how the utility is performing in the Attribute area.  Your ranking of each Attribute’s importance might be influenced by current or expected challenges in that particular area, recent accomplishments in addressing these issues, or other factors. Importance ranking is likely to change over time as internal and external conditions change.</a:t>
            </a:r>
          </a:p>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16</a:t>
            </a:fld>
            <a:endParaRPr lang="en-US"/>
          </a:p>
        </p:txBody>
      </p:sp>
    </p:spTree>
    <p:extLst>
      <p:ext uri="{BB962C8B-B14F-4D97-AF65-F5344CB8AC3E}">
        <p14:creationId xmlns:p14="http://schemas.microsoft.com/office/powerpoint/2010/main" val="1439857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Most attributes ranked (3) in that partial systems in place but room for improvement</a:t>
            </a:r>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17</a:t>
            </a:fld>
            <a:endParaRPr lang="en-US"/>
          </a:p>
        </p:txBody>
      </p:sp>
    </p:spTree>
    <p:extLst>
      <p:ext uri="{BB962C8B-B14F-4D97-AF65-F5344CB8AC3E}">
        <p14:creationId xmlns:p14="http://schemas.microsoft.com/office/powerpoint/2010/main" val="796786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Executive Director: SS#1 but 3 ranked #10</a:t>
            </a:r>
          </a:p>
          <a:p>
            <a:r>
              <a:rPr lang="en-US" sz="1600" dirty="0"/>
              <a:t>HR </a:t>
            </a:r>
            <a:r>
              <a:rPr lang="en-US" sz="1600" dirty="0" err="1"/>
              <a:t>Mgr</a:t>
            </a:r>
            <a:r>
              <a:rPr lang="en-US" sz="1600" dirty="0"/>
              <a:t>: ED #1, but #9 for COO</a:t>
            </a:r>
          </a:p>
          <a:p>
            <a:r>
              <a:rPr lang="en-US" sz="1600" dirty="0"/>
              <a:t>SU received several #9 and #10 but it also received #</a:t>
            </a:r>
            <a:r>
              <a:rPr lang="en-US" sz="1600" dirty="0" smtClean="0"/>
              <a:t>1’s</a:t>
            </a:r>
          </a:p>
          <a:p>
            <a:endParaRPr lang="en-US" sz="1600" dirty="0"/>
          </a:p>
          <a:p>
            <a:r>
              <a:rPr lang="en-US" sz="1600" dirty="0" smtClean="0"/>
              <a:t>Miles’</a:t>
            </a:r>
            <a:r>
              <a:rPr lang="en-US" sz="1600" baseline="0" dirty="0" smtClean="0"/>
              <a:t> Law: Where you stand depends on where you sit. We see things and form judgments of things from our own perspective. We need to discipline ourselves to see things from other’s vantage point.</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18</a:t>
            </a:fld>
            <a:endParaRPr lang="en-US"/>
          </a:p>
        </p:txBody>
      </p:sp>
    </p:spTree>
    <p:extLst>
      <p:ext uri="{BB962C8B-B14F-4D97-AF65-F5344CB8AC3E}">
        <p14:creationId xmlns:p14="http://schemas.microsoft.com/office/powerpoint/2010/main" val="3848511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Group 1 recommended moving SS up in ranking and PQ down in ranking</a:t>
            </a:r>
          </a:p>
          <a:p>
            <a:r>
              <a:rPr lang="en-US" sz="1400" kern="1200" dirty="0" smtClean="0">
                <a:solidFill>
                  <a:schemeClr val="tx1"/>
                </a:solidFill>
                <a:effectLst/>
                <a:latin typeface="+mn-lt"/>
                <a:ea typeface="+mn-ea"/>
                <a:cs typeface="+mn-cs"/>
              </a:rPr>
              <a:t>Group 2 recommended moving SS up in ranking</a:t>
            </a:r>
          </a:p>
          <a:p>
            <a:r>
              <a:rPr lang="en-US" sz="1400" kern="1200" dirty="0" smtClean="0">
                <a:solidFill>
                  <a:schemeClr val="tx1"/>
                </a:solidFill>
                <a:effectLst/>
                <a:latin typeface="+mn-lt"/>
                <a:ea typeface="+mn-ea"/>
                <a:cs typeface="+mn-cs"/>
              </a:rPr>
              <a:t>Group 3 recommended moving ED to #5, CS to #6, and SS to #7</a:t>
            </a:r>
          </a:p>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19</a:t>
            </a:fld>
            <a:endParaRPr lang="en-US"/>
          </a:p>
        </p:txBody>
      </p:sp>
    </p:spTree>
    <p:extLst>
      <p:ext uri="{BB962C8B-B14F-4D97-AF65-F5344CB8AC3E}">
        <p14:creationId xmlns:p14="http://schemas.microsoft.com/office/powerpoint/2010/main" val="3233892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2</a:t>
            </a:fld>
            <a:endParaRPr lang="en-US"/>
          </a:p>
        </p:txBody>
      </p:sp>
    </p:spTree>
    <p:extLst>
      <p:ext uri="{BB962C8B-B14F-4D97-AF65-F5344CB8AC3E}">
        <p14:creationId xmlns:p14="http://schemas.microsoft.com/office/powerpoint/2010/main" val="308667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rPr>
              <a:t>PQ Gap – Major Concern</a:t>
            </a:r>
          </a:p>
          <a:p>
            <a:r>
              <a:rPr lang="en-US" sz="1400" dirty="0" smtClean="0"/>
              <a:t>SS Gap – Customer Conversations customer engagement portfolio</a:t>
            </a:r>
            <a:endParaRPr lang="en-US" sz="1400" kern="1200" dirty="0" smtClean="0">
              <a:solidFill>
                <a:schemeClr val="tx1"/>
              </a:solidFill>
              <a:effectLst/>
            </a:endParaRPr>
          </a:p>
          <a:p>
            <a:r>
              <a:rPr lang="en-US" sz="1400" kern="1200" dirty="0" smtClean="0">
                <a:solidFill>
                  <a:schemeClr val="tx1"/>
                </a:solidFill>
                <a:effectLst/>
              </a:rPr>
              <a:t>FV – high target expectations</a:t>
            </a:r>
          </a:p>
          <a:p>
            <a:r>
              <a:rPr lang="en-US" sz="1400" kern="1200" dirty="0" smtClean="0">
                <a:solidFill>
                  <a:schemeClr val="tx1"/>
                </a:solidFill>
                <a:effectLst/>
              </a:rPr>
              <a:t>PQ – more money is need to move target levels</a:t>
            </a:r>
          </a:p>
          <a:p>
            <a:r>
              <a:rPr lang="en-US" sz="1400" kern="1200" dirty="0" smtClean="0">
                <a:solidFill>
                  <a:schemeClr val="tx1"/>
                </a:solidFill>
                <a:effectLst/>
              </a:rPr>
              <a:t>SS – more customer education needed</a:t>
            </a:r>
          </a:p>
          <a:p>
            <a:r>
              <a:rPr lang="en-US" sz="1400" kern="1200" dirty="0" smtClean="0">
                <a:solidFill>
                  <a:schemeClr val="tx1"/>
                </a:solidFill>
                <a:effectLst/>
              </a:rPr>
              <a:t>SS – not easy to address media coverage indicators</a:t>
            </a:r>
          </a:p>
          <a:p>
            <a:r>
              <a:rPr lang="en-US" sz="1400" kern="1200" dirty="0" smtClean="0">
                <a:solidFill>
                  <a:schemeClr val="tx1"/>
                </a:solidFill>
                <a:effectLst/>
              </a:rPr>
              <a:t>IS – all staff needs better understanding of asset conditions</a:t>
            </a:r>
          </a:p>
          <a:p>
            <a:r>
              <a:rPr lang="en-US" sz="1400" kern="1200" dirty="0" smtClean="0">
                <a:solidFill>
                  <a:schemeClr val="tx1"/>
                </a:solidFill>
                <a:effectLst/>
              </a:rPr>
              <a:t>IS – need better data on asset condition and performance</a:t>
            </a:r>
          </a:p>
          <a:p>
            <a:r>
              <a:rPr lang="en-US" sz="1400" kern="1200" dirty="0" smtClean="0">
                <a:solidFill>
                  <a:schemeClr val="tx1"/>
                </a:solidFill>
                <a:effectLst/>
              </a:rPr>
              <a:t>IS – need to measure assets across all asset groups</a:t>
            </a:r>
          </a:p>
          <a:p>
            <a:r>
              <a:rPr lang="en-US" sz="1400" kern="1200" dirty="0" smtClean="0">
                <a:solidFill>
                  <a:schemeClr val="tx1"/>
                </a:solidFill>
                <a:effectLst/>
              </a:rPr>
              <a:t>ED – update succession plan</a:t>
            </a:r>
          </a:p>
          <a:p>
            <a:r>
              <a:rPr lang="en-US" sz="1400" kern="1200" dirty="0" smtClean="0">
                <a:solidFill>
                  <a:schemeClr val="tx1"/>
                </a:solidFill>
                <a:effectLst/>
              </a:rPr>
              <a:t>ED – re-examine partnership with CNM</a:t>
            </a:r>
          </a:p>
          <a:p>
            <a:r>
              <a:rPr lang="en-US" sz="1400" kern="1200" dirty="0" smtClean="0">
                <a:solidFill>
                  <a:schemeClr val="tx1"/>
                </a:solidFill>
                <a:effectLst/>
              </a:rPr>
              <a:t>ED – need recruitment strategy (look at other utilities)</a:t>
            </a:r>
          </a:p>
          <a:p>
            <a:r>
              <a:rPr lang="en-US" sz="1400" kern="1200" dirty="0" smtClean="0">
                <a:solidFill>
                  <a:schemeClr val="tx1"/>
                </a:solidFill>
                <a:effectLst/>
              </a:rPr>
              <a:t>OR – complete safety assessment, improve safety training</a:t>
            </a:r>
          </a:p>
          <a:p>
            <a:endParaRPr lang="en-US" sz="1400" dirty="0"/>
          </a:p>
        </p:txBody>
      </p:sp>
      <p:sp>
        <p:nvSpPr>
          <p:cNvPr id="4" name="Slide Number Placeholder 3"/>
          <p:cNvSpPr>
            <a:spLocks noGrp="1"/>
          </p:cNvSpPr>
          <p:nvPr>
            <p:ph type="sldNum" sz="quarter" idx="10"/>
          </p:nvPr>
        </p:nvSpPr>
        <p:spPr/>
        <p:txBody>
          <a:bodyPr/>
          <a:lstStyle/>
          <a:p>
            <a:fld id="{3CCB0417-4332-4F95-AAC1-5EAA241E18F4}" type="slidenum">
              <a:rPr lang="en-US" smtClean="0"/>
              <a:t>20</a:t>
            </a:fld>
            <a:endParaRPr lang="en-US"/>
          </a:p>
        </p:txBody>
      </p:sp>
    </p:spTree>
    <p:extLst>
      <p:ext uri="{BB962C8B-B14F-4D97-AF65-F5344CB8AC3E}">
        <p14:creationId xmlns:p14="http://schemas.microsoft.com/office/powerpoint/2010/main" val="3406201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600" kern="1200" dirty="0" smtClean="0">
                <a:solidFill>
                  <a:schemeClr val="tx1"/>
                </a:solidFill>
                <a:effectLst/>
              </a:rPr>
              <a:t>Tool – comprehensive, detailed process, where we are performing, where should we be</a:t>
            </a:r>
          </a:p>
          <a:p>
            <a:pPr marL="0" indent="0">
              <a:buFont typeface="Arial" pitchFamily="34" charset="0"/>
              <a:buNone/>
            </a:pPr>
            <a:endParaRPr lang="en-US" sz="1600" kern="1200" dirty="0" smtClean="0">
              <a:solidFill>
                <a:schemeClr val="tx1"/>
              </a:solidFill>
              <a:effectLst/>
            </a:endParaRPr>
          </a:p>
          <a:p>
            <a:pPr marL="0" indent="0">
              <a:buFont typeface="Arial" pitchFamily="34" charset="0"/>
              <a:buNone/>
            </a:pPr>
            <a:r>
              <a:rPr lang="en-US" sz="1600" kern="1200" dirty="0" smtClean="0">
                <a:solidFill>
                  <a:schemeClr val="tx1"/>
                </a:solidFill>
                <a:effectLst/>
              </a:rPr>
              <a:t>Each group discuss their findings of the benchmarking tool assessment, what ideas or strategies developed to address these performance gaps or to reach the target levels, and if any suggested changes to current or target performance</a:t>
            </a:r>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21</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417-4332-4F95-AAC1-5EAA241E18F4}" type="slidenum">
              <a:rPr lang="en-US" smtClean="0"/>
              <a:t>22</a:t>
            </a:fld>
            <a:endParaRPr lang="en-US"/>
          </a:p>
        </p:txBody>
      </p:sp>
    </p:spTree>
    <p:extLst>
      <p:ext uri="{BB962C8B-B14F-4D97-AF65-F5344CB8AC3E}">
        <p14:creationId xmlns:p14="http://schemas.microsoft.com/office/powerpoint/2010/main" val="27999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3</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4</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Long Range Goals – Short Term Objectives</a:t>
            </a:r>
          </a:p>
          <a:p>
            <a:endParaRPr lang="en-US" sz="1600" dirty="0"/>
          </a:p>
          <a:p>
            <a:r>
              <a:rPr lang="en-US" sz="1600" dirty="0" smtClean="0"/>
              <a:t>Objectives – Policy Directives from governing board to address performance issues or development/implementation of plans or projects to be more effective</a:t>
            </a:r>
          </a:p>
          <a:p>
            <a:endParaRPr lang="en-US" sz="1600" dirty="0"/>
          </a:p>
          <a:p>
            <a:r>
              <a:rPr lang="en-US" sz="1600" dirty="0" smtClean="0"/>
              <a:t>SA/PR no longer active programs in QualServe</a:t>
            </a:r>
          </a:p>
          <a:p>
            <a:endParaRPr lang="en-US" sz="1600" dirty="0"/>
          </a:p>
          <a:p>
            <a:r>
              <a:rPr lang="en-US" sz="1600" dirty="0" smtClean="0"/>
              <a:t>Now using Tool for Continuous Performance Improvement</a:t>
            </a:r>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5</a:t>
            </a:fld>
            <a:endParaRPr lang="en-US"/>
          </a:p>
        </p:txBody>
      </p:sp>
    </p:spTree>
    <p:extLst>
      <p:ext uri="{BB962C8B-B14F-4D97-AF65-F5344CB8AC3E}">
        <p14:creationId xmlns:p14="http://schemas.microsoft.com/office/powerpoint/2010/main" val="417879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 first realigned our PMs by long range goal area to the EUM attribute areas</a:t>
            </a:r>
          </a:p>
          <a:p>
            <a:endParaRPr lang="en-US" sz="1600" dirty="0"/>
          </a:p>
          <a:p>
            <a:r>
              <a:rPr lang="en-US" sz="1600" dirty="0" smtClean="0"/>
              <a:t>It painted a different picture of performance and showed more performance gaps we were not aware of.</a:t>
            </a:r>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6</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At the end of the fiscal year, the 4</a:t>
            </a:r>
            <a:r>
              <a:rPr lang="en-US" sz="1600" baseline="30000" dirty="0" smtClean="0"/>
              <a:t>th</a:t>
            </a:r>
            <a:r>
              <a:rPr lang="en-US" sz="1600" dirty="0" smtClean="0"/>
              <a:t> Quarter Report includes an annual scorecard of how the utility performed compared to the last fiscal year</a:t>
            </a:r>
            <a:r>
              <a:rPr lang="en-US" sz="1600" baseline="0" dirty="0" smtClean="0"/>
              <a:t> by the ten attributes.</a:t>
            </a:r>
          </a:p>
          <a:p>
            <a:endParaRPr lang="en-US" sz="1600" dirty="0"/>
          </a:p>
          <a:p>
            <a:r>
              <a:rPr lang="en-US" sz="1600" dirty="0" smtClean="0"/>
              <a:t>Or how well we did in meeting our targets - Objectives</a:t>
            </a:r>
            <a:endParaRPr lang="en-US" sz="1600" dirty="0"/>
          </a:p>
        </p:txBody>
      </p:sp>
      <p:sp>
        <p:nvSpPr>
          <p:cNvPr id="4" name="Slide Number Placeholder 3"/>
          <p:cNvSpPr>
            <a:spLocks noGrp="1"/>
          </p:cNvSpPr>
          <p:nvPr>
            <p:ph type="sldNum" sz="quarter" idx="10"/>
          </p:nvPr>
        </p:nvSpPr>
        <p:spPr/>
        <p:txBody>
          <a:bodyPr/>
          <a:lstStyle/>
          <a:p>
            <a:fld id="{3CCB0417-4332-4F95-AAC1-5EAA241E18F4}" type="slidenum">
              <a:rPr lang="en-US" smtClean="0"/>
              <a:t>7</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Step 1</a:t>
            </a:r>
            <a:r>
              <a:rPr lang="en-US" dirty="0" smtClean="0"/>
              <a:t>: Process started with the Executive Director, Chief Operating Officer, Chief Financial Officer and Senior Policy Manager in weighing the Attribute/Practice areas</a:t>
            </a:r>
          </a:p>
          <a:p>
            <a:r>
              <a:rPr lang="en-US" u="sng" dirty="0" smtClean="0"/>
              <a:t>Step 2</a:t>
            </a:r>
            <a:r>
              <a:rPr lang="en-US" dirty="0" smtClean="0"/>
              <a:t>: Actual testing of the tool with the scoring of the individual performance measures. </a:t>
            </a:r>
          </a:p>
          <a:p>
            <a:pPr marL="172200" indent="-172200">
              <a:buFont typeface="Arial" pitchFamily="34" charset="0"/>
              <a:buChar char="•"/>
            </a:pPr>
            <a:r>
              <a:rPr lang="en-US" dirty="0" smtClean="0"/>
              <a:t>These included the division managers, chief engineers, program managers, and superintendents. </a:t>
            </a:r>
          </a:p>
          <a:p>
            <a:pPr marL="172200" indent="-172200">
              <a:buFont typeface="Arial" pitchFamily="34" charset="0"/>
              <a:buChar char="•"/>
            </a:pPr>
            <a:r>
              <a:rPr lang="en-US" dirty="0" smtClean="0"/>
              <a:t>The purpose of the second step to allow staff to provide </a:t>
            </a:r>
            <a:r>
              <a:rPr lang="en-US" u="sng" dirty="0" smtClean="0"/>
              <a:t>candid assessments </a:t>
            </a:r>
            <a:r>
              <a:rPr lang="en-US" dirty="0" smtClean="0"/>
              <a:t>of the utility’s performance.</a:t>
            </a:r>
          </a:p>
          <a:p>
            <a:r>
              <a:rPr lang="en-US" u="sng" dirty="0" smtClean="0"/>
              <a:t>Step 3</a:t>
            </a:r>
            <a:r>
              <a:rPr lang="en-US" dirty="0" smtClean="0"/>
              <a:t>: After completing the self-assessments in all three areas, I compiled the information with comments and reviewed with the Chief Operating Officer as all Attributes fell under his operational area. </a:t>
            </a:r>
          </a:p>
          <a:p>
            <a:r>
              <a:rPr lang="en-US" u="sng" dirty="0" smtClean="0"/>
              <a:t>Step 4</a:t>
            </a:r>
            <a:r>
              <a:rPr lang="en-US" dirty="0" smtClean="0"/>
              <a:t>: Final review of the PM scoring during our regularly scheduled Quarterly Budget, Goals &amp; Objectives meeting to ensure that we were on the same page with the scoring and targets.</a:t>
            </a:r>
          </a:p>
          <a:p>
            <a:r>
              <a:rPr lang="en-US" sz="400" dirty="0" smtClean="0"/>
              <a:t> </a:t>
            </a:r>
          </a:p>
          <a:p>
            <a:pPr marL="172200" indent="-172200">
              <a:buFont typeface="Arial" pitchFamily="34" charset="0"/>
              <a:buChar char="•"/>
            </a:pPr>
            <a:r>
              <a:rPr lang="en-US" u="sng" dirty="0" smtClean="0"/>
              <a:t>Process shows that the SA tool has to be top-driven but bottom-up involvement, everyone is a stakeholder in the process. </a:t>
            </a:r>
          </a:p>
          <a:p>
            <a:endParaRPr lang="en-US" dirty="0"/>
          </a:p>
        </p:txBody>
      </p:sp>
      <p:sp>
        <p:nvSpPr>
          <p:cNvPr id="4" name="Slide Number Placeholder 3"/>
          <p:cNvSpPr>
            <a:spLocks noGrp="1"/>
          </p:cNvSpPr>
          <p:nvPr>
            <p:ph type="sldNum" sz="quarter" idx="10"/>
          </p:nvPr>
        </p:nvSpPr>
        <p:spPr/>
        <p:txBody>
          <a:bodyPr/>
          <a:lstStyle/>
          <a:p>
            <a:fld id="{3CCB0417-4332-4F95-AAC1-5EAA241E18F4}" type="slidenum">
              <a:rPr lang="en-US" smtClean="0"/>
              <a:t>8</a:t>
            </a:fld>
            <a:endParaRPr lang="en-US"/>
          </a:p>
        </p:txBody>
      </p:sp>
    </p:spTree>
    <p:extLst>
      <p:ext uri="{BB962C8B-B14F-4D97-AF65-F5344CB8AC3E}">
        <p14:creationId xmlns:p14="http://schemas.microsoft.com/office/powerpoint/2010/main" val="305942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00" indent="-172200">
              <a:buFont typeface="Arial" pitchFamily="34" charset="0"/>
              <a:buChar char="•"/>
            </a:pPr>
            <a:r>
              <a:rPr lang="en-US" sz="1600" dirty="0"/>
              <a:t>Our utility chose Product Quality, Infrastructure Stability, and Water Resource Adequacy as the three attributes to test the self-assessment tool. </a:t>
            </a:r>
          </a:p>
          <a:p>
            <a:pPr marL="172200" indent="-172200">
              <a:buFont typeface="Arial" pitchFamily="34" charset="0"/>
              <a:buChar char="•"/>
            </a:pPr>
            <a:r>
              <a:rPr lang="en-US" sz="1600" dirty="0"/>
              <a:t>The main key in selecting these three attribute areas was the availability of data and the commitment from key employees (SMEs) who are engaged in the strategic planning process and familiar with our benchmarking process. </a:t>
            </a:r>
            <a:endParaRPr lang="en-US" sz="1600" dirty="0" smtClean="0"/>
          </a:p>
          <a:p>
            <a:endParaRPr lang="en-US" sz="1600" dirty="0" smtClean="0"/>
          </a:p>
          <a:p>
            <a:r>
              <a:rPr lang="en-US" sz="1600" dirty="0"/>
              <a:t>I</a:t>
            </a:r>
            <a:r>
              <a:rPr lang="en-US" sz="1600" dirty="0" smtClean="0"/>
              <a:t>n all,</a:t>
            </a:r>
            <a:r>
              <a:rPr lang="en-US" sz="1600" baseline="0" dirty="0" smtClean="0"/>
              <a:t> we had </a:t>
            </a:r>
            <a:r>
              <a:rPr lang="en-US" sz="1600" u="sng" baseline="0" dirty="0" smtClean="0"/>
              <a:t>25 staff participate </a:t>
            </a:r>
            <a:r>
              <a:rPr lang="en-US" sz="1600" baseline="0" dirty="0" smtClean="0"/>
              <a:t>in testing the tool</a:t>
            </a:r>
            <a:r>
              <a:rPr lang="en-US" sz="1600" dirty="0" smtClean="0"/>
              <a:t> in Fall 2012/ Early 2013.</a:t>
            </a:r>
            <a:endParaRPr lang="en-US" sz="1600" dirty="0"/>
          </a:p>
        </p:txBody>
      </p:sp>
      <p:sp>
        <p:nvSpPr>
          <p:cNvPr id="4" name="Slide Number Placeholder 3"/>
          <p:cNvSpPr>
            <a:spLocks noGrp="1"/>
          </p:cNvSpPr>
          <p:nvPr>
            <p:ph type="sldNum" sz="quarter" idx="10"/>
          </p:nvPr>
        </p:nvSpPr>
        <p:spPr/>
        <p:txBody>
          <a:bodyPr/>
          <a:lstStyle/>
          <a:p>
            <a:fld id="{7373CAAE-C550-4B79-8C84-080EAD271820}" type="slidenum">
              <a:rPr lang="en-US" smtClean="0"/>
              <a:pPr/>
              <a:t>9</a:t>
            </a:fld>
            <a:endParaRPr lang="en-US"/>
          </a:p>
        </p:txBody>
      </p:sp>
    </p:spTree>
    <p:extLst>
      <p:ext uri="{BB962C8B-B14F-4D97-AF65-F5344CB8AC3E}">
        <p14:creationId xmlns:p14="http://schemas.microsoft.com/office/powerpoint/2010/main" val="2213744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titleSlide1c.png"/>
          <p:cNvPicPr>
            <a:picLocks noChangeAspect="1"/>
          </p:cNvPicPr>
          <p:nvPr userDrawn="1"/>
        </p:nvPicPr>
        <p:blipFill>
          <a:blip r:embed="rId2" cstate="print"/>
          <a:stretch>
            <a:fillRect/>
          </a:stretch>
        </p:blipFill>
        <p:spPr>
          <a:xfrm>
            <a:off x="377" y="283"/>
            <a:ext cx="9143245" cy="6857434"/>
          </a:xfrm>
          <a:prstGeom prst="rect">
            <a:avLst/>
          </a:prstGeom>
        </p:spPr>
      </p:pic>
      <p:sp>
        <p:nvSpPr>
          <p:cNvPr id="3" name="Footer Placeholder 4"/>
          <p:cNvSpPr txBox="1">
            <a:spLocks/>
          </p:cNvSpPr>
          <p:nvPr userDrawn="1"/>
        </p:nvSpPr>
        <p:spPr>
          <a:xfrm>
            <a:off x="1402037" y="6734889"/>
            <a:ext cx="7716857" cy="123111"/>
          </a:xfrm>
          <a:prstGeom prst="rect">
            <a:avLst/>
          </a:prstGeom>
        </p:spPr>
        <p:txBody>
          <a:bodyPr wrap="none" lIns="0" tIns="0" rIns="0" bIns="0">
            <a:spAutoFit/>
          </a:bodyPr>
          <a:lstStyle/>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n-ea"/>
                <a:cs typeface="+mn-cs"/>
              </a:rPr>
              <a:t>© 2015 Water Research Foundation. ALL RIGHTS RESERVED. No part of this presentation may be copied, reproduced, or otherwise utilized without permission.</a:t>
            </a:r>
            <a:endParaRPr kumimoji="0" lang="en-US" sz="800" b="0" i="0" u="none" strike="noStrike" kern="1200" cap="none" spc="0" normalizeH="0" baseline="0" noProof="0" dirty="0">
              <a:ln>
                <a:noFill/>
              </a:ln>
              <a:solidFill>
                <a:schemeClr val="bg1"/>
              </a:solidFill>
              <a:effectLst/>
              <a:uLnTx/>
              <a:uFillTx/>
              <a:latin typeface="+mj-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6" name="Picture 5" descr="titleSlide2.png"/>
          <p:cNvPicPr>
            <a:picLocks noChangeAspect="1"/>
          </p:cNvPicPr>
          <p:nvPr userDrawn="1"/>
        </p:nvPicPr>
        <p:blipFill>
          <a:blip r:embed="rId2" cstate="print"/>
          <a:stretch>
            <a:fillRect/>
          </a:stretch>
        </p:blipFill>
        <p:spPr>
          <a:xfrm>
            <a:off x="377" y="9144"/>
            <a:ext cx="9143245" cy="6857434"/>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Footer Placeholder 3"/>
          <p:cNvSpPr txBox="1">
            <a:spLocks/>
          </p:cNvSpPr>
          <p:nvPr userDrawn="1"/>
        </p:nvSpPr>
        <p:spPr bwMode="auto">
          <a:xfrm>
            <a:off x="6402865" y="6702552"/>
            <a:ext cx="2741135" cy="123111"/>
          </a:xfrm>
          <a:prstGeom prst="rect">
            <a:avLst/>
          </a:prstGeom>
          <a:noFill/>
          <a:ln>
            <a:miter lim="800000"/>
            <a:headEnd/>
            <a:tailEnd/>
          </a:ln>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n-ea"/>
                <a:cs typeface="+mn-cs"/>
              </a:rPr>
              <a:t>© 2015 Water Research Foundation. ALL RIGHTS RESERVED.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ptBars.png"/>
          <p:cNvPicPr>
            <a:picLocks noChangeAspect="1"/>
          </p:cNvPicPr>
          <p:nvPr/>
        </p:nvPicPr>
        <p:blipFill>
          <a:blip r:embed="rId8" cstate="print"/>
          <a:stretch>
            <a:fillRect/>
          </a:stretch>
        </p:blipFill>
        <p:spPr>
          <a:xfrm>
            <a:off x="377" y="0"/>
            <a:ext cx="9143245" cy="341348"/>
          </a:xfrm>
          <a:prstGeom prst="rect">
            <a:avLst/>
          </a:prstGeom>
        </p:spPr>
      </p:pic>
      <p:pic>
        <p:nvPicPr>
          <p:cNvPr id="8" name="Picture 7" descr="pptBars.png"/>
          <p:cNvPicPr>
            <a:picLocks noChangeAspect="1"/>
          </p:cNvPicPr>
          <p:nvPr/>
        </p:nvPicPr>
        <p:blipFill>
          <a:blip r:embed="rId8" cstate="print"/>
          <a:stretch>
            <a:fillRect/>
          </a:stretch>
        </p:blipFill>
        <p:spPr>
          <a:xfrm>
            <a:off x="377" y="6516652"/>
            <a:ext cx="9143245" cy="341348"/>
          </a:xfrm>
          <a:prstGeom prst="rect">
            <a:avLst/>
          </a:prstGeom>
        </p:spPr>
      </p:pic>
      <p:sp>
        <p:nvSpPr>
          <p:cNvPr id="2" name="Title Placeholder 1"/>
          <p:cNvSpPr>
            <a:spLocks noGrp="1"/>
          </p:cNvSpPr>
          <p:nvPr>
            <p:ph type="title"/>
          </p:nvPr>
        </p:nvSpPr>
        <p:spPr>
          <a:xfrm>
            <a:off x="457200" y="473075"/>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986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3"/>
          <p:cNvSpPr txBox="1">
            <a:spLocks/>
          </p:cNvSpPr>
          <p:nvPr/>
        </p:nvSpPr>
        <p:spPr bwMode="auto">
          <a:xfrm>
            <a:off x="6402865" y="6702552"/>
            <a:ext cx="2741135" cy="123111"/>
          </a:xfrm>
          <a:prstGeom prst="rect">
            <a:avLst/>
          </a:prstGeom>
          <a:noFill/>
          <a:ln>
            <a:miter lim="800000"/>
            <a:headEnd/>
            <a:tailEnd/>
          </a:ln>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n-ea"/>
                <a:cs typeface="+mn-cs"/>
              </a:rPr>
              <a:t>© 2015 Water Research Foundation. ALL RIGHTS RESERVED.</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txStyles>
    <p:titleStyle>
      <a:lvl1pPr algn="ctr" defTabSz="914400" rtl="0" eaLnBrk="1" latinLnBrk="0" hangingPunct="1">
        <a:spcBef>
          <a:spcPct val="0"/>
        </a:spcBef>
        <a:buNone/>
        <a:defRPr sz="44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Trebuchet MS"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Trebuchet MS"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Trebuchet MS"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Trebuchet MS"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Trebuchet MS"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waterrf.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166" y="2620386"/>
            <a:ext cx="8619514" cy="2339102"/>
          </a:xfrm>
          <a:prstGeom prst="rect">
            <a:avLst/>
          </a:prstGeom>
          <a:noFill/>
        </p:spPr>
        <p:txBody>
          <a:bodyPr wrap="square" rtlCol="0">
            <a:spAutoFit/>
          </a:bodyPr>
          <a:lstStyle/>
          <a:p>
            <a:pPr algn="ctr">
              <a:spcBef>
                <a:spcPts val="1200"/>
              </a:spcBef>
            </a:pPr>
            <a:r>
              <a:rPr lang="en-US" sz="3600" b="1" dirty="0" smtClean="0">
                <a:solidFill>
                  <a:schemeClr val="bg1"/>
                </a:solidFill>
                <a:cs typeface="Arial" pitchFamily="34" charset="0"/>
              </a:rPr>
              <a:t>WRF Utility Benchmarking Workshop</a:t>
            </a:r>
            <a:endParaRPr lang="en-US" sz="1000" b="1" u="sng" dirty="0" smtClean="0">
              <a:solidFill>
                <a:schemeClr val="bg1"/>
              </a:solidFill>
              <a:cs typeface="Arial" pitchFamily="34" charset="0"/>
            </a:endParaRPr>
          </a:p>
          <a:p>
            <a:pPr algn="ctr">
              <a:spcBef>
                <a:spcPts val="1200"/>
              </a:spcBef>
            </a:pPr>
            <a:r>
              <a:rPr lang="en-US" sz="3000" b="1" i="1" dirty="0">
                <a:solidFill>
                  <a:schemeClr val="bg1"/>
                </a:solidFill>
                <a:cs typeface="Arial" pitchFamily="34" charset="0"/>
              </a:rPr>
              <a:t>Integrating the EUM Benchmarking Tool into Albuquerque’s </a:t>
            </a:r>
            <a:r>
              <a:rPr lang="en-US" sz="3000" b="1" i="1" dirty="0" smtClean="0">
                <a:solidFill>
                  <a:schemeClr val="bg1"/>
                </a:solidFill>
                <a:cs typeface="Arial" pitchFamily="34" charset="0"/>
              </a:rPr>
              <a:t>Strategic </a:t>
            </a:r>
            <a:r>
              <a:rPr lang="en-US" sz="3000" b="1" i="1" dirty="0">
                <a:solidFill>
                  <a:schemeClr val="bg1"/>
                </a:solidFill>
                <a:cs typeface="Arial" pitchFamily="34" charset="0"/>
              </a:rPr>
              <a:t>Planning </a:t>
            </a:r>
            <a:r>
              <a:rPr lang="en-US" sz="3000" b="1" i="1" dirty="0" smtClean="0">
                <a:solidFill>
                  <a:schemeClr val="bg1"/>
                </a:solidFill>
                <a:cs typeface="Arial" pitchFamily="34" charset="0"/>
              </a:rPr>
              <a:t>Process</a:t>
            </a:r>
            <a:endParaRPr lang="en-US" sz="3000" b="1" dirty="0" smtClean="0">
              <a:solidFill>
                <a:schemeClr val="bg1"/>
              </a:solidFill>
              <a:cs typeface="Arial" pitchFamily="34" charset="0"/>
            </a:endParaRPr>
          </a:p>
          <a:p>
            <a:pPr algn="ctr">
              <a:spcBef>
                <a:spcPts val="1200"/>
              </a:spcBef>
            </a:pPr>
            <a:r>
              <a:rPr lang="en-US" sz="3000" b="1" dirty="0" smtClean="0">
                <a:solidFill>
                  <a:schemeClr val="bg1"/>
                </a:solidFill>
                <a:cs typeface="Arial" pitchFamily="34" charset="0"/>
              </a:rPr>
              <a:t>April 23, 2015</a:t>
            </a:r>
          </a:p>
        </p:txBody>
      </p:sp>
    </p:spTree>
    <p:extLst>
      <p:ext uri="{BB962C8B-B14F-4D97-AF65-F5344CB8AC3E}">
        <p14:creationId xmlns:p14="http://schemas.microsoft.com/office/powerpoint/2010/main" val="2989751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199506" y="398260"/>
            <a:ext cx="8803178" cy="599267"/>
          </a:xfrm>
        </p:spPr>
        <p:txBody>
          <a:bodyPr>
            <a:noAutofit/>
          </a:bodyPr>
          <a:lstStyle/>
          <a:p>
            <a:r>
              <a:rPr lang="en-US" sz="3600" dirty="0" smtClean="0"/>
              <a:t>Product Quality Attribute</a:t>
            </a:r>
            <a:endParaRPr lang="en-US" sz="3600" dirty="0"/>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848" r="6293"/>
          <a:stretch/>
        </p:blipFill>
        <p:spPr bwMode="auto">
          <a:xfrm>
            <a:off x="540324" y="1006732"/>
            <a:ext cx="8198038" cy="5535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448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182882" y="423198"/>
            <a:ext cx="8803178" cy="599267"/>
          </a:xfrm>
        </p:spPr>
        <p:txBody>
          <a:bodyPr>
            <a:noAutofit/>
          </a:bodyPr>
          <a:lstStyle/>
          <a:p>
            <a:r>
              <a:rPr lang="en-US" sz="3600" dirty="0" smtClean="0"/>
              <a:t>Infrastructure Stability Attribute</a:t>
            </a:r>
            <a:endParaRPr lang="en-US" sz="3600" dirty="0"/>
          </a:p>
        </p:txBody>
      </p:sp>
      <p:pic>
        <p:nvPicPr>
          <p:cNvPr id="512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202" r="13354"/>
          <a:stretch/>
        </p:blipFill>
        <p:spPr bwMode="auto">
          <a:xfrm>
            <a:off x="739839" y="1022462"/>
            <a:ext cx="7456516" cy="5560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923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199507" y="414886"/>
            <a:ext cx="8803178" cy="599267"/>
          </a:xfrm>
        </p:spPr>
        <p:txBody>
          <a:bodyPr>
            <a:noAutofit/>
          </a:bodyPr>
          <a:lstStyle/>
          <a:p>
            <a:r>
              <a:rPr lang="en-US" sz="3600" dirty="0" smtClean="0"/>
              <a:t>Water Resources Adequacy Attribute</a:t>
            </a:r>
            <a:endParaRPr lang="en-US" sz="3600" dirty="0"/>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75" r="7300"/>
          <a:stretch/>
        </p:blipFill>
        <p:spPr bwMode="auto">
          <a:xfrm>
            <a:off x="889475" y="1022465"/>
            <a:ext cx="7207605" cy="55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146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3075"/>
            <a:ext cx="8229600" cy="1023216"/>
          </a:xfrm>
        </p:spPr>
        <p:txBody>
          <a:bodyPr>
            <a:normAutofit/>
          </a:bodyPr>
          <a:lstStyle/>
          <a:p>
            <a:r>
              <a:rPr lang="en-US" sz="4000" dirty="0" smtClean="0"/>
              <a:t>Testing Phase Key Findings</a:t>
            </a:r>
            <a:endParaRPr lang="en-US" sz="4000" dirty="0"/>
          </a:p>
        </p:txBody>
      </p:sp>
      <p:sp>
        <p:nvSpPr>
          <p:cNvPr id="5" name="Content Placeholder 4"/>
          <p:cNvSpPr>
            <a:spLocks noGrp="1"/>
          </p:cNvSpPr>
          <p:nvPr>
            <p:ph idx="1"/>
          </p:nvPr>
        </p:nvSpPr>
        <p:spPr>
          <a:xfrm>
            <a:off x="764771" y="1532630"/>
            <a:ext cx="7922030" cy="4525963"/>
          </a:xfrm>
        </p:spPr>
        <p:txBody>
          <a:bodyPr/>
          <a:lstStyle/>
          <a:p>
            <a:r>
              <a:rPr lang="en-US" dirty="0"/>
              <a:t>Self-Assessment Tool is a great communication tool</a:t>
            </a:r>
          </a:p>
          <a:p>
            <a:r>
              <a:rPr lang="en-US" dirty="0"/>
              <a:t>Many performance measures cut through the organization structure allowing for a collaborative effort</a:t>
            </a:r>
          </a:p>
          <a:p>
            <a:r>
              <a:rPr lang="en-US" dirty="0"/>
              <a:t>We are doing better than we thought and have made progress in last 10 years</a:t>
            </a:r>
          </a:p>
          <a:p>
            <a:pPr marL="0" indent="0">
              <a:buNone/>
            </a:pPr>
            <a:endParaRPr lang="en-US" dirty="0"/>
          </a:p>
        </p:txBody>
      </p:sp>
    </p:spTree>
    <p:extLst>
      <p:ext uri="{BB962C8B-B14F-4D97-AF65-F5344CB8AC3E}">
        <p14:creationId xmlns:p14="http://schemas.microsoft.com/office/powerpoint/2010/main" val="2909652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400" y="473075"/>
            <a:ext cx="8714971" cy="790460"/>
          </a:xfrm>
        </p:spPr>
        <p:txBody>
          <a:bodyPr>
            <a:noAutofit/>
          </a:bodyPr>
          <a:lstStyle/>
          <a:p>
            <a:r>
              <a:rPr lang="en-US" sz="3000" dirty="0"/>
              <a:t>Employee Participation in Benchmarking </a:t>
            </a:r>
            <a:r>
              <a:rPr lang="en-US" sz="3000" dirty="0" smtClean="0"/>
              <a:t>Tool</a:t>
            </a:r>
            <a:br>
              <a:rPr lang="en-US" sz="3000" dirty="0" smtClean="0"/>
            </a:br>
            <a:r>
              <a:rPr lang="en-US" sz="3000" dirty="0" smtClean="0"/>
              <a:t>2012-2014</a:t>
            </a:r>
            <a:endParaRPr lang="en-US" sz="3000"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3809410687"/>
              </p:ext>
            </p:extLst>
          </p:nvPr>
        </p:nvGraphicFramePr>
        <p:xfrm>
          <a:off x="443346" y="1390668"/>
          <a:ext cx="3721330" cy="4892613"/>
        </p:xfrm>
        <a:graphic>
          <a:graphicData uri="http://schemas.openxmlformats.org/drawingml/2006/table">
            <a:tbl>
              <a:tblPr firstRow="1" firstCol="1" bandRow="1">
                <a:tableStyleId>{2D5ABB26-0587-4C30-8999-92F81FD0307C}</a:tableStyleId>
              </a:tblPr>
              <a:tblGrid>
                <a:gridCol w="1942407"/>
                <a:gridCol w="1778923"/>
              </a:tblGrid>
              <a:tr h="388264">
                <a:tc>
                  <a:txBody>
                    <a:bodyPr/>
                    <a:lstStyle/>
                    <a:p>
                      <a:pPr marL="0" marR="0" algn="ctr">
                        <a:lnSpc>
                          <a:spcPct val="115000"/>
                        </a:lnSpc>
                        <a:spcBef>
                          <a:spcPts val="0"/>
                        </a:spcBef>
                        <a:spcAft>
                          <a:spcPts val="0"/>
                        </a:spcAft>
                      </a:pPr>
                      <a:r>
                        <a:rPr lang="en-US" sz="2400" b="1" dirty="0">
                          <a:solidFill>
                            <a:schemeClr val="bg1"/>
                          </a:solidFill>
                          <a:effectLst/>
                        </a:rPr>
                        <a:t>Attribute</a:t>
                      </a:r>
                      <a:endParaRPr lang="en-US" sz="2400" b="1" dirty="0">
                        <a:solidFill>
                          <a:schemeClr val="bg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2400" b="1" dirty="0" smtClean="0">
                          <a:solidFill>
                            <a:schemeClr val="bg1"/>
                          </a:solidFill>
                          <a:effectLst/>
                        </a:rPr>
                        <a:t>No. of Staff</a:t>
                      </a:r>
                      <a:endParaRPr lang="en-US" sz="2400" b="1" dirty="0">
                        <a:solidFill>
                          <a:schemeClr val="bg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565267">
                <a:tc>
                  <a:txBody>
                    <a:bodyPr/>
                    <a:lstStyle/>
                    <a:p>
                      <a:pPr marL="0" marR="0" algn="ctr">
                        <a:lnSpc>
                          <a:spcPct val="115000"/>
                        </a:lnSpc>
                        <a:spcBef>
                          <a:spcPts val="0"/>
                        </a:spcBef>
                        <a:spcAft>
                          <a:spcPts val="0"/>
                        </a:spcAft>
                      </a:pPr>
                      <a:r>
                        <a:rPr lang="en-US" sz="2400" b="1" dirty="0">
                          <a:solidFill>
                            <a:schemeClr val="tx2"/>
                          </a:solidFill>
                          <a:effectLst/>
                        </a:rPr>
                        <a:t>Product Quality</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Times New Roman"/>
                          <a:cs typeface="Times New Roman"/>
                        </a:rPr>
                        <a:t>19</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401">
                <a:tc>
                  <a:txBody>
                    <a:bodyPr/>
                    <a:lstStyle/>
                    <a:p>
                      <a:pPr marL="0" marR="0" algn="ctr">
                        <a:lnSpc>
                          <a:spcPct val="115000"/>
                        </a:lnSpc>
                        <a:spcBef>
                          <a:spcPts val="0"/>
                        </a:spcBef>
                        <a:spcAft>
                          <a:spcPts val="0"/>
                        </a:spcAft>
                      </a:pPr>
                      <a:r>
                        <a:rPr lang="en-US" sz="2400" b="1" dirty="0" smtClean="0">
                          <a:solidFill>
                            <a:schemeClr val="tx2"/>
                          </a:solidFill>
                          <a:effectLst/>
                        </a:rPr>
                        <a:t>Customer Satisfaction</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mn-ea"/>
                          <a:cs typeface="+mn-cs"/>
                        </a:rPr>
                        <a:t>4</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8175">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Employee &amp; Leadership Development </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mn-ea"/>
                          <a:cs typeface="+mn-cs"/>
                        </a:rPr>
                        <a:t>2</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3717">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Operational Optimization </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Times New Roman"/>
                          <a:cs typeface="Times New Roman"/>
                        </a:rPr>
                        <a:t>2</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8195">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Financial Viability </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Times New Roman"/>
                          <a:cs typeface="Times New Roman"/>
                        </a:rPr>
                        <a:t>4</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2045229547"/>
              </p:ext>
            </p:extLst>
          </p:nvPr>
        </p:nvGraphicFramePr>
        <p:xfrm>
          <a:off x="4469477" y="1394867"/>
          <a:ext cx="4159134" cy="4931129"/>
        </p:xfrm>
        <a:graphic>
          <a:graphicData uri="http://schemas.openxmlformats.org/drawingml/2006/table">
            <a:tbl>
              <a:tblPr firstRow="1" firstCol="1" bandRow="1">
                <a:tableStyleId>{2D5ABB26-0587-4C30-8999-92F81FD0307C}</a:tableStyleId>
              </a:tblPr>
              <a:tblGrid>
                <a:gridCol w="2371898"/>
                <a:gridCol w="1787236"/>
              </a:tblGrid>
              <a:tr h="318990">
                <a:tc>
                  <a:txBody>
                    <a:bodyPr/>
                    <a:lstStyle/>
                    <a:p>
                      <a:pPr marL="0" marR="0" algn="ctr">
                        <a:lnSpc>
                          <a:spcPct val="115000"/>
                        </a:lnSpc>
                        <a:spcBef>
                          <a:spcPts val="0"/>
                        </a:spcBef>
                        <a:spcAft>
                          <a:spcPts val="0"/>
                        </a:spcAft>
                      </a:pPr>
                      <a:r>
                        <a:rPr lang="en-US" sz="2400" b="1" dirty="0">
                          <a:solidFill>
                            <a:schemeClr val="bg1"/>
                          </a:solidFill>
                          <a:effectLst/>
                        </a:rPr>
                        <a:t>Attribute</a:t>
                      </a:r>
                      <a:endParaRPr lang="en-US" sz="2400" b="1" dirty="0">
                        <a:solidFill>
                          <a:schemeClr val="bg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2400" b="1" dirty="0" smtClean="0">
                          <a:solidFill>
                            <a:schemeClr val="bg1"/>
                          </a:solidFill>
                          <a:effectLst/>
                        </a:rPr>
                        <a:t>No. of Staff</a:t>
                      </a:r>
                      <a:endParaRPr lang="en-US" sz="2400" b="1" dirty="0">
                        <a:solidFill>
                          <a:schemeClr val="bg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823065">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Infrastructure Stability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Times New Roman"/>
                          <a:cs typeface="Times New Roman"/>
                        </a:rPr>
                        <a:t>21</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6335">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Operational Resiliency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mn-ea"/>
                          <a:cs typeface="+mn-cs"/>
                        </a:rPr>
                        <a:t>2</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9621">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Community Sustainability</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mn-ea"/>
                          <a:cs typeface="+mn-cs"/>
                        </a:rPr>
                        <a:t>2</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4099">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Water Resource Adequacy</a:t>
                      </a:r>
                      <a:endParaRPr lang="en-US" sz="24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Times New Roman"/>
                          <a:cs typeface="Times New Roman"/>
                        </a:rPr>
                        <a:t>2</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8720">
                <a:tc>
                  <a:txBody>
                    <a:bodyPr/>
                    <a:lstStyle/>
                    <a:p>
                      <a:pPr marL="0" marR="0" algn="ctr">
                        <a:lnSpc>
                          <a:spcPct val="115000"/>
                        </a:lnSpc>
                        <a:spcBef>
                          <a:spcPts val="0"/>
                        </a:spcBef>
                        <a:spcAft>
                          <a:spcPts val="0"/>
                        </a:spcAft>
                      </a:pPr>
                      <a:r>
                        <a:rPr lang="en-US" sz="2400" b="1" dirty="0" smtClean="0">
                          <a:solidFill>
                            <a:schemeClr val="tx2"/>
                          </a:solidFill>
                          <a:effectLst/>
                          <a:latin typeface="Calibri"/>
                          <a:ea typeface="Times New Roman"/>
                          <a:cs typeface="Times New Roman"/>
                        </a:rPr>
                        <a:t>Stakeholder Understanding &amp; Support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effectLst/>
                          <a:latin typeface="Calibri" panose="020F0502020204030204" pitchFamily="34" charset="0"/>
                          <a:ea typeface="Times New Roman"/>
                          <a:cs typeface="Times New Roman"/>
                        </a:rPr>
                        <a:t>1</a:t>
                      </a:r>
                      <a:endParaRPr lang="en-US" sz="2400" b="1" dirty="0">
                        <a:effectLst/>
                        <a:latin typeface="Calibri" panose="020F050202020403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1079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3075"/>
            <a:ext cx="8229600" cy="873587"/>
          </a:xfrm>
        </p:spPr>
        <p:txBody>
          <a:bodyPr>
            <a:normAutofit/>
          </a:bodyPr>
          <a:lstStyle/>
          <a:p>
            <a:r>
              <a:rPr lang="en-US" sz="4000" dirty="0" smtClean="0"/>
              <a:t>EUM Primer Assessment</a:t>
            </a:r>
            <a:endParaRPr lang="en-US" sz="4000" dirty="0"/>
          </a:p>
        </p:txBody>
      </p:sp>
      <p:sp>
        <p:nvSpPr>
          <p:cNvPr id="5" name="Content Placeholder 4"/>
          <p:cNvSpPr>
            <a:spLocks noGrp="1"/>
          </p:cNvSpPr>
          <p:nvPr>
            <p:ph idx="1"/>
          </p:nvPr>
        </p:nvSpPr>
        <p:spPr>
          <a:xfrm>
            <a:off x="565265" y="1407938"/>
            <a:ext cx="5095701" cy="4525963"/>
          </a:xfrm>
        </p:spPr>
        <p:txBody>
          <a:bodyPr/>
          <a:lstStyle/>
          <a:p>
            <a:pPr marL="514350" lvl="0" indent="-514350">
              <a:buFont typeface="+mj-lt"/>
              <a:buAutoNum type="arabicPeriod"/>
            </a:pPr>
            <a:r>
              <a:rPr lang="en-US" dirty="0" smtClean="0"/>
              <a:t>Assess Current Conditions</a:t>
            </a:r>
          </a:p>
          <a:p>
            <a:pPr marL="514350" lvl="0" indent="-514350">
              <a:buFont typeface="+mj-lt"/>
              <a:buAutoNum type="arabicPeriod"/>
            </a:pPr>
            <a:r>
              <a:rPr lang="en-US" dirty="0" smtClean="0"/>
              <a:t>Rank Importance of Attributes</a:t>
            </a:r>
          </a:p>
          <a:p>
            <a:pPr marL="514350" lvl="0" indent="-514350">
              <a:buFont typeface="+mj-lt"/>
              <a:buAutoNum type="arabicPeriod"/>
            </a:pPr>
            <a:r>
              <a:rPr lang="en-US" dirty="0" smtClean="0"/>
              <a:t>Graph Results</a:t>
            </a:r>
          </a:p>
          <a:p>
            <a:pPr marL="514350" lvl="0" indent="-514350">
              <a:buFont typeface="+mj-lt"/>
              <a:buAutoNum type="arabicPeriod"/>
            </a:pPr>
            <a:r>
              <a:rPr lang="en-US" dirty="0" smtClean="0"/>
              <a:t>Choose Attributes</a:t>
            </a:r>
          </a:p>
          <a:p>
            <a:pPr marL="514350" lvl="0" indent="-514350">
              <a:buFont typeface="+mj-lt"/>
              <a:buAutoNum type="arabicPeriod"/>
            </a:pPr>
            <a:r>
              <a:rPr lang="en-US" dirty="0" smtClean="0"/>
              <a:t>Develop and Implement an Improvement Plan</a:t>
            </a:r>
          </a:p>
          <a:p>
            <a:pPr marL="0" indent="0">
              <a:buNone/>
            </a:pP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1651" y="1533697"/>
            <a:ext cx="3238500" cy="4191000"/>
          </a:xfrm>
          <a:prstGeom prst="rect">
            <a:avLst/>
          </a:prstGeom>
          <a:ln w="12700">
            <a:solidFill>
              <a:schemeClr val="tx2"/>
            </a:solidFill>
          </a:ln>
        </p:spPr>
      </p:pic>
    </p:spTree>
    <p:extLst>
      <p:ext uri="{BB962C8B-B14F-4D97-AF65-F5344CB8AC3E}">
        <p14:creationId xmlns:p14="http://schemas.microsoft.com/office/powerpoint/2010/main" val="587816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3075"/>
            <a:ext cx="8229600" cy="674081"/>
          </a:xfrm>
        </p:spPr>
        <p:txBody>
          <a:bodyPr>
            <a:normAutofit fontScale="90000"/>
          </a:bodyPr>
          <a:lstStyle/>
          <a:p>
            <a:r>
              <a:rPr lang="en-US" dirty="0" smtClean="0"/>
              <a:t>EUM Primer Assessment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40429311"/>
              </p:ext>
            </p:extLst>
          </p:nvPr>
        </p:nvGraphicFramePr>
        <p:xfrm>
          <a:off x="329044" y="1302762"/>
          <a:ext cx="8494492" cy="4932432"/>
        </p:xfrm>
        <a:graphic>
          <a:graphicData uri="http://schemas.openxmlformats.org/drawingml/2006/table">
            <a:tbl>
              <a:tblPr firstRow="1" firstCol="1" bandRow="1">
                <a:tableStyleId>{5C22544A-7EE6-4342-B048-85BDC9FD1C3A}</a:tableStyleId>
              </a:tblPr>
              <a:tblGrid>
                <a:gridCol w="1562789"/>
                <a:gridCol w="3711704"/>
                <a:gridCol w="162560"/>
                <a:gridCol w="1400575"/>
                <a:gridCol w="170559"/>
                <a:gridCol w="1486305"/>
              </a:tblGrid>
              <a:tr h="1941121">
                <a:tc>
                  <a:txBody>
                    <a:bodyPr/>
                    <a:lstStyle/>
                    <a:p>
                      <a:pPr marL="0" marR="0" algn="ctr">
                        <a:lnSpc>
                          <a:spcPct val="115000"/>
                        </a:lnSpc>
                        <a:spcBef>
                          <a:spcPts val="0"/>
                        </a:spcBef>
                        <a:spcAft>
                          <a:spcPts val="0"/>
                        </a:spcAft>
                      </a:pPr>
                      <a:r>
                        <a:rPr lang="en-US" sz="2000" dirty="0">
                          <a:effectLst/>
                        </a:rPr>
                        <a:t>Attribute</a:t>
                      </a:r>
                      <a:endParaRPr lang="en-US" sz="2000" dirty="0">
                        <a:effectLst/>
                        <a:latin typeface="Calibri"/>
                        <a:ea typeface="Calibri"/>
                        <a:cs typeface="Times New Roman"/>
                      </a:endParaRPr>
                    </a:p>
                  </a:txBody>
                  <a:tcPr marL="68580" marR="68580" marT="0" marB="0" anchor="ctr">
                    <a:solidFill>
                      <a:schemeClr val="tx2"/>
                    </a:solidFill>
                  </a:tcPr>
                </a:tc>
                <a:tc>
                  <a:txBody>
                    <a:bodyPr/>
                    <a:lstStyle/>
                    <a:p>
                      <a:pPr marL="0" marR="0" algn="ctr">
                        <a:lnSpc>
                          <a:spcPct val="115000"/>
                        </a:lnSpc>
                        <a:spcBef>
                          <a:spcPts val="0"/>
                        </a:spcBef>
                        <a:spcAft>
                          <a:spcPts val="0"/>
                        </a:spcAft>
                      </a:pPr>
                      <a:r>
                        <a:rPr lang="en-US" sz="2000" dirty="0">
                          <a:effectLst/>
                        </a:rPr>
                        <a:t>Attribute Components</a:t>
                      </a:r>
                      <a:endParaRPr lang="en-US" sz="2000" dirty="0">
                        <a:effectLst/>
                        <a:latin typeface="Calibri"/>
                        <a:ea typeface="Calibri"/>
                        <a:cs typeface="Times New Roman"/>
                      </a:endParaRPr>
                    </a:p>
                  </a:txBody>
                  <a:tcPr marL="68580" marR="68580" marT="0" marB="0" anchor="ctr">
                    <a:solidFill>
                      <a:schemeClr val="tx2"/>
                    </a:solidFill>
                  </a:tcPr>
                </a:tc>
                <a:tc>
                  <a:txBody>
                    <a:bodyPr/>
                    <a:lstStyle/>
                    <a:p>
                      <a:pPr marL="0" marR="0" algn="ctr">
                        <a:lnSpc>
                          <a:spcPct val="115000"/>
                        </a:lnSpc>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1600" dirty="0">
                          <a:effectLst/>
                        </a:rPr>
                        <a:t>Step 1</a:t>
                      </a:r>
                    </a:p>
                    <a:p>
                      <a:pPr marL="0" marR="0" algn="ctr">
                        <a:lnSpc>
                          <a:spcPct val="115000"/>
                        </a:lnSpc>
                        <a:spcBef>
                          <a:spcPts val="0"/>
                        </a:spcBef>
                        <a:spcAft>
                          <a:spcPts val="0"/>
                        </a:spcAft>
                      </a:pPr>
                      <a:r>
                        <a:rPr lang="en-US" sz="1600" dirty="0">
                          <a:effectLst/>
                        </a:rPr>
                        <a:t>Rate Achievement</a:t>
                      </a:r>
                    </a:p>
                    <a:p>
                      <a:pPr marL="0" marR="0" algn="ctr">
                        <a:lnSpc>
                          <a:spcPct val="115000"/>
                        </a:lnSpc>
                        <a:spcBef>
                          <a:spcPts val="0"/>
                        </a:spcBef>
                        <a:spcAft>
                          <a:spcPts val="0"/>
                        </a:spcAft>
                      </a:pPr>
                      <a:r>
                        <a:rPr lang="en-US" sz="1600" dirty="0">
                          <a:effectLst/>
                        </a:rPr>
                        <a:t>(1-5)</a:t>
                      </a:r>
                      <a:endParaRPr lang="en-US" sz="1600" dirty="0">
                        <a:effectLst/>
                        <a:latin typeface="Calibri"/>
                        <a:ea typeface="Calibri"/>
                        <a:cs typeface="Times New Roman"/>
                      </a:endParaRPr>
                    </a:p>
                  </a:txBody>
                  <a:tcPr marL="68580" marR="68580" marT="0" marB="0" anchor="ctr">
                    <a:solidFill>
                      <a:schemeClr val="tx2"/>
                    </a:solidFill>
                  </a:tcPr>
                </a:tc>
                <a:tc>
                  <a:txBody>
                    <a:bodyPr/>
                    <a:lstStyle/>
                    <a:p>
                      <a:pPr marL="0" marR="0" algn="ctr">
                        <a:lnSpc>
                          <a:spcPct val="115000"/>
                        </a:lnSpc>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1600" dirty="0">
                          <a:effectLst/>
                        </a:rPr>
                        <a:t>Step 2</a:t>
                      </a:r>
                    </a:p>
                    <a:p>
                      <a:pPr marL="0" marR="0" algn="ctr">
                        <a:lnSpc>
                          <a:spcPct val="115000"/>
                        </a:lnSpc>
                        <a:spcBef>
                          <a:spcPts val="0"/>
                        </a:spcBef>
                        <a:spcAft>
                          <a:spcPts val="0"/>
                        </a:spcAft>
                      </a:pPr>
                      <a:r>
                        <a:rPr lang="en-US" sz="1600" dirty="0">
                          <a:effectLst/>
                        </a:rPr>
                        <a:t>Rank Importance</a:t>
                      </a:r>
                    </a:p>
                    <a:p>
                      <a:pPr marL="0" marR="0" algn="ctr">
                        <a:lnSpc>
                          <a:spcPct val="115000"/>
                        </a:lnSpc>
                        <a:spcBef>
                          <a:spcPts val="0"/>
                        </a:spcBef>
                        <a:spcAft>
                          <a:spcPts val="0"/>
                        </a:spcAft>
                      </a:pPr>
                      <a:r>
                        <a:rPr lang="en-US" sz="1600" dirty="0">
                          <a:effectLst/>
                        </a:rPr>
                        <a:t>(1-10)</a:t>
                      </a:r>
                      <a:endParaRPr lang="en-US" sz="1600" dirty="0">
                        <a:effectLst/>
                        <a:latin typeface="Calibri"/>
                        <a:ea typeface="Calibri"/>
                        <a:cs typeface="Times New Roman"/>
                      </a:endParaRPr>
                    </a:p>
                  </a:txBody>
                  <a:tcPr marL="68580" marR="68580" marT="0" marB="0" anchor="ctr">
                    <a:solidFill>
                      <a:schemeClr val="tx2"/>
                    </a:solidFill>
                  </a:tcPr>
                </a:tc>
              </a:tr>
              <a:tr h="1326785">
                <a:tc>
                  <a:txBody>
                    <a:bodyPr/>
                    <a:lstStyle/>
                    <a:p>
                      <a:pPr marL="0" marR="0">
                        <a:lnSpc>
                          <a:spcPct val="115000"/>
                        </a:lnSpc>
                        <a:spcBef>
                          <a:spcPts val="0"/>
                        </a:spcBef>
                        <a:spcAft>
                          <a:spcPts val="0"/>
                        </a:spcAft>
                      </a:pPr>
                      <a:r>
                        <a:rPr lang="en-US" sz="2000" dirty="0">
                          <a:effectLst/>
                        </a:rPr>
                        <a:t>Product </a:t>
                      </a:r>
                      <a:r>
                        <a:rPr lang="en-US" sz="2000" dirty="0" smtClean="0">
                          <a:effectLst/>
                        </a:rPr>
                        <a:t>Quality </a:t>
                      </a:r>
                      <a:endParaRPr lang="en-US" sz="2000" dirty="0">
                        <a:effectLst/>
                        <a:latin typeface="Calibri"/>
                        <a:ea typeface="Calibri"/>
                        <a:cs typeface="Times New Roman"/>
                      </a:endParaRPr>
                    </a:p>
                  </a:txBody>
                  <a:tcPr marL="68580" marR="68580" marT="0" marB="0" anchor="ctr">
                    <a:solidFill>
                      <a:schemeClr val="tx2"/>
                    </a:solidFill>
                  </a:tcPr>
                </a:tc>
                <a:tc>
                  <a:txBody>
                    <a:bodyPr/>
                    <a:lstStyle/>
                    <a:p>
                      <a:pPr marL="342900" marR="0" lvl="0" indent="-342900">
                        <a:lnSpc>
                          <a:spcPct val="115000"/>
                        </a:lnSpc>
                        <a:spcBef>
                          <a:spcPts val="0"/>
                        </a:spcBef>
                        <a:spcAft>
                          <a:spcPts val="0"/>
                        </a:spcAft>
                        <a:buSzPts val="800"/>
                        <a:buFont typeface="Wingdings"/>
                        <a:buChar char=""/>
                      </a:pPr>
                      <a:r>
                        <a:rPr lang="en-US" sz="1600" dirty="0">
                          <a:effectLst/>
                        </a:rPr>
                        <a:t>Complies with regulatory and reliability requirements. </a:t>
                      </a:r>
                    </a:p>
                    <a:p>
                      <a:pPr marL="342900" marR="0" lvl="0" indent="-342900">
                        <a:lnSpc>
                          <a:spcPct val="115000"/>
                        </a:lnSpc>
                        <a:spcBef>
                          <a:spcPts val="0"/>
                        </a:spcBef>
                        <a:spcAft>
                          <a:spcPts val="0"/>
                        </a:spcAft>
                        <a:buSzPts val="800"/>
                        <a:buFont typeface="Wingdings"/>
                        <a:buChar char=""/>
                      </a:pPr>
                      <a:r>
                        <a:rPr lang="en-US" sz="1600" dirty="0">
                          <a:effectLst/>
                        </a:rPr>
                        <a:t>Consistent with customer, public health, and ecological needs.</a:t>
                      </a:r>
                      <a:endParaRPr lang="en-US" sz="16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2400" dirty="0">
                          <a:effectLst/>
                        </a:rPr>
                        <a:t> </a:t>
                      </a:r>
                      <a:endParaRPr lang="en-US" sz="11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2400" dirty="0">
                          <a:effectLst/>
                        </a:rPr>
                        <a:t> </a:t>
                      </a:r>
                      <a:endParaRPr lang="en-US" sz="1100" dirty="0">
                        <a:effectLst/>
                        <a:latin typeface="Calibri"/>
                        <a:ea typeface="Calibri"/>
                        <a:cs typeface="Times New Roman"/>
                      </a:endParaRPr>
                    </a:p>
                  </a:txBody>
                  <a:tcPr marL="68580" marR="68580" marT="0" marB="0" anchor="ctr">
                    <a:solidFill>
                      <a:schemeClr val="tx2">
                        <a:lumMod val="20000"/>
                        <a:lumOff val="80000"/>
                      </a:schemeClr>
                    </a:solidFill>
                  </a:tcPr>
                </a:tc>
              </a:tr>
              <a:tr h="1663876">
                <a:tc>
                  <a:txBody>
                    <a:bodyPr/>
                    <a:lstStyle/>
                    <a:p>
                      <a:pPr marL="0" marR="0">
                        <a:lnSpc>
                          <a:spcPct val="115000"/>
                        </a:lnSpc>
                        <a:spcBef>
                          <a:spcPts val="0"/>
                        </a:spcBef>
                        <a:spcAft>
                          <a:spcPts val="0"/>
                        </a:spcAft>
                      </a:pPr>
                      <a:r>
                        <a:rPr lang="en-US" sz="2000">
                          <a:effectLst/>
                        </a:rPr>
                        <a:t>Customer </a:t>
                      </a:r>
                      <a:r>
                        <a:rPr lang="en-US" sz="2000" smtClean="0">
                          <a:effectLst/>
                        </a:rPr>
                        <a:t>Satisfaction</a:t>
                      </a:r>
                      <a:endParaRPr lang="en-US" sz="2000">
                        <a:effectLst/>
                        <a:latin typeface="Calibri"/>
                        <a:ea typeface="Calibri"/>
                        <a:cs typeface="Times New Roman"/>
                      </a:endParaRPr>
                    </a:p>
                  </a:txBody>
                  <a:tcPr marL="68580" marR="68580" marT="0" marB="0" anchor="ctr">
                    <a:solidFill>
                      <a:schemeClr val="tx2"/>
                    </a:solidFill>
                  </a:tcPr>
                </a:tc>
                <a:tc>
                  <a:txBody>
                    <a:bodyPr/>
                    <a:lstStyle/>
                    <a:p>
                      <a:pPr marL="342900" marR="0" lvl="0" indent="-342900">
                        <a:lnSpc>
                          <a:spcPct val="115000"/>
                        </a:lnSpc>
                        <a:spcBef>
                          <a:spcPts val="0"/>
                        </a:spcBef>
                        <a:spcAft>
                          <a:spcPts val="0"/>
                        </a:spcAft>
                        <a:buSzPts val="800"/>
                        <a:buFont typeface="Wingdings"/>
                        <a:buChar char=""/>
                      </a:pPr>
                      <a:r>
                        <a:rPr lang="en-US" sz="1600" dirty="0">
                          <a:effectLst/>
                        </a:rPr>
                        <a:t>Provides reliable, responsive, and affordable services. </a:t>
                      </a:r>
                    </a:p>
                    <a:p>
                      <a:pPr marL="342900" marR="0" lvl="0" indent="-342900">
                        <a:lnSpc>
                          <a:spcPct val="115000"/>
                        </a:lnSpc>
                        <a:spcBef>
                          <a:spcPts val="0"/>
                        </a:spcBef>
                        <a:spcAft>
                          <a:spcPts val="0"/>
                        </a:spcAft>
                        <a:buSzPts val="800"/>
                        <a:buFont typeface="Wingdings"/>
                        <a:buChar char=""/>
                      </a:pPr>
                      <a:r>
                        <a:rPr lang="en-US" sz="1600" dirty="0">
                          <a:effectLst/>
                        </a:rPr>
                        <a:t>Receives timely customer feedback. </a:t>
                      </a:r>
                    </a:p>
                    <a:p>
                      <a:pPr marL="342900" marR="0" lvl="0" indent="-342900">
                        <a:lnSpc>
                          <a:spcPct val="115000"/>
                        </a:lnSpc>
                        <a:spcBef>
                          <a:spcPts val="0"/>
                        </a:spcBef>
                        <a:spcAft>
                          <a:spcPts val="0"/>
                        </a:spcAft>
                        <a:buSzPts val="800"/>
                        <a:buFont typeface="Wingdings"/>
                        <a:buChar char=""/>
                      </a:pPr>
                      <a:r>
                        <a:rPr lang="en-US" sz="1600" dirty="0">
                          <a:effectLst/>
                        </a:rPr>
                        <a:t>Responsive to customer needs and emergencies.</a:t>
                      </a:r>
                      <a:endParaRPr lang="en-US" sz="16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2400" dirty="0">
                          <a:effectLst/>
                        </a:rPr>
                        <a:t> </a:t>
                      </a:r>
                      <a:endParaRPr lang="en-US" sz="11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2400" dirty="0">
                          <a:effectLst/>
                        </a:rPr>
                        <a:t> </a:t>
                      </a:r>
                      <a:endParaRPr lang="en-US" sz="1100" dirty="0">
                        <a:effectLst/>
                        <a:latin typeface="Calibri"/>
                        <a:ea typeface="Calibri"/>
                        <a:cs typeface="Times New Roman"/>
                      </a:endParaRPr>
                    </a:p>
                  </a:txBody>
                  <a:tcPr marL="68580" marR="68580" marT="0" marB="0"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1831390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400" y="473075"/>
            <a:ext cx="8407400" cy="504825"/>
          </a:xfrm>
        </p:spPr>
        <p:txBody>
          <a:bodyPr>
            <a:noAutofit/>
          </a:bodyPr>
          <a:lstStyle/>
          <a:p>
            <a:r>
              <a:rPr lang="en-US" sz="3600" dirty="0" smtClean="0"/>
              <a:t>EUM Assessment - Achievement</a:t>
            </a:r>
            <a:endParaRPr lang="en-US" sz="3600" dirty="0"/>
          </a:p>
        </p:txBody>
      </p:sp>
      <p:graphicFrame>
        <p:nvGraphicFramePr>
          <p:cNvPr id="7" name="Chart 6"/>
          <p:cNvGraphicFramePr>
            <a:graphicFrameLocks/>
          </p:cNvGraphicFramePr>
          <p:nvPr>
            <p:extLst>
              <p:ext uri="{D42A27DB-BD31-4B8C-83A1-F6EECF244321}">
                <p14:modId xmlns:p14="http://schemas.microsoft.com/office/powerpoint/2010/main" val="3494082432"/>
              </p:ext>
            </p:extLst>
          </p:nvPr>
        </p:nvGraphicFramePr>
        <p:xfrm>
          <a:off x="444500" y="1117600"/>
          <a:ext cx="8077200" cy="52341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3023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400" y="473075"/>
            <a:ext cx="8407400" cy="790460"/>
          </a:xfrm>
        </p:spPr>
        <p:txBody>
          <a:bodyPr>
            <a:noAutofit/>
          </a:bodyPr>
          <a:lstStyle/>
          <a:p>
            <a:r>
              <a:rPr lang="en-US" sz="4000" dirty="0"/>
              <a:t>Attribute Rank of Importance</a:t>
            </a:r>
          </a:p>
        </p:txBody>
      </p:sp>
      <p:sp>
        <p:nvSpPr>
          <p:cNvPr id="3" name="Rectangle 3"/>
          <p:cNvSpPr txBox="1">
            <a:spLocks noChangeArrowheads="1"/>
          </p:cNvSpPr>
          <p:nvPr/>
        </p:nvSpPr>
        <p:spPr>
          <a:xfrm>
            <a:off x="457200" y="1752600"/>
            <a:ext cx="3886200" cy="4572000"/>
          </a:xfrm>
          <a:prstGeom prst="rect">
            <a:avLst/>
          </a:prstGeom>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lnSpc>
                <a:spcPct val="90000"/>
              </a:lnSpc>
              <a:buClr>
                <a:schemeClr val="tx2"/>
              </a:buClr>
              <a:buFont typeface="+mj-lt"/>
              <a:buAutoNum type="arabicPeriod"/>
              <a:defRPr/>
            </a:pPr>
            <a:r>
              <a:rPr lang="en-US" sz="2800" dirty="0">
                <a:solidFill>
                  <a:prstClr val="black"/>
                </a:solidFill>
                <a:latin typeface="Arial" panose="020B0604020202020204" pitchFamily="34" charset="0"/>
                <a:cs typeface="Arial" panose="020B0604020202020204" pitchFamily="34" charset="0"/>
              </a:rPr>
              <a:t>Product Quality</a:t>
            </a:r>
          </a:p>
          <a:p>
            <a:pPr marL="514350" indent="-514350">
              <a:lnSpc>
                <a:spcPct val="90000"/>
              </a:lnSpc>
              <a:buClr>
                <a:schemeClr val="tx2"/>
              </a:buClr>
              <a:buFont typeface="+mj-lt"/>
              <a:buAutoNum type="arabicPeriod"/>
              <a:defRPr/>
            </a:pPr>
            <a:r>
              <a:rPr lang="en-US" sz="2800" dirty="0">
                <a:solidFill>
                  <a:prstClr val="black"/>
                </a:solidFill>
                <a:latin typeface="Arial" panose="020B0604020202020204" pitchFamily="34" charset="0"/>
                <a:cs typeface="Arial" panose="020B0604020202020204" pitchFamily="34" charset="0"/>
              </a:rPr>
              <a:t>Water Resource Adequacy</a:t>
            </a:r>
          </a:p>
          <a:p>
            <a:pPr marL="514350" indent="-514350">
              <a:lnSpc>
                <a:spcPct val="90000"/>
              </a:lnSpc>
              <a:buClr>
                <a:schemeClr val="tx2"/>
              </a:buClr>
              <a:buFont typeface="+mj-lt"/>
              <a:buAutoNum type="arabicPeriod"/>
              <a:defRPr/>
            </a:pPr>
            <a:r>
              <a:rPr lang="en-US" sz="2800" dirty="0" smtClean="0">
                <a:solidFill>
                  <a:prstClr val="black"/>
                </a:solidFill>
                <a:latin typeface="Arial" panose="020B0604020202020204" pitchFamily="34" charset="0"/>
                <a:cs typeface="Arial" panose="020B0604020202020204" pitchFamily="34" charset="0"/>
              </a:rPr>
              <a:t>Financial </a:t>
            </a:r>
            <a:r>
              <a:rPr lang="en-US" sz="2800" dirty="0">
                <a:solidFill>
                  <a:prstClr val="black"/>
                </a:solidFill>
                <a:latin typeface="Arial" panose="020B0604020202020204" pitchFamily="34" charset="0"/>
                <a:cs typeface="Arial" panose="020B0604020202020204" pitchFamily="34" charset="0"/>
              </a:rPr>
              <a:t>Viability</a:t>
            </a:r>
          </a:p>
          <a:p>
            <a:pPr marL="514350" indent="-514350">
              <a:lnSpc>
                <a:spcPct val="90000"/>
              </a:lnSpc>
              <a:buClr>
                <a:schemeClr val="tx2"/>
              </a:buClr>
              <a:buFont typeface="+mj-lt"/>
              <a:buAutoNum type="arabicPeriod"/>
              <a:defRPr/>
            </a:pPr>
            <a:r>
              <a:rPr lang="en-US" sz="2800" dirty="0" smtClean="0">
                <a:solidFill>
                  <a:prstClr val="black"/>
                </a:solidFill>
                <a:latin typeface="Arial" panose="020B0604020202020204" pitchFamily="34" charset="0"/>
                <a:cs typeface="Arial" panose="020B0604020202020204" pitchFamily="34" charset="0"/>
              </a:rPr>
              <a:t>Infrastructure </a:t>
            </a:r>
            <a:r>
              <a:rPr lang="en-US" sz="2800" dirty="0">
                <a:solidFill>
                  <a:prstClr val="black"/>
                </a:solidFill>
                <a:latin typeface="Arial" panose="020B0604020202020204" pitchFamily="34" charset="0"/>
                <a:cs typeface="Arial" panose="020B0604020202020204" pitchFamily="34" charset="0"/>
              </a:rPr>
              <a:t>Stability</a:t>
            </a:r>
          </a:p>
          <a:p>
            <a:pPr marL="514350" indent="-514350">
              <a:lnSpc>
                <a:spcPct val="90000"/>
              </a:lnSpc>
              <a:buClr>
                <a:schemeClr val="tx2"/>
              </a:buClr>
              <a:buFont typeface="+mj-lt"/>
              <a:buAutoNum type="arabicPeriod"/>
              <a:defRPr/>
            </a:pPr>
            <a:r>
              <a:rPr lang="en-US" sz="2800" dirty="0">
                <a:solidFill>
                  <a:prstClr val="black"/>
                </a:solidFill>
                <a:latin typeface="Arial" panose="020B0604020202020204" pitchFamily="34" charset="0"/>
                <a:cs typeface="Arial" panose="020B0604020202020204" pitchFamily="34" charset="0"/>
              </a:rPr>
              <a:t>Customer </a:t>
            </a:r>
            <a:r>
              <a:rPr lang="en-US" sz="2800" dirty="0" smtClean="0">
                <a:solidFill>
                  <a:prstClr val="black"/>
                </a:solidFill>
                <a:latin typeface="Arial" panose="020B0604020202020204" pitchFamily="34" charset="0"/>
                <a:cs typeface="Arial" panose="020B0604020202020204" pitchFamily="34" charset="0"/>
              </a:rPr>
              <a:t>Satisfaction</a:t>
            </a:r>
            <a:endParaRPr lang="en-US" sz="2800" dirty="0">
              <a:solidFill>
                <a:prstClr val="black"/>
              </a:solidFill>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4038600" y="1763486"/>
            <a:ext cx="4800600" cy="4256314"/>
          </a:xfrm>
          <a:prstGeom prst="rect">
            <a:avLst/>
          </a:prstGeom>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lnSpc>
                <a:spcPct val="90000"/>
              </a:lnSpc>
              <a:buClr>
                <a:schemeClr val="tx2"/>
              </a:buClr>
              <a:buFont typeface="+mj-lt"/>
              <a:buAutoNum type="arabicPeriod" startAt="6"/>
              <a:defRPr/>
            </a:pPr>
            <a:r>
              <a:rPr lang="en-US" sz="2800" dirty="0" smtClean="0">
                <a:solidFill>
                  <a:prstClr val="black"/>
                </a:solidFill>
                <a:latin typeface="Arial" panose="020B0604020202020204" pitchFamily="34" charset="0"/>
                <a:cs typeface="Arial" panose="020B0604020202020204" pitchFamily="34" charset="0"/>
              </a:rPr>
              <a:t>Employee </a:t>
            </a:r>
            <a:r>
              <a:rPr lang="en-US" sz="2800" dirty="0">
                <a:solidFill>
                  <a:prstClr val="black"/>
                </a:solidFill>
                <a:latin typeface="Arial" panose="020B0604020202020204" pitchFamily="34" charset="0"/>
                <a:cs typeface="Arial" panose="020B0604020202020204" pitchFamily="34" charset="0"/>
              </a:rPr>
              <a:t>&amp; Leadership Development</a:t>
            </a:r>
          </a:p>
          <a:p>
            <a:pPr marL="514350" indent="-514350">
              <a:lnSpc>
                <a:spcPct val="90000"/>
              </a:lnSpc>
              <a:buClr>
                <a:schemeClr val="tx2"/>
              </a:buClr>
              <a:buFont typeface="+mj-lt"/>
              <a:buAutoNum type="arabicPeriod" startAt="6"/>
              <a:defRPr/>
            </a:pPr>
            <a:r>
              <a:rPr lang="en-US" sz="2800" dirty="0">
                <a:solidFill>
                  <a:prstClr val="black"/>
                </a:solidFill>
                <a:latin typeface="Arial" panose="020B0604020202020204" pitchFamily="34" charset="0"/>
                <a:cs typeface="Arial" panose="020B0604020202020204" pitchFamily="34" charset="0"/>
              </a:rPr>
              <a:t>Operational Optimization</a:t>
            </a:r>
          </a:p>
          <a:p>
            <a:pPr marL="514350" indent="-514350">
              <a:lnSpc>
                <a:spcPct val="90000"/>
              </a:lnSpc>
              <a:buClr>
                <a:schemeClr val="tx2"/>
              </a:buClr>
              <a:buFont typeface="+mj-lt"/>
              <a:buAutoNum type="arabicPeriod" startAt="6"/>
              <a:defRPr/>
            </a:pPr>
            <a:r>
              <a:rPr lang="en-US" sz="2800" dirty="0">
                <a:solidFill>
                  <a:prstClr val="black"/>
                </a:solidFill>
                <a:latin typeface="Arial" panose="020B0604020202020204" pitchFamily="34" charset="0"/>
                <a:cs typeface="Arial" panose="020B0604020202020204" pitchFamily="34" charset="0"/>
              </a:rPr>
              <a:t>Community Sustainability</a:t>
            </a:r>
          </a:p>
          <a:p>
            <a:pPr marL="514350" indent="-514350">
              <a:lnSpc>
                <a:spcPct val="90000"/>
              </a:lnSpc>
              <a:buClr>
                <a:schemeClr val="tx2"/>
              </a:buClr>
              <a:buFont typeface="+mj-lt"/>
              <a:buAutoNum type="arabicPeriod" startAt="6"/>
              <a:defRPr/>
            </a:pPr>
            <a:r>
              <a:rPr lang="en-US" sz="2800" dirty="0">
                <a:solidFill>
                  <a:prstClr val="black"/>
                </a:solidFill>
                <a:latin typeface="Arial" panose="020B0604020202020204" pitchFamily="34" charset="0"/>
                <a:cs typeface="Arial" panose="020B0604020202020204" pitchFamily="34" charset="0"/>
              </a:rPr>
              <a:t>Stakeholder Understanding &amp; Support</a:t>
            </a:r>
          </a:p>
          <a:p>
            <a:pPr marL="514350" indent="-514350">
              <a:lnSpc>
                <a:spcPct val="90000"/>
              </a:lnSpc>
              <a:buClr>
                <a:schemeClr val="tx2"/>
              </a:buClr>
              <a:buFont typeface="+mj-lt"/>
              <a:buAutoNum type="arabicPeriod" startAt="6"/>
              <a:defRPr/>
            </a:pPr>
            <a:r>
              <a:rPr lang="en-US" sz="2800" dirty="0">
                <a:solidFill>
                  <a:prstClr val="black"/>
                </a:solidFill>
                <a:latin typeface="Arial" panose="020B0604020202020204" pitchFamily="34" charset="0"/>
                <a:cs typeface="Arial" panose="020B0604020202020204" pitchFamily="34" charset="0"/>
              </a:rPr>
              <a:t>Operational </a:t>
            </a:r>
            <a:r>
              <a:rPr lang="en-US" sz="2800" dirty="0" smtClean="0">
                <a:solidFill>
                  <a:prstClr val="black"/>
                </a:solidFill>
                <a:latin typeface="Arial" panose="020B0604020202020204" pitchFamily="34" charset="0"/>
                <a:cs typeface="Arial" panose="020B0604020202020204" pitchFamily="34" charset="0"/>
              </a:rPr>
              <a:t>Resiliency</a:t>
            </a:r>
            <a:endParaRPr lang="en-US" sz="2800" b="1" dirty="0" smtClean="0">
              <a:solidFill>
                <a:srgbClr val="FFFF66"/>
              </a:solidFill>
              <a:latin typeface="Arial" panose="020B0604020202020204" pitchFamily="34" charset="0"/>
              <a:cs typeface="Arial" panose="020B0604020202020204" pitchFamily="34" charset="0"/>
            </a:endParaRPr>
          </a:p>
          <a:p>
            <a:pPr lvl="1">
              <a:lnSpc>
                <a:spcPct val="90000"/>
              </a:lnSpc>
              <a:buClr>
                <a:schemeClr val="tx2"/>
              </a:buClr>
              <a:buFont typeface="Wingdings" pitchFamily="2" charset="2"/>
              <a:buNone/>
              <a:defRPr/>
            </a:pPr>
            <a:endParaRPr lang="en-US" sz="28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757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400" y="473075"/>
            <a:ext cx="8407400" cy="504825"/>
          </a:xfrm>
        </p:spPr>
        <p:txBody>
          <a:bodyPr>
            <a:noAutofit/>
          </a:bodyPr>
          <a:lstStyle/>
          <a:p>
            <a:r>
              <a:rPr lang="en-US" sz="3600" dirty="0"/>
              <a:t>EUM Attribute Assessment Results</a:t>
            </a:r>
          </a:p>
        </p:txBody>
      </p:sp>
      <p:graphicFrame>
        <p:nvGraphicFramePr>
          <p:cNvPr id="3" name="Table 2"/>
          <p:cNvGraphicFramePr>
            <a:graphicFrameLocks noGrp="1"/>
          </p:cNvGraphicFramePr>
          <p:nvPr>
            <p:extLst>
              <p:ext uri="{D42A27DB-BD31-4B8C-83A1-F6EECF244321}">
                <p14:modId xmlns:p14="http://schemas.microsoft.com/office/powerpoint/2010/main" val="3086990653"/>
              </p:ext>
            </p:extLst>
          </p:nvPr>
        </p:nvGraphicFramePr>
        <p:xfrm>
          <a:off x="450849" y="1117600"/>
          <a:ext cx="8229601" cy="3535174"/>
        </p:xfrm>
        <a:graphic>
          <a:graphicData uri="http://schemas.openxmlformats.org/drawingml/2006/table">
            <a:tbl>
              <a:tblPr firstRow="1" firstCol="1" bandRow="1"/>
              <a:tblGrid>
                <a:gridCol w="645085"/>
                <a:gridCol w="475873"/>
                <a:gridCol w="646818"/>
                <a:gridCol w="647395"/>
                <a:gridCol w="647395"/>
                <a:gridCol w="644508"/>
                <a:gridCol w="645085"/>
                <a:gridCol w="645663"/>
                <a:gridCol w="646818"/>
                <a:gridCol w="646818"/>
                <a:gridCol w="645663"/>
                <a:gridCol w="646240"/>
                <a:gridCol w="646240"/>
              </a:tblGrid>
              <a:tr h="698217">
                <a:tc rowSpan="4">
                  <a:txBody>
                    <a:bodyPr/>
                    <a:lstStyle/>
                    <a:p>
                      <a:pPr marL="71755" marR="71755" algn="ctr">
                        <a:lnSpc>
                          <a:spcPct val="115000"/>
                        </a:lnSpc>
                        <a:spcBef>
                          <a:spcPts val="0"/>
                        </a:spcBef>
                        <a:spcAft>
                          <a:spcPts val="0"/>
                        </a:spcAft>
                      </a:pPr>
                      <a:r>
                        <a:rPr lang="en-US" sz="1800" dirty="0">
                          <a:effectLst/>
                          <a:latin typeface="Calibri"/>
                          <a:ea typeface="Calibri"/>
                          <a:cs typeface="Times New Roman"/>
                        </a:rPr>
                        <a:t>Rating</a:t>
                      </a:r>
                    </a:p>
                  </a:txBody>
                  <a:tcPr marL="62372" marR="623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rowSpan="4">
                  <a:txBody>
                    <a:bodyPr/>
                    <a:lstStyle/>
                    <a:p>
                      <a:pPr marL="71755" marR="71755" algn="ctr">
                        <a:lnSpc>
                          <a:spcPct val="115000"/>
                        </a:lnSpc>
                        <a:spcBef>
                          <a:spcPts val="0"/>
                        </a:spcBef>
                        <a:spcAft>
                          <a:spcPts val="0"/>
                        </a:spcAft>
                      </a:pPr>
                      <a:r>
                        <a:rPr lang="en-US" sz="1100">
                          <a:effectLst/>
                          <a:latin typeface="Calibri"/>
                          <a:ea typeface="Calibri"/>
                          <a:cs typeface="Times New Roman"/>
                        </a:rPr>
                        <a:t>Higher                                      Lower </a:t>
                      </a:r>
                      <a:endParaRPr lang="en-US" sz="1000">
                        <a:effectLst/>
                        <a:latin typeface="Calibri"/>
                        <a:ea typeface="Calibri"/>
                        <a:cs typeface="Times New Roman"/>
                      </a:endParaRPr>
                    </a:p>
                    <a:p>
                      <a:pPr marL="71755" marR="71755" algn="ctr">
                        <a:lnSpc>
                          <a:spcPct val="115000"/>
                        </a:lnSpc>
                        <a:spcBef>
                          <a:spcPts val="0"/>
                        </a:spcBef>
                        <a:spcAft>
                          <a:spcPts val="0"/>
                        </a:spcAft>
                      </a:pPr>
                      <a:r>
                        <a:rPr lang="en-US" sz="1100">
                          <a:effectLst/>
                          <a:latin typeface="Calibri"/>
                          <a:ea typeface="Calibri"/>
                          <a:cs typeface="Times New Roman"/>
                        </a:rPr>
                        <a:t>Achievement                         Achievement</a:t>
                      </a:r>
                      <a:endParaRPr lang="en-US" sz="1000">
                        <a:effectLst/>
                        <a:latin typeface="Calibri"/>
                        <a:ea typeface="Calibri"/>
                        <a:cs typeface="Times New Roman"/>
                      </a:endParaRPr>
                    </a:p>
                  </a:txBody>
                  <a:tcPr marL="62372" marR="623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3.0-3.5</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FV</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IS</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ED</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21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300">
                          <a:effectLst/>
                          <a:latin typeface="Calibri"/>
                          <a:ea typeface="Calibri"/>
                          <a:cs typeface="Times New Roman"/>
                        </a:rPr>
                        <a:t>2.5-3.0</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OO</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SS</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OR</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21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300">
                          <a:effectLst/>
                          <a:latin typeface="Calibri"/>
                          <a:ea typeface="Calibri"/>
                          <a:cs typeface="Times New Roman"/>
                        </a:rPr>
                        <a:t>2-2.5</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latin typeface="Calibri"/>
                          <a:ea typeface="Calibri"/>
                          <a:cs typeface="Times New Roman"/>
                        </a:rPr>
                        <a:t> </a:t>
                      </a:r>
                      <a:endParaRPr lang="en-US" sz="1000" dirty="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WR</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CS</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SU</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21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300">
                          <a:effectLst/>
                          <a:latin typeface="Calibri"/>
                          <a:ea typeface="Calibri"/>
                          <a:cs typeface="Times New Roman"/>
                        </a:rPr>
                        <a:t>1.0-2.0</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PQ</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a:effectLst/>
                          <a:latin typeface="Calibri"/>
                          <a:ea typeface="Calibri"/>
                          <a:cs typeface="Times New Roman"/>
                        </a:rPr>
                        <a:t> </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07">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1</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2</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3</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4</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5</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6</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7</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8</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9</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10</a:t>
                      </a:r>
                      <a:endParaRPr lang="en-US" sz="1000">
                        <a:effectLst/>
                        <a:latin typeface="Calibri"/>
                        <a:ea typeface="Calibri"/>
                        <a:cs typeface="Times New Roman"/>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273">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a:t>
                      </a:r>
                      <a:endParaRPr lang="en-US" sz="1000" dirty="0">
                        <a:effectLst/>
                        <a:latin typeface="Calibri"/>
                        <a:ea typeface="Calibri"/>
                        <a:cs typeface="Times New Roman"/>
                      </a:endParaRPr>
                    </a:p>
                  </a:txBody>
                  <a:tcPr marL="62372" marR="62372" marT="0" marB="0">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w="12700" cap="flat" cmpd="sng" algn="ctr">
                      <a:solidFill>
                        <a:srgbClr val="000000"/>
                      </a:solidFill>
                      <a:prstDash val="solid"/>
                      <a:round/>
                      <a:headEnd type="none" w="med" len="med"/>
                      <a:tailEnd type="none" w="med" len="med"/>
                    </a:lnR>
                    <a:lnT>
                      <a:noFill/>
                    </a:lnT>
                    <a:lnB>
                      <a:noFill/>
                    </a:lnB>
                  </a:tcPr>
                </a:tc>
                <a:tc gridSpan="10">
                  <a:txBody>
                    <a:bodyPr/>
                    <a:lstStyle/>
                    <a:p>
                      <a:pPr marL="0" marR="0">
                        <a:lnSpc>
                          <a:spcPct val="115000"/>
                        </a:lnSpc>
                        <a:spcBef>
                          <a:spcPts val="0"/>
                        </a:spcBef>
                        <a:spcAft>
                          <a:spcPts val="0"/>
                        </a:spcAft>
                      </a:pPr>
                      <a:r>
                        <a:rPr lang="en-US" sz="1100">
                          <a:effectLst/>
                          <a:latin typeface="Calibri"/>
                          <a:ea typeface="Calibri"/>
                          <a:cs typeface="Times New Roman"/>
                        </a:rPr>
                        <a:t>                            More Important                                                                                             Less Important</a:t>
                      </a:r>
                      <a:endParaRPr lang="en-US" sz="1000">
                        <a:effectLst/>
                        <a:latin typeface="Calibri"/>
                        <a:ea typeface="Calibri"/>
                        <a:cs typeface="Times New Roman"/>
                      </a:endParaRPr>
                    </a:p>
                  </a:txBody>
                  <a:tcPr marL="62372" marR="62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1273">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endParaRPr lang="en-US" sz="1000">
                        <a:effectLst/>
                        <a:latin typeface="Calibri"/>
                        <a:ea typeface="Calibri"/>
                        <a:cs typeface="Times New Roman"/>
                      </a:endParaRPr>
                    </a:p>
                  </a:txBody>
                  <a:tcPr marL="62372" marR="62372" marT="0" marB="0">
                    <a:lnL>
                      <a:noFill/>
                    </a:lnL>
                    <a:lnR w="12700" cap="flat" cmpd="sng" algn="ctr">
                      <a:solidFill>
                        <a:srgbClr val="000000"/>
                      </a:solidFill>
                      <a:prstDash val="solid"/>
                      <a:round/>
                      <a:headEnd type="none" w="med" len="med"/>
                      <a:tailEnd type="none" w="med" len="med"/>
                    </a:lnR>
                    <a:lnT>
                      <a:noFill/>
                    </a:lnT>
                    <a:lnB>
                      <a:noFill/>
                    </a:lnB>
                  </a:tcPr>
                </a:tc>
                <a:tc gridSpan="10">
                  <a:txBody>
                    <a:bodyPr/>
                    <a:lstStyle/>
                    <a:p>
                      <a:pPr marL="0" marR="0" algn="ctr">
                        <a:lnSpc>
                          <a:spcPct val="115000"/>
                        </a:lnSpc>
                        <a:spcBef>
                          <a:spcPts val="0"/>
                        </a:spcBef>
                        <a:spcAft>
                          <a:spcPts val="0"/>
                        </a:spcAft>
                      </a:pPr>
                      <a:r>
                        <a:rPr lang="en-US" sz="1800" dirty="0">
                          <a:effectLst/>
                          <a:latin typeface="Calibri"/>
                          <a:ea typeface="Calibri"/>
                          <a:cs typeface="Times New Roman"/>
                        </a:rPr>
                        <a:t>Ranking</a:t>
                      </a:r>
                    </a:p>
                  </a:txBody>
                  <a:tcPr marL="62372" marR="62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3"/>
          <p:cNvSpPr txBox="1">
            <a:spLocks noChangeArrowheads="1"/>
          </p:cNvSpPr>
          <p:nvPr/>
        </p:nvSpPr>
        <p:spPr>
          <a:xfrm>
            <a:off x="457200" y="4775200"/>
            <a:ext cx="3505200" cy="1524000"/>
          </a:xfrm>
          <a:prstGeom prst="rect">
            <a:avLst/>
          </a:prstGeom>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Product </a:t>
            </a:r>
            <a:r>
              <a:rPr lang="en-US" sz="1800" dirty="0" smtClean="0">
                <a:solidFill>
                  <a:prstClr val="black"/>
                </a:solidFill>
                <a:latin typeface="Arial" panose="020B0604020202020204" pitchFamily="34" charset="0"/>
                <a:cs typeface="Arial" panose="020B0604020202020204" pitchFamily="34" charset="0"/>
              </a:rPr>
              <a:t>Quality (PQ)</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Water Resource </a:t>
            </a:r>
            <a:r>
              <a:rPr lang="en-US" sz="1800" dirty="0" smtClean="0">
                <a:solidFill>
                  <a:prstClr val="black"/>
                </a:solidFill>
                <a:latin typeface="Arial" panose="020B0604020202020204" pitchFamily="34" charset="0"/>
                <a:cs typeface="Arial" panose="020B0604020202020204" pitchFamily="34" charset="0"/>
              </a:rPr>
              <a:t>Adequacy (WR)</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smtClean="0">
                <a:solidFill>
                  <a:prstClr val="black"/>
                </a:solidFill>
                <a:latin typeface="Arial" panose="020B0604020202020204" pitchFamily="34" charset="0"/>
                <a:cs typeface="Arial" panose="020B0604020202020204" pitchFamily="34" charset="0"/>
              </a:rPr>
              <a:t>Financial Viability (FV)</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smtClean="0">
                <a:solidFill>
                  <a:prstClr val="black"/>
                </a:solidFill>
                <a:latin typeface="Arial" panose="020B0604020202020204" pitchFamily="34" charset="0"/>
                <a:cs typeface="Arial" panose="020B0604020202020204" pitchFamily="34" charset="0"/>
              </a:rPr>
              <a:t>Infrastructure Stability (IS)</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Customer </a:t>
            </a:r>
            <a:r>
              <a:rPr lang="en-US" sz="1800" dirty="0" smtClean="0">
                <a:solidFill>
                  <a:prstClr val="black"/>
                </a:solidFill>
                <a:latin typeface="Arial" panose="020B0604020202020204" pitchFamily="34" charset="0"/>
                <a:cs typeface="Arial" panose="020B0604020202020204" pitchFamily="34" charset="0"/>
              </a:rPr>
              <a:t>Satisfaction (CS)</a:t>
            </a:r>
            <a:endParaRPr lang="en-US" sz="1800" dirty="0">
              <a:solidFill>
                <a:prstClr val="black"/>
              </a:solidFill>
              <a:latin typeface="Arial" panose="020B0604020202020204" pitchFamily="34" charset="0"/>
              <a:cs typeface="Arial" panose="020B0604020202020204" pitchFamily="34" charset="0"/>
            </a:endParaRPr>
          </a:p>
        </p:txBody>
      </p:sp>
      <p:sp>
        <p:nvSpPr>
          <p:cNvPr id="6" name="Rectangle 3"/>
          <p:cNvSpPr txBox="1">
            <a:spLocks noChangeArrowheads="1"/>
          </p:cNvSpPr>
          <p:nvPr/>
        </p:nvSpPr>
        <p:spPr>
          <a:xfrm>
            <a:off x="4114800" y="4767036"/>
            <a:ext cx="4572000" cy="1524000"/>
          </a:xfrm>
          <a:prstGeom prst="rect">
            <a:avLst/>
          </a:prstGeom>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Employee &amp; Leadership </a:t>
            </a:r>
            <a:r>
              <a:rPr lang="en-US" sz="1800" dirty="0" smtClean="0">
                <a:solidFill>
                  <a:prstClr val="black"/>
                </a:solidFill>
                <a:latin typeface="Arial" panose="020B0604020202020204" pitchFamily="34" charset="0"/>
                <a:cs typeface="Arial" panose="020B0604020202020204" pitchFamily="34" charset="0"/>
              </a:rPr>
              <a:t>Development (ED)</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Operational </a:t>
            </a:r>
            <a:r>
              <a:rPr lang="en-US" sz="1800" dirty="0" smtClean="0">
                <a:solidFill>
                  <a:prstClr val="black"/>
                </a:solidFill>
                <a:latin typeface="Arial" panose="020B0604020202020204" pitchFamily="34" charset="0"/>
                <a:cs typeface="Arial" panose="020B0604020202020204" pitchFamily="34" charset="0"/>
              </a:rPr>
              <a:t>Optimization (OO)</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Community </a:t>
            </a:r>
            <a:r>
              <a:rPr lang="en-US" sz="1800" dirty="0" smtClean="0">
                <a:solidFill>
                  <a:prstClr val="black"/>
                </a:solidFill>
                <a:latin typeface="Arial" panose="020B0604020202020204" pitchFamily="34" charset="0"/>
                <a:cs typeface="Arial" panose="020B0604020202020204" pitchFamily="34" charset="0"/>
              </a:rPr>
              <a:t>Sustainability (SU)</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Stakeholder Understanding &amp; </a:t>
            </a:r>
            <a:r>
              <a:rPr lang="en-US" sz="1800" dirty="0" smtClean="0">
                <a:solidFill>
                  <a:prstClr val="black"/>
                </a:solidFill>
                <a:latin typeface="Arial" panose="020B0604020202020204" pitchFamily="34" charset="0"/>
                <a:cs typeface="Arial" panose="020B0604020202020204" pitchFamily="34" charset="0"/>
              </a:rPr>
              <a:t>Support (SS)</a:t>
            </a:r>
            <a:endParaRPr lang="en-US" sz="18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800" dirty="0">
                <a:solidFill>
                  <a:prstClr val="black"/>
                </a:solidFill>
                <a:latin typeface="Arial" panose="020B0604020202020204" pitchFamily="34" charset="0"/>
                <a:cs typeface="Arial" panose="020B0604020202020204" pitchFamily="34" charset="0"/>
              </a:rPr>
              <a:t>Operational </a:t>
            </a:r>
            <a:r>
              <a:rPr lang="en-US" sz="1800" dirty="0" smtClean="0">
                <a:solidFill>
                  <a:prstClr val="black"/>
                </a:solidFill>
                <a:latin typeface="Arial" panose="020B0604020202020204" pitchFamily="34" charset="0"/>
                <a:cs typeface="Arial" panose="020B0604020202020204" pitchFamily="34" charset="0"/>
              </a:rPr>
              <a:t>Resiliency (OR)</a:t>
            </a:r>
            <a:endParaRPr lang="en-US" sz="1800" b="1" dirty="0">
              <a:solidFill>
                <a:srgbClr val="FFFF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5002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5289" y="4762500"/>
            <a:ext cx="6400800" cy="1774778"/>
          </a:xfrm>
        </p:spPr>
        <p:txBody>
          <a:bodyPr>
            <a:normAutofit fontScale="92500" lnSpcReduction="20000"/>
          </a:bodyPr>
          <a:lstStyle/>
          <a:p>
            <a:r>
              <a:rPr lang="en-US" dirty="0">
                <a:solidFill>
                  <a:schemeClr val="tx1"/>
                </a:solidFill>
              </a:rPr>
              <a:t>Frank </a:t>
            </a:r>
            <a:r>
              <a:rPr lang="en-US" dirty="0" smtClean="0">
                <a:solidFill>
                  <a:schemeClr val="tx1"/>
                </a:solidFill>
              </a:rPr>
              <a:t>Roth, Senior Policy Manager</a:t>
            </a:r>
            <a:endParaRPr lang="en-US" dirty="0">
              <a:solidFill>
                <a:schemeClr val="tx1"/>
              </a:solidFill>
            </a:endParaRPr>
          </a:p>
          <a:p>
            <a:r>
              <a:rPr lang="en-US" dirty="0">
                <a:solidFill>
                  <a:schemeClr val="tx1"/>
                </a:solidFill>
              </a:rPr>
              <a:t>Albuquerque Bernalillo </a:t>
            </a:r>
            <a:r>
              <a:rPr lang="en-US" dirty="0" smtClean="0">
                <a:solidFill>
                  <a:schemeClr val="tx1"/>
                </a:solidFill>
              </a:rPr>
              <a:t>County</a:t>
            </a:r>
            <a:br>
              <a:rPr lang="en-US" dirty="0" smtClean="0">
                <a:solidFill>
                  <a:schemeClr val="tx1"/>
                </a:solidFill>
              </a:rPr>
            </a:br>
            <a:r>
              <a:rPr lang="en-US" dirty="0" smtClean="0">
                <a:solidFill>
                  <a:schemeClr val="tx1"/>
                </a:solidFill>
              </a:rPr>
              <a:t>Water </a:t>
            </a:r>
            <a:r>
              <a:rPr lang="en-US" dirty="0">
                <a:solidFill>
                  <a:schemeClr val="tx1"/>
                </a:solidFill>
              </a:rPr>
              <a:t>Utility </a:t>
            </a:r>
            <a:r>
              <a:rPr lang="en-US" dirty="0" smtClean="0">
                <a:solidFill>
                  <a:schemeClr val="tx1"/>
                </a:solidFill>
              </a:rPr>
              <a:t>Authority</a:t>
            </a:r>
          </a:p>
          <a:p>
            <a:r>
              <a:rPr lang="en-US" dirty="0" smtClean="0">
                <a:solidFill>
                  <a:schemeClr val="tx1"/>
                </a:solidFill>
              </a:rPr>
              <a:t>New Mexico</a:t>
            </a:r>
            <a:endParaRPr lang="en-US" dirty="0">
              <a:solidFill>
                <a:schemeClr val="tx1"/>
              </a:solidFill>
            </a:endParaRPr>
          </a:p>
        </p:txBody>
      </p:sp>
      <p:sp>
        <p:nvSpPr>
          <p:cNvPr id="6" name="Rectangle 5"/>
          <p:cNvSpPr/>
          <p:nvPr/>
        </p:nvSpPr>
        <p:spPr>
          <a:xfrm>
            <a:off x="755" y="12700"/>
            <a:ext cx="9144000" cy="1562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itleSlide2.png"/>
          <p:cNvPicPr>
            <a:picLocks noChangeAspect="1"/>
          </p:cNvPicPr>
          <p:nvPr/>
        </p:nvPicPr>
        <p:blipFill rotWithShape="1">
          <a:blip r:embed="rId3" cstate="print"/>
          <a:srcRect t="95198" b="2401"/>
          <a:stretch/>
        </p:blipFill>
        <p:spPr>
          <a:xfrm>
            <a:off x="1510" y="1207400"/>
            <a:ext cx="9143245" cy="16465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114750"/>
            <a:ext cx="2682240" cy="1066800"/>
          </a:xfrm>
          <a:prstGeom prst="rect">
            <a:avLst/>
          </a:prstGeom>
        </p:spPr>
      </p:pic>
      <p:sp>
        <p:nvSpPr>
          <p:cNvPr id="2" name="Title 1"/>
          <p:cNvSpPr>
            <a:spLocks noGrp="1"/>
          </p:cNvSpPr>
          <p:nvPr>
            <p:ph type="ctrTitle"/>
          </p:nvPr>
        </p:nvSpPr>
        <p:spPr>
          <a:xfrm>
            <a:off x="317500" y="1409700"/>
            <a:ext cx="8445500" cy="3162300"/>
          </a:xfrm>
        </p:spPr>
        <p:txBody>
          <a:bodyPr>
            <a:normAutofit fontScale="90000"/>
          </a:bodyPr>
          <a:lstStyle/>
          <a:p>
            <a:r>
              <a:rPr lang="en-US" dirty="0" smtClean="0"/>
              <a:t>Integrating the EUM Benchmarking Tool into Albuquerque’s </a:t>
            </a:r>
            <a:br>
              <a:rPr lang="en-US" dirty="0" smtClean="0"/>
            </a:br>
            <a:r>
              <a:rPr lang="en-US" dirty="0" smtClean="0"/>
              <a:t>Strategic Planning Process</a:t>
            </a:r>
            <a:br>
              <a:rPr lang="en-US" dirty="0" smtClean="0"/>
            </a:br>
            <a:r>
              <a:rPr lang="en-US" sz="900" dirty="0" smtClean="0"/>
              <a:t/>
            </a:r>
            <a:br>
              <a:rPr lang="en-US" sz="900" dirty="0" smtClean="0"/>
            </a:br>
            <a:r>
              <a:rPr lang="en-US" sz="900" dirty="0" smtClean="0"/>
              <a:t/>
            </a:r>
            <a:br>
              <a:rPr lang="en-US" sz="900" dirty="0" smtClean="0"/>
            </a:br>
            <a:r>
              <a:rPr lang="en-US" sz="3200" i="1" dirty="0" smtClean="0"/>
              <a:t>April 23, 2015</a:t>
            </a:r>
            <a:endParaRPr lang="en-US" sz="3200" i="1" dirty="0"/>
          </a:p>
        </p:txBody>
      </p:sp>
      <p:pic>
        <p:nvPicPr>
          <p:cNvPr id="7" name="Picture 6" descr="titleSlide2.png"/>
          <p:cNvPicPr>
            <a:picLocks noChangeAspect="1"/>
          </p:cNvPicPr>
          <p:nvPr/>
        </p:nvPicPr>
        <p:blipFill rotWithShape="1">
          <a:blip r:embed="rId3" cstate="print"/>
          <a:srcRect t="95198"/>
          <a:stretch/>
        </p:blipFill>
        <p:spPr>
          <a:xfrm>
            <a:off x="377" y="6537278"/>
            <a:ext cx="9143245" cy="329300"/>
          </a:xfrm>
          <a:prstGeom prst="rect">
            <a:avLst/>
          </a:prstGeom>
        </p:spPr>
      </p:pic>
      <p:sp>
        <p:nvSpPr>
          <p:cNvPr id="8" name="Title 2"/>
          <p:cNvSpPr txBox="1">
            <a:spLocks/>
          </p:cNvSpPr>
          <p:nvPr/>
        </p:nvSpPr>
        <p:spPr bwMode="auto">
          <a:xfrm>
            <a:off x="3644900" y="165551"/>
            <a:ext cx="5463162" cy="965199"/>
          </a:xfrm>
          <a:prstGeom prst="rect">
            <a:avLst/>
          </a:prstGeom>
          <a:noFill/>
          <a:ln>
            <a:noFill/>
          </a:ln>
          <a:extLst/>
        </p:spPr>
        <p:txBody>
          <a:bodyPr vert="horz" wrap="square" lIns="91440" tIns="45720" rIns="91440" bIns="45720" numCol="1" rtlCol="0" anchor="ctr" anchorCtr="0" compatLnSpc="1">
            <a:prstTxWarp prst="textNoShape">
              <a:avLst/>
            </a:prstTxWarp>
            <a:normAutofit fontScale="97500"/>
          </a:bodyPr>
          <a:lstStyle>
            <a:lvl1pPr algn="ctr" defTabSz="914400" rtl="0" eaLnBrk="1" fontAlgn="base" latinLnBrk="0" hangingPunct="1">
              <a:spcBef>
                <a:spcPct val="0"/>
              </a:spcBef>
              <a:spcAft>
                <a:spcPct val="0"/>
              </a:spcAft>
              <a:buNone/>
              <a:defRPr sz="4400" kern="1200">
                <a:solidFill>
                  <a:schemeClr val="tx1"/>
                </a:solidFill>
                <a:latin typeface="+mj-lt"/>
                <a:ea typeface="+mj-ea"/>
                <a:cs typeface="+mj-cs"/>
              </a:defRPr>
            </a:lvl1pPr>
            <a:lvl2pPr algn="ctr" rtl="0" fontAlgn="base">
              <a:spcBef>
                <a:spcPct val="0"/>
              </a:spcBef>
              <a:spcAft>
                <a:spcPct val="0"/>
              </a:spcAft>
              <a:defRPr sz="4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4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4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4400">
                <a:solidFill>
                  <a:schemeClr val="tx2"/>
                </a:solidFill>
                <a:latin typeface="Arial" charset="0"/>
                <a:ea typeface="ヒラギノ角ゴ Pro W3" charset="0"/>
                <a:cs typeface="ヒラギノ角ゴ Pro W3" charset="0"/>
              </a:defRPr>
            </a:lvl5pPr>
            <a:lvl6pPr marL="457200" algn="ctr" rtl="0" eaLnBrk="1" fontAlgn="base" hangingPunct="1">
              <a:spcBef>
                <a:spcPct val="0"/>
              </a:spcBef>
              <a:spcAft>
                <a:spcPct val="0"/>
              </a:spcAft>
              <a:defRPr sz="4400">
                <a:solidFill>
                  <a:schemeClr val="tx2"/>
                </a:solidFill>
                <a:latin typeface="Arial" charset="0"/>
                <a:ea typeface="ヒラギノ角ゴ Pro W3" charset="0"/>
                <a:cs typeface="ヒラギノ角ゴ Pro W3" charset="0"/>
              </a:defRPr>
            </a:lvl6pPr>
            <a:lvl7pPr marL="914400" algn="ctr" rtl="0" eaLnBrk="1" fontAlgn="base" hangingPunct="1">
              <a:spcBef>
                <a:spcPct val="0"/>
              </a:spcBef>
              <a:spcAft>
                <a:spcPct val="0"/>
              </a:spcAft>
              <a:defRPr sz="4400">
                <a:solidFill>
                  <a:schemeClr val="tx2"/>
                </a:solidFill>
                <a:latin typeface="Arial" charset="0"/>
                <a:ea typeface="ヒラギノ角ゴ Pro W3" charset="0"/>
                <a:cs typeface="ヒラギノ角ゴ Pro W3" charset="0"/>
              </a:defRPr>
            </a:lvl7pPr>
            <a:lvl8pPr marL="1371600" algn="ctr" rtl="0" eaLnBrk="1" fontAlgn="base" hangingPunct="1">
              <a:spcBef>
                <a:spcPct val="0"/>
              </a:spcBef>
              <a:spcAft>
                <a:spcPct val="0"/>
              </a:spcAft>
              <a:defRPr sz="4400">
                <a:solidFill>
                  <a:schemeClr val="tx2"/>
                </a:solidFill>
                <a:latin typeface="Arial" charset="0"/>
                <a:ea typeface="ヒラギノ角ゴ Pro W3" charset="0"/>
                <a:cs typeface="ヒラギノ角ゴ Pro W3" charset="0"/>
              </a:defRPr>
            </a:lvl8pPr>
            <a:lvl9pPr marL="1828800" algn="ctr" rtl="0" eaLnBrk="1" fontAlgn="base" hangingPunct="1">
              <a:spcBef>
                <a:spcPct val="0"/>
              </a:spcBef>
              <a:spcAft>
                <a:spcPct val="0"/>
              </a:spcAft>
              <a:defRPr sz="4400">
                <a:solidFill>
                  <a:schemeClr val="tx2"/>
                </a:solidFill>
                <a:latin typeface="Arial" charset="0"/>
                <a:ea typeface="ヒラギノ角ゴ Pro W3" charset="0"/>
                <a:cs typeface="ヒラギノ角ゴ Pro W3" charset="0"/>
              </a:defRPr>
            </a:lvl9pPr>
          </a:lstStyle>
          <a:p>
            <a:pPr fontAlgn="auto">
              <a:spcAft>
                <a:spcPts val="0"/>
              </a:spcAft>
            </a:pPr>
            <a:r>
              <a:rPr lang="en-US" sz="2400" b="1" dirty="0" smtClean="0">
                <a:solidFill>
                  <a:schemeClr val="tx2"/>
                </a:solidFill>
                <a:latin typeface="Arial Narrow" panose="020B0606020202030204" pitchFamily="34" charset="0"/>
              </a:rPr>
              <a:t>2015 IWA Water Efficiency &amp;</a:t>
            </a:r>
          </a:p>
          <a:p>
            <a:pPr fontAlgn="auto">
              <a:spcAft>
                <a:spcPts val="0"/>
              </a:spcAft>
            </a:pPr>
            <a:r>
              <a:rPr lang="en-US" sz="2400" b="1" dirty="0" smtClean="0">
                <a:solidFill>
                  <a:schemeClr val="tx2"/>
                </a:solidFill>
                <a:latin typeface="Arial Narrow" panose="020B0606020202030204" pitchFamily="34" charset="0"/>
              </a:rPr>
              <a:t>Performance Assessment Conference</a:t>
            </a:r>
            <a:endParaRPr lang="en-US" sz="2400" b="1" dirty="0">
              <a:solidFill>
                <a:schemeClr val="tx2"/>
              </a:solidFill>
              <a:latin typeface="Arial Narrow" panose="020B0606020202030204" pitchFamily="34" charset="0"/>
            </a:endParaRPr>
          </a:p>
        </p:txBody>
      </p:sp>
    </p:spTree>
    <p:extLst>
      <p:ext uri="{BB962C8B-B14F-4D97-AF65-F5344CB8AC3E}">
        <p14:creationId xmlns:p14="http://schemas.microsoft.com/office/powerpoint/2010/main" val="3716234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400" y="295275"/>
            <a:ext cx="8407400" cy="504825"/>
          </a:xfrm>
        </p:spPr>
        <p:txBody>
          <a:bodyPr>
            <a:noAutofit/>
          </a:bodyPr>
          <a:lstStyle/>
          <a:p>
            <a:r>
              <a:rPr lang="en-US" sz="3200" dirty="0"/>
              <a:t>EUM Benchmarking Tool Results</a:t>
            </a:r>
          </a:p>
        </p:txBody>
      </p:sp>
      <p:graphicFrame>
        <p:nvGraphicFramePr>
          <p:cNvPr id="5" name="Chart 4"/>
          <p:cNvGraphicFramePr>
            <a:graphicFrameLocks/>
          </p:cNvGraphicFramePr>
          <p:nvPr>
            <p:extLst>
              <p:ext uri="{D42A27DB-BD31-4B8C-83A1-F6EECF244321}">
                <p14:modId xmlns:p14="http://schemas.microsoft.com/office/powerpoint/2010/main" val="4271031598"/>
              </p:ext>
            </p:extLst>
          </p:nvPr>
        </p:nvGraphicFramePr>
        <p:xfrm>
          <a:off x="609600" y="1130300"/>
          <a:ext cx="8165945"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a:off x="4419600" y="7366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1</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8" name="Oval 7"/>
          <p:cNvSpPr/>
          <p:nvPr/>
        </p:nvSpPr>
        <p:spPr>
          <a:xfrm>
            <a:off x="1287236" y="1558471"/>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9</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9" name="Oval 8"/>
          <p:cNvSpPr/>
          <p:nvPr/>
        </p:nvSpPr>
        <p:spPr>
          <a:xfrm>
            <a:off x="381000" y="25654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latin typeface="Times New Roman" panose="02020603050405020304" pitchFamily="18" charset="0"/>
                <a:cs typeface="Times New Roman" panose="02020603050405020304" pitchFamily="18" charset="0"/>
              </a:rPr>
              <a:t>2</a:t>
            </a:r>
          </a:p>
        </p:txBody>
      </p:sp>
      <p:sp>
        <p:nvSpPr>
          <p:cNvPr id="10" name="Oval 9"/>
          <p:cNvSpPr/>
          <p:nvPr/>
        </p:nvSpPr>
        <p:spPr>
          <a:xfrm>
            <a:off x="636815" y="38608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8</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11" name="Oval 10"/>
          <p:cNvSpPr/>
          <p:nvPr/>
        </p:nvSpPr>
        <p:spPr>
          <a:xfrm>
            <a:off x="1553936" y="5003800"/>
            <a:ext cx="655864"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10</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12" name="Oval 11"/>
          <p:cNvSpPr/>
          <p:nvPr/>
        </p:nvSpPr>
        <p:spPr>
          <a:xfrm>
            <a:off x="5181600" y="57658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4</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13" name="Oval 12"/>
          <p:cNvSpPr/>
          <p:nvPr/>
        </p:nvSpPr>
        <p:spPr>
          <a:xfrm>
            <a:off x="7772400" y="49276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latin typeface="Times New Roman" panose="02020603050405020304" pitchFamily="18" charset="0"/>
                <a:cs typeface="Times New Roman" panose="02020603050405020304" pitchFamily="18" charset="0"/>
              </a:rPr>
              <a:t>3</a:t>
            </a:r>
          </a:p>
        </p:txBody>
      </p:sp>
      <p:sp>
        <p:nvSpPr>
          <p:cNvPr id="14" name="Oval 13"/>
          <p:cNvSpPr/>
          <p:nvPr/>
        </p:nvSpPr>
        <p:spPr>
          <a:xfrm>
            <a:off x="8039100" y="38608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7</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15" name="Oval 14"/>
          <p:cNvSpPr/>
          <p:nvPr/>
        </p:nvSpPr>
        <p:spPr>
          <a:xfrm>
            <a:off x="8153400" y="2562679"/>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latin typeface="Times New Roman" panose="02020603050405020304" pitchFamily="18" charset="0"/>
                <a:cs typeface="Times New Roman" panose="02020603050405020304" pitchFamily="18" charset="0"/>
              </a:rPr>
              <a:t>6</a:t>
            </a:r>
          </a:p>
        </p:txBody>
      </p:sp>
      <p:sp>
        <p:nvSpPr>
          <p:cNvPr id="16" name="Oval 15"/>
          <p:cNvSpPr/>
          <p:nvPr/>
        </p:nvSpPr>
        <p:spPr>
          <a:xfrm>
            <a:off x="7162800" y="15748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anose="02020603050405020304" pitchFamily="18" charset="0"/>
                <a:cs typeface="Times New Roman" panose="02020603050405020304" pitchFamily="18" charset="0"/>
              </a:rPr>
              <a:t>5</a:t>
            </a:r>
            <a:endParaRPr lang="en-US" dirty="0">
              <a:solidFill>
                <a:srgbClr val="00B05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982988" y="6040813"/>
            <a:ext cx="2935778" cy="369332"/>
          </a:xfrm>
          <a:prstGeom prst="rect">
            <a:avLst/>
          </a:prstGeom>
          <a:noFill/>
        </p:spPr>
        <p:txBody>
          <a:bodyPr wrap="square" rtlCol="0">
            <a:spAutoFit/>
          </a:bodyPr>
          <a:lstStyle/>
          <a:p>
            <a:r>
              <a:rPr lang="en-US" dirty="0" smtClean="0">
                <a:solidFill>
                  <a:srgbClr val="00B050"/>
                </a:solidFill>
                <a:latin typeface="Arial" panose="020B0604020202020204" pitchFamily="34" charset="0"/>
                <a:cs typeface="Arial" panose="020B0604020202020204" pitchFamily="34" charset="0"/>
                <a:sym typeface="Wingdings"/>
              </a:rPr>
              <a:t>  </a:t>
            </a:r>
            <a:r>
              <a:rPr lang="en-US" dirty="0" smtClean="0">
                <a:solidFill>
                  <a:srgbClr val="00B050"/>
                </a:solidFill>
                <a:latin typeface="Arial" panose="020B0604020202020204" pitchFamily="34" charset="0"/>
                <a:cs typeface="Arial" panose="020B0604020202020204" pitchFamily="34" charset="0"/>
              </a:rPr>
              <a:t>Primer Assessment</a:t>
            </a:r>
            <a:endParaRPr lang="en-US"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8372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3075"/>
            <a:ext cx="8229600" cy="765521"/>
          </a:xfrm>
        </p:spPr>
        <p:txBody>
          <a:bodyPr>
            <a:normAutofit/>
          </a:bodyPr>
          <a:lstStyle/>
          <a:p>
            <a:r>
              <a:rPr lang="en-US" sz="4000" dirty="0" smtClean="0"/>
              <a:t>Strategic Planning Integration</a:t>
            </a:r>
            <a:endParaRPr lang="en-US" sz="4000" dirty="0"/>
          </a:p>
        </p:txBody>
      </p:sp>
      <p:sp>
        <p:nvSpPr>
          <p:cNvPr id="5" name="Content Placeholder 4"/>
          <p:cNvSpPr>
            <a:spLocks noGrp="1"/>
          </p:cNvSpPr>
          <p:nvPr>
            <p:ph idx="1"/>
          </p:nvPr>
        </p:nvSpPr>
        <p:spPr>
          <a:xfrm>
            <a:off x="764771" y="1291560"/>
            <a:ext cx="7922030" cy="4525963"/>
          </a:xfrm>
        </p:spPr>
        <p:txBody>
          <a:bodyPr>
            <a:normAutofit/>
          </a:bodyPr>
          <a:lstStyle/>
          <a:p>
            <a:r>
              <a:rPr lang="en-US" dirty="0" smtClean="0"/>
              <a:t>Establish EUM Leadership Team</a:t>
            </a:r>
          </a:p>
          <a:p>
            <a:r>
              <a:rPr lang="en-US" dirty="0" smtClean="0"/>
              <a:t>EUM Retreat</a:t>
            </a:r>
          </a:p>
          <a:p>
            <a:r>
              <a:rPr lang="en-US" dirty="0" smtClean="0"/>
              <a:t>Review Results Attribute Assessment</a:t>
            </a:r>
            <a:endParaRPr lang="en-US" dirty="0"/>
          </a:p>
          <a:p>
            <a:r>
              <a:rPr lang="en-US" dirty="0"/>
              <a:t>Re-Assess Attributes</a:t>
            </a:r>
          </a:p>
          <a:p>
            <a:r>
              <a:rPr lang="en-US" dirty="0" smtClean="0"/>
              <a:t>Review Results Benchmarking Tool </a:t>
            </a:r>
          </a:p>
          <a:p>
            <a:r>
              <a:rPr lang="en-US" dirty="0" smtClean="0"/>
              <a:t>Discussion </a:t>
            </a:r>
            <a:r>
              <a:rPr lang="en-US" dirty="0"/>
              <a:t>of Self-Assessment </a:t>
            </a:r>
            <a:r>
              <a:rPr lang="en-US" dirty="0" smtClean="0"/>
              <a:t>Gaps</a:t>
            </a:r>
          </a:p>
          <a:p>
            <a:r>
              <a:rPr lang="en-US" dirty="0"/>
              <a:t>Establish </a:t>
            </a:r>
            <a:r>
              <a:rPr lang="en-US" dirty="0" smtClean="0"/>
              <a:t>Strategic Improvement Groups</a:t>
            </a:r>
            <a:endParaRPr lang="en-US" dirty="0"/>
          </a:p>
        </p:txBody>
      </p:sp>
    </p:spTree>
    <p:extLst>
      <p:ext uri="{BB962C8B-B14F-4D97-AF65-F5344CB8AC3E}">
        <p14:creationId xmlns:p14="http://schemas.microsoft.com/office/powerpoint/2010/main" val="3505931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1723"/>
            <a:ext cx="7772400" cy="620277"/>
          </a:xfrm>
        </p:spPr>
        <p:txBody>
          <a:bodyPr>
            <a:normAutofit/>
          </a:bodyPr>
          <a:lstStyle/>
          <a:p>
            <a:r>
              <a:rPr lang="en-US" sz="3200" dirty="0" smtClean="0"/>
              <a:t>Thank You</a:t>
            </a:r>
            <a:endParaRPr lang="en-US" sz="3200" dirty="0"/>
          </a:p>
        </p:txBody>
      </p:sp>
      <p:sp>
        <p:nvSpPr>
          <p:cNvPr id="3" name="Subtitle 2"/>
          <p:cNvSpPr>
            <a:spLocks noGrp="1"/>
          </p:cNvSpPr>
          <p:nvPr>
            <p:ph type="subTitle" idx="1"/>
          </p:nvPr>
        </p:nvSpPr>
        <p:spPr>
          <a:xfrm>
            <a:off x="1302589" y="2006601"/>
            <a:ext cx="6400800" cy="3894578"/>
          </a:xfrm>
        </p:spPr>
        <p:txBody>
          <a:bodyPr>
            <a:normAutofit fontScale="85000" lnSpcReduction="20000"/>
          </a:bodyPr>
          <a:lstStyle/>
          <a:p>
            <a:pPr lvl="0" algn="l"/>
            <a:r>
              <a:rPr lang="en-US" dirty="0" smtClean="0">
                <a:solidFill>
                  <a:srgbClr val="000000"/>
                </a:solidFill>
              </a:rPr>
              <a:t>Comments or questions, please contact:</a:t>
            </a:r>
          </a:p>
          <a:p>
            <a:pPr lvl="0" algn="l"/>
            <a:endParaRPr lang="en-US" sz="1000" dirty="0" smtClean="0">
              <a:solidFill>
                <a:srgbClr val="000000"/>
              </a:solidFill>
            </a:endParaRPr>
          </a:p>
          <a:p>
            <a:pPr lvl="0" algn="l"/>
            <a:r>
              <a:rPr lang="en-US" dirty="0">
                <a:solidFill>
                  <a:srgbClr val="000000"/>
                </a:solidFill>
              </a:rPr>
              <a:t>Frank Roth</a:t>
            </a:r>
          </a:p>
          <a:p>
            <a:pPr lvl="0" algn="l"/>
            <a:r>
              <a:rPr lang="en-US" i="1" dirty="0">
                <a:solidFill>
                  <a:srgbClr val="000000"/>
                </a:solidFill>
              </a:rPr>
              <a:t>Albuquerque Bernalillo </a:t>
            </a:r>
            <a:r>
              <a:rPr lang="en-US" i="1" dirty="0" smtClean="0">
                <a:solidFill>
                  <a:srgbClr val="000000"/>
                </a:solidFill>
              </a:rPr>
              <a:t>County</a:t>
            </a:r>
          </a:p>
          <a:p>
            <a:pPr lvl="0" algn="l"/>
            <a:r>
              <a:rPr lang="en-US" i="1" dirty="0" smtClean="0">
                <a:solidFill>
                  <a:srgbClr val="000000"/>
                </a:solidFill>
              </a:rPr>
              <a:t>Water </a:t>
            </a:r>
            <a:r>
              <a:rPr lang="en-US" i="1" dirty="0">
                <a:solidFill>
                  <a:srgbClr val="000000"/>
                </a:solidFill>
              </a:rPr>
              <a:t>Utility Authority</a:t>
            </a:r>
          </a:p>
          <a:p>
            <a:pPr lvl="0" algn="l"/>
            <a:r>
              <a:rPr lang="en-US" dirty="0">
                <a:solidFill>
                  <a:srgbClr val="000000"/>
                </a:solidFill>
              </a:rPr>
              <a:t>froth@abcwua.org</a:t>
            </a:r>
          </a:p>
          <a:p>
            <a:pPr lvl="0" algn="l"/>
            <a:r>
              <a:rPr lang="en-US" dirty="0">
                <a:solidFill>
                  <a:srgbClr val="000000"/>
                </a:solidFill>
              </a:rPr>
              <a:t>(505) 289-3102</a:t>
            </a:r>
          </a:p>
          <a:p>
            <a:pPr lvl="0" algn="l"/>
            <a:endParaRPr lang="en-US" dirty="0">
              <a:solidFill>
                <a:srgbClr val="000000"/>
              </a:solidFill>
            </a:endParaRPr>
          </a:p>
          <a:p>
            <a:pPr lvl="0" algn="l"/>
            <a:r>
              <a:rPr lang="en-US" dirty="0" smtClean="0">
                <a:solidFill>
                  <a:srgbClr val="000000"/>
                </a:solidFill>
              </a:rPr>
              <a:t>For more information visit:</a:t>
            </a:r>
          </a:p>
          <a:p>
            <a:pPr lvl="0" algn="l"/>
            <a:r>
              <a:rPr lang="en-US" dirty="0" smtClean="0">
                <a:solidFill>
                  <a:srgbClr val="000000"/>
                </a:solidFill>
                <a:hlinkClick r:id="rId3"/>
              </a:rPr>
              <a:t>www.waterrf.org</a:t>
            </a:r>
            <a:endParaRPr lang="en-US" dirty="0" smtClean="0">
              <a:solidFill>
                <a:srgbClr val="000000"/>
              </a:solidFill>
            </a:endParaRPr>
          </a:p>
          <a:p>
            <a:pPr lvl="0" algn="l"/>
            <a:endParaRPr lang="en-US" dirty="0">
              <a:solidFill>
                <a:srgbClr val="000000"/>
              </a:solidFill>
            </a:endParaRPr>
          </a:p>
        </p:txBody>
      </p:sp>
    </p:spTree>
    <p:extLst>
      <p:ext uri="{BB962C8B-B14F-4D97-AF65-F5344CB8AC3E}">
        <p14:creationId xmlns:p14="http://schemas.microsoft.com/office/powerpoint/2010/main" val="2921753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632"/>
            <a:ext cx="8229600" cy="1143000"/>
          </a:xfrm>
        </p:spPr>
        <p:txBody>
          <a:bodyPr>
            <a:noAutofit/>
          </a:bodyPr>
          <a:lstStyle/>
          <a:p>
            <a:r>
              <a:rPr lang="en-US" sz="3800" dirty="0" smtClean="0"/>
              <a:t>Background </a:t>
            </a:r>
            <a:br>
              <a:rPr lang="en-US" sz="3800" dirty="0" smtClean="0"/>
            </a:br>
            <a:r>
              <a:rPr lang="en-US" sz="3800" dirty="0" smtClean="0"/>
              <a:t>Albuquerque Water Authority</a:t>
            </a:r>
            <a:endParaRPr lang="en-US" sz="3800" dirty="0"/>
          </a:p>
        </p:txBody>
      </p:sp>
      <p:sp>
        <p:nvSpPr>
          <p:cNvPr id="5" name="Content Placeholder 4"/>
          <p:cNvSpPr>
            <a:spLocks noGrp="1"/>
          </p:cNvSpPr>
          <p:nvPr>
            <p:ph idx="1"/>
          </p:nvPr>
        </p:nvSpPr>
        <p:spPr>
          <a:xfrm>
            <a:off x="564426" y="1640701"/>
            <a:ext cx="8097436" cy="4768418"/>
          </a:xfrm>
        </p:spPr>
        <p:txBody>
          <a:bodyPr>
            <a:normAutofit fontScale="92500" lnSpcReduction="10000"/>
          </a:bodyPr>
          <a:lstStyle/>
          <a:p>
            <a:pPr lvl="0"/>
            <a:r>
              <a:rPr lang="en-US" dirty="0"/>
              <a:t>Budget: $202 million </a:t>
            </a:r>
            <a:r>
              <a:rPr lang="en-US" dirty="0" smtClean="0"/>
              <a:t>operating</a:t>
            </a:r>
            <a:br>
              <a:rPr lang="en-US" dirty="0" smtClean="0"/>
            </a:br>
            <a:r>
              <a:rPr lang="en-US" dirty="0" smtClean="0"/>
              <a:t>$</a:t>
            </a:r>
            <a:r>
              <a:rPr lang="en-US" dirty="0"/>
              <a:t>59 million capital </a:t>
            </a:r>
          </a:p>
          <a:p>
            <a:pPr lvl="0"/>
            <a:r>
              <a:rPr lang="en-US" dirty="0"/>
              <a:t>205,000 customer accounts</a:t>
            </a:r>
          </a:p>
          <a:p>
            <a:pPr lvl="0"/>
            <a:r>
              <a:rPr lang="en-US" dirty="0"/>
              <a:t>630 employees</a:t>
            </a:r>
          </a:p>
          <a:p>
            <a:pPr lvl="0"/>
            <a:r>
              <a:rPr lang="en-US" dirty="0"/>
              <a:t>31 billion gallons of drinking water produced and delivered annually</a:t>
            </a:r>
          </a:p>
          <a:p>
            <a:pPr lvl="0"/>
            <a:r>
              <a:rPr lang="en-US" dirty="0"/>
              <a:t>3,130 miles of water supply pipeline</a:t>
            </a:r>
          </a:p>
          <a:p>
            <a:pPr lvl="0"/>
            <a:r>
              <a:rPr lang="en-US" dirty="0"/>
              <a:t>20 billion gallons of wastewater processed and returned to river annually</a:t>
            </a:r>
          </a:p>
          <a:p>
            <a:pPr lvl="0"/>
            <a:r>
              <a:rPr lang="en-US" dirty="0"/>
              <a:t>2,700 miles of collection pipeline</a:t>
            </a:r>
          </a:p>
          <a:p>
            <a:pPr marL="0" indent="0">
              <a:buNone/>
            </a:pPr>
            <a:endParaRPr lang="en-US" dirty="0"/>
          </a:p>
        </p:txBody>
      </p:sp>
    </p:spTree>
    <p:extLst>
      <p:ext uri="{BB962C8B-B14F-4D97-AF65-F5344CB8AC3E}">
        <p14:creationId xmlns:p14="http://schemas.microsoft.com/office/powerpoint/2010/main" val="749098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Presentation Outline</a:t>
            </a:r>
            <a:endParaRPr lang="en-US" dirty="0"/>
          </a:p>
        </p:txBody>
      </p:sp>
      <p:sp>
        <p:nvSpPr>
          <p:cNvPr id="5" name="Content Placeholder 4"/>
          <p:cNvSpPr>
            <a:spLocks noGrp="1"/>
          </p:cNvSpPr>
          <p:nvPr>
            <p:ph idx="1"/>
          </p:nvPr>
        </p:nvSpPr>
        <p:spPr>
          <a:xfrm>
            <a:off x="872835" y="1723820"/>
            <a:ext cx="7489769" cy="4525963"/>
          </a:xfrm>
        </p:spPr>
        <p:txBody>
          <a:bodyPr/>
          <a:lstStyle/>
          <a:p>
            <a:pPr lvl="0"/>
            <a:r>
              <a:rPr lang="en-US" dirty="0" smtClean="0"/>
              <a:t>Background on Albuquerque</a:t>
            </a:r>
          </a:p>
          <a:p>
            <a:pPr lvl="0"/>
            <a:r>
              <a:rPr lang="en-US" dirty="0" smtClean="0"/>
              <a:t>Overview Strategic Planning Process</a:t>
            </a:r>
          </a:p>
          <a:p>
            <a:r>
              <a:rPr lang="en-US" dirty="0"/>
              <a:t>Benchmarking Tool Test Phase</a:t>
            </a:r>
          </a:p>
          <a:p>
            <a:pPr lvl="0"/>
            <a:r>
              <a:rPr lang="en-US" dirty="0" smtClean="0"/>
              <a:t>EUM Primer Assessment Results</a:t>
            </a:r>
          </a:p>
          <a:p>
            <a:pPr lvl="0"/>
            <a:r>
              <a:rPr lang="en-US" dirty="0" smtClean="0"/>
              <a:t>Benchmarking Tool Integration into Strategic Planning Process</a:t>
            </a:r>
            <a:endParaRPr lang="en-US" dirty="0"/>
          </a:p>
          <a:p>
            <a:pPr marL="0" indent="0">
              <a:buNone/>
            </a:pPr>
            <a:endParaRPr lang="en-US" dirty="0"/>
          </a:p>
        </p:txBody>
      </p:sp>
    </p:spTree>
    <p:extLst>
      <p:ext uri="{BB962C8B-B14F-4D97-AF65-F5344CB8AC3E}">
        <p14:creationId xmlns:p14="http://schemas.microsoft.com/office/powerpoint/2010/main" val="3223208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1193" y="473075"/>
            <a:ext cx="8678487" cy="504825"/>
          </a:xfrm>
        </p:spPr>
        <p:txBody>
          <a:bodyPr>
            <a:normAutofit/>
          </a:bodyPr>
          <a:lstStyle/>
          <a:p>
            <a:r>
              <a:rPr lang="en-US" sz="2600" dirty="0"/>
              <a:t>Strategic Planning, Budgeting &amp; Improvement Process</a:t>
            </a:r>
          </a:p>
        </p:txBody>
      </p:sp>
      <p:graphicFrame>
        <p:nvGraphicFramePr>
          <p:cNvPr id="10" name="Diagram 9"/>
          <p:cNvGraphicFramePr/>
          <p:nvPr>
            <p:extLst>
              <p:ext uri="{D42A27DB-BD31-4B8C-83A1-F6EECF244321}">
                <p14:modId xmlns:p14="http://schemas.microsoft.com/office/powerpoint/2010/main" val="4007531388"/>
              </p:ext>
            </p:extLst>
          </p:nvPr>
        </p:nvGraphicFramePr>
        <p:xfrm>
          <a:off x="495300" y="1054100"/>
          <a:ext cx="8077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2705100" y="2186052"/>
            <a:ext cx="3581400" cy="2754248"/>
            <a:chOff x="2380505" y="2370"/>
            <a:chExt cx="1334988" cy="867742"/>
          </a:xfrm>
        </p:grpSpPr>
        <p:sp>
          <p:nvSpPr>
            <p:cNvPr id="12" name="Rounded Rectangle 11"/>
            <p:cNvSpPr/>
            <p:nvPr/>
          </p:nvSpPr>
          <p:spPr>
            <a:xfrm>
              <a:off x="2380505" y="2370"/>
              <a:ext cx="1334988" cy="867742"/>
            </a:xfrm>
            <a:prstGeom prst="roundRect">
              <a:avLst/>
            </a:prstGeom>
            <a:solidFill>
              <a:schemeClr val="tx2"/>
            </a:solidFill>
            <a:ln w="25400" cap="flat" cmpd="sng" algn="ctr">
              <a:solidFill>
                <a:sysClr val="window" lastClr="FFFFFF">
                  <a:hueOff val="0"/>
                  <a:satOff val="0"/>
                  <a:lumOff val="0"/>
                  <a:alphaOff val="0"/>
                </a:sysClr>
              </a:solidFill>
              <a:prstDash val="solid"/>
            </a:ln>
            <a:effectLst/>
          </p:spPr>
        </p:sp>
        <p:sp>
          <p:nvSpPr>
            <p:cNvPr id="13" name="Rounded Rectangle 4"/>
            <p:cNvSpPr/>
            <p:nvPr/>
          </p:nvSpPr>
          <p:spPr>
            <a:xfrm>
              <a:off x="2422865" y="44730"/>
              <a:ext cx="1250268" cy="783022"/>
            </a:xfrm>
            <a:prstGeom prst="rect">
              <a:avLst/>
            </a:prstGeom>
            <a:noFill/>
            <a:ln>
              <a:noFill/>
            </a:ln>
            <a:effectLst/>
          </p:spPr>
          <p:txBody>
            <a:bodyPr spcFirstLastPara="0" vert="horz" wrap="square" lIns="99060" tIns="99060" rIns="99060" bIns="99060" numCol="1" spcCol="1270" anchor="ctr" anchorCtr="0">
              <a:noAutofit/>
            </a:bodyPr>
            <a:lstStyle/>
            <a:p>
              <a:pPr marL="0" marR="0" lvl="0" indent="0" algn="ctr" defTabSz="1155700" eaLnBrk="1" fontAlgn="auto" latinLnBrk="0" hangingPunct="1">
                <a:lnSpc>
                  <a:spcPct val="90000"/>
                </a:lnSpc>
                <a:spcBef>
                  <a:spcPct val="0"/>
                </a:spcBef>
                <a:spcAft>
                  <a:spcPct val="3500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MISSION</a:t>
              </a:r>
            </a:p>
            <a:p>
              <a:pPr marL="0" marR="0" lvl="0" indent="0" defTabSz="115570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Assure</a:t>
              </a:r>
              <a:r>
                <a:rPr kumimoji="0" lang="en-US" sz="1600" b="0"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responsive Customer Service</a:t>
              </a:r>
            </a:p>
            <a:p>
              <a:pPr marL="0" marR="0" lvl="0" indent="0" defTabSz="115570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Provide</a:t>
              </a:r>
              <a:r>
                <a:rPr kumimoji="0" lang="en-US" sz="1600" b="0"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reliable, high quality, affordable and sustainable water supply, wastewater collection treatment, and reuse systems</a:t>
              </a:r>
            </a:p>
            <a:p>
              <a:pPr marL="0" marR="0" lvl="0" indent="0" defTabSz="115570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Support</a:t>
              </a:r>
              <a:r>
                <a:rPr kumimoji="0" lang="en-US" sz="1600" b="0"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 healthy, environmentally-sustainable, and economically-viable community</a:t>
              </a:r>
              <a:endParaRPr kumimoji="0" lang="en-US" sz="1400" b="0" i="0" u="none" strike="noStrike" kern="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grpSp>
    </p:spTree>
    <p:extLst>
      <p:ext uri="{BB962C8B-B14F-4D97-AF65-F5344CB8AC3E}">
        <p14:creationId xmlns:p14="http://schemas.microsoft.com/office/powerpoint/2010/main" val="103511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3319"/>
            <a:ext cx="8229600" cy="408074"/>
          </a:xfrm>
        </p:spPr>
        <p:txBody>
          <a:bodyPr>
            <a:noAutofit/>
          </a:bodyPr>
          <a:lstStyle/>
          <a:p>
            <a:r>
              <a:rPr lang="en-US" sz="3200" dirty="0" smtClean="0"/>
              <a:t>EUM Quarterly Metrics</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1231833438"/>
              </p:ext>
            </p:extLst>
          </p:nvPr>
        </p:nvGraphicFramePr>
        <p:xfrm>
          <a:off x="324199" y="819653"/>
          <a:ext cx="4239491" cy="5417588"/>
        </p:xfrm>
        <a:graphic>
          <a:graphicData uri="http://schemas.openxmlformats.org/drawingml/2006/table">
            <a:tbl>
              <a:tblPr firstRow="1" firstCol="1" bandRow="1">
                <a:tableStyleId>{5C22544A-7EE6-4342-B048-85BDC9FD1C3A}</a:tableStyleId>
              </a:tblPr>
              <a:tblGrid>
                <a:gridCol w="836981"/>
                <a:gridCol w="3402510"/>
              </a:tblGrid>
              <a:tr h="366036">
                <a:tc>
                  <a:txBody>
                    <a:bodyPr/>
                    <a:lstStyle/>
                    <a:p>
                      <a:pPr marL="0" marR="0" algn="ctr">
                        <a:lnSpc>
                          <a:spcPct val="115000"/>
                        </a:lnSpc>
                        <a:spcBef>
                          <a:spcPts val="0"/>
                        </a:spcBef>
                        <a:spcAft>
                          <a:spcPts val="0"/>
                        </a:spcAft>
                      </a:pPr>
                      <a:r>
                        <a:rPr lang="en-US" sz="1800" dirty="0" smtClean="0">
                          <a:effectLst/>
                        </a:rPr>
                        <a:t>EUM</a:t>
                      </a:r>
                      <a:endParaRPr lang="en-US" sz="1800" dirty="0">
                        <a:effectLst/>
                      </a:endParaRPr>
                    </a:p>
                  </a:txBody>
                  <a:tcPr marL="61980" marR="61980" marT="0" marB="0" anchor="ctr">
                    <a:solidFill>
                      <a:schemeClr val="tx2"/>
                    </a:solidFill>
                  </a:tcPr>
                </a:tc>
                <a:tc>
                  <a:txBody>
                    <a:bodyPr/>
                    <a:lstStyle/>
                    <a:p>
                      <a:pPr marL="0" marR="0" algn="ctr">
                        <a:lnSpc>
                          <a:spcPct val="115000"/>
                        </a:lnSpc>
                        <a:spcBef>
                          <a:spcPts val="0"/>
                        </a:spcBef>
                        <a:spcAft>
                          <a:spcPts val="0"/>
                        </a:spcAft>
                      </a:pPr>
                      <a:r>
                        <a:rPr lang="en-US" sz="1800" dirty="0">
                          <a:effectLst/>
                        </a:rPr>
                        <a:t>Metric/Indicator</a:t>
                      </a:r>
                      <a:endParaRPr lang="en-US" sz="1800" dirty="0">
                        <a:effectLst/>
                        <a:latin typeface="Calibri"/>
                        <a:ea typeface="Calibri"/>
                        <a:cs typeface="Times New Roman"/>
                      </a:endParaRPr>
                    </a:p>
                  </a:txBody>
                  <a:tcPr marL="61980" marR="61980" marT="0" marB="0" anchor="ctr">
                    <a:solidFill>
                      <a:schemeClr val="tx2"/>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PQ-1</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Discharge Permit Violations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PQ-2</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Collection System Failures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PQ-3</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Sewer Overflow Rate</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PQ-4</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Biosolids Beneficial Use</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PQ-5</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Sewer Use Ordinance Compliance</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CS-1</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Delinquency Revenue Rate</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CS-2</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Call Responsiveness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CS-3</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Abandoned Calls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CS-4</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First Call Resolution</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CS-5</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Bill Accuracy Ratio</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CS-6</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Technical Quality Complaint Rate</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ED-1</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Certification Training Program</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ED-2</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Training Hours per Employee</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ED-3</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Employee Turnover Rate</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ED-4</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Retirement Eligibility</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ED-5</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Internal Employee Promotions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ED-6</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Employee Appreciation</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OO-1</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Customer Accounts per Employee</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OO-2</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O&amp;M Costs Ratios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OO-3</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Non-Operational Meters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OO-4</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Non-Revenue Water - Water Loss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83018">
                <a:tc>
                  <a:txBody>
                    <a:bodyPr/>
                    <a:lstStyle/>
                    <a:p>
                      <a:pPr marL="0" marR="0" algn="ctr">
                        <a:lnSpc>
                          <a:spcPct val="115000"/>
                        </a:lnSpc>
                        <a:spcBef>
                          <a:spcPts val="0"/>
                        </a:spcBef>
                        <a:spcAft>
                          <a:spcPts val="0"/>
                        </a:spcAft>
                      </a:pPr>
                      <a:r>
                        <a:rPr lang="en-US" sz="1400" dirty="0">
                          <a:solidFill>
                            <a:schemeClr val="tx1"/>
                          </a:solidFill>
                          <a:effectLst/>
                        </a:rPr>
                        <a:t>OO-5</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Energy Consumption Efficiency</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61006608"/>
              </p:ext>
            </p:extLst>
          </p:nvPr>
        </p:nvGraphicFramePr>
        <p:xfrm>
          <a:off x="4754889" y="840092"/>
          <a:ext cx="3973484" cy="4940787"/>
        </p:xfrm>
        <a:graphic>
          <a:graphicData uri="http://schemas.openxmlformats.org/drawingml/2006/table">
            <a:tbl>
              <a:tblPr firstRow="1" firstCol="1" bandRow="1">
                <a:tableStyleId>{5C22544A-7EE6-4342-B048-85BDC9FD1C3A}</a:tableStyleId>
              </a:tblPr>
              <a:tblGrid>
                <a:gridCol w="590204"/>
                <a:gridCol w="3383280"/>
              </a:tblGrid>
              <a:tr h="348467">
                <a:tc>
                  <a:txBody>
                    <a:bodyPr/>
                    <a:lstStyle/>
                    <a:p>
                      <a:pPr marL="0" marR="0" algn="ctr">
                        <a:lnSpc>
                          <a:spcPct val="115000"/>
                        </a:lnSpc>
                        <a:spcBef>
                          <a:spcPts val="0"/>
                        </a:spcBef>
                        <a:spcAft>
                          <a:spcPts val="0"/>
                        </a:spcAft>
                      </a:pPr>
                      <a:r>
                        <a:rPr lang="en-US" sz="1800" dirty="0" smtClean="0">
                          <a:effectLst/>
                        </a:rPr>
                        <a:t>EUM</a:t>
                      </a:r>
                      <a:endParaRPr lang="en-US" sz="1800" dirty="0">
                        <a:effectLst/>
                      </a:endParaRPr>
                    </a:p>
                  </a:txBody>
                  <a:tcPr marL="61980" marR="61980" marT="0" marB="0" anchor="ctr">
                    <a:solidFill>
                      <a:schemeClr val="tx2"/>
                    </a:solidFill>
                  </a:tcPr>
                </a:tc>
                <a:tc>
                  <a:txBody>
                    <a:bodyPr/>
                    <a:lstStyle/>
                    <a:p>
                      <a:pPr marL="0" marR="0" algn="ctr">
                        <a:lnSpc>
                          <a:spcPct val="115000"/>
                        </a:lnSpc>
                        <a:spcBef>
                          <a:spcPts val="0"/>
                        </a:spcBef>
                        <a:spcAft>
                          <a:spcPts val="0"/>
                        </a:spcAft>
                      </a:pPr>
                      <a:r>
                        <a:rPr lang="en-US" sz="1800" dirty="0">
                          <a:effectLst/>
                        </a:rPr>
                        <a:t>Metric/Indicator</a:t>
                      </a:r>
                      <a:endParaRPr lang="en-US" sz="1800" dirty="0">
                        <a:effectLst/>
                        <a:latin typeface="Calibri"/>
                        <a:ea typeface="Calibri"/>
                        <a:cs typeface="Times New Roman"/>
                      </a:endParaRPr>
                    </a:p>
                  </a:txBody>
                  <a:tcPr marL="61980" marR="61980" marT="0" marB="0" anchor="ctr">
                    <a:solidFill>
                      <a:schemeClr val="tx2"/>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FV-1</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Revenue to Expenditure Ratio</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FV-2</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Expenditures to Budget</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FV-3</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Capital Rehabilitation Spending</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FV-4</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Cash Reserves </a:t>
                      </a:r>
                      <a:r>
                        <a:rPr lang="en-US" sz="1400" dirty="0" smtClean="0">
                          <a:solidFill>
                            <a:schemeClr val="tx1"/>
                          </a:solidFill>
                          <a:effectLst/>
                        </a:rPr>
                        <a:t>–Days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IS-1</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Water Distribution System Integrity</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IS-2</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Sewer Collection System Integrity</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IS-3</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Planned Maintenance Ratios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smtClean="0">
                          <a:solidFill>
                            <a:schemeClr val="tx1"/>
                          </a:solidFill>
                          <a:effectLst/>
                        </a:rPr>
                        <a:t>IS-4</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Distribution System Leak Detection</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smtClean="0">
                          <a:solidFill>
                            <a:schemeClr val="tx1"/>
                          </a:solidFill>
                          <a:effectLst/>
                        </a:rPr>
                        <a:t>IS-5</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Collection System Failure Detection</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OR-1</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Employee Injury Time</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OR-2</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Sewer Failure Claims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OR-3</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Safety Training Hours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SU-1</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Low-Income Billing Assistance Coverage</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SU-2</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Sustainable Education Classes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WR-1</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Water Use Composition</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WR-2</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Water Conservation</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WR-3</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Water Conservation Rebates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WR-4</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c>
                  <a:txBody>
                    <a:bodyPr/>
                    <a:lstStyle/>
                    <a:p>
                      <a:pPr marL="0" marR="0">
                        <a:lnSpc>
                          <a:spcPct val="115000"/>
                        </a:lnSpc>
                        <a:spcBef>
                          <a:spcPts val="0"/>
                        </a:spcBef>
                        <a:spcAft>
                          <a:spcPts val="0"/>
                        </a:spcAft>
                      </a:pPr>
                      <a:r>
                        <a:rPr lang="en-US" sz="1400" dirty="0">
                          <a:solidFill>
                            <a:schemeClr val="tx1"/>
                          </a:solidFill>
                          <a:effectLst/>
                        </a:rPr>
                        <a:t>Water Waste Violations</a:t>
                      </a:r>
                      <a:endParaRPr lang="en-US" sz="1400" dirty="0">
                        <a:solidFill>
                          <a:schemeClr val="tx1"/>
                        </a:solidFill>
                        <a:effectLst/>
                        <a:latin typeface="Calibri"/>
                        <a:ea typeface="Calibri"/>
                        <a:cs typeface="Times New Roman"/>
                      </a:endParaRPr>
                    </a:p>
                  </a:txBody>
                  <a:tcPr marL="61980" marR="61980" marT="0" marB="0" anchor="ctr">
                    <a:solidFill>
                      <a:schemeClr val="tx2">
                        <a:lumMod val="20000"/>
                        <a:lumOff val="8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SS-1</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Media Coverage Tone</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r h="174233">
                <a:tc>
                  <a:txBody>
                    <a:bodyPr/>
                    <a:lstStyle/>
                    <a:p>
                      <a:pPr marL="0" marR="0" algn="ctr">
                        <a:lnSpc>
                          <a:spcPct val="115000"/>
                        </a:lnSpc>
                        <a:spcBef>
                          <a:spcPts val="0"/>
                        </a:spcBef>
                        <a:spcAft>
                          <a:spcPts val="0"/>
                        </a:spcAft>
                      </a:pPr>
                      <a:r>
                        <a:rPr lang="en-US" sz="1400" dirty="0">
                          <a:solidFill>
                            <a:schemeClr val="tx1"/>
                          </a:solidFill>
                          <a:effectLst/>
                        </a:rPr>
                        <a:t>SS-2</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c>
                  <a:txBody>
                    <a:bodyPr/>
                    <a:lstStyle/>
                    <a:p>
                      <a:pPr marL="0" marR="0">
                        <a:lnSpc>
                          <a:spcPct val="115000"/>
                        </a:lnSpc>
                        <a:spcBef>
                          <a:spcPts val="0"/>
                        </a:spcBef>
                        <a:spcAft>
                          <a:spcPts val="0"/>
                        </a:spcAft>
                      </a:pPr>
                      <a:r>
                        <a:rPr lang="en-US" sz="1400" dirty="0">
                          <a:solidFill>
                            <a:schemeClr val="tx1"/>
                          </a:solidFill>
                          <a:effectLst/>
                        </a:rPr>
                        <a:t>Community Meeting Evaluations</a:t>
                      </a:r>
                      <a:endParaRPr lang="en-US" sz="1400" dirty="0">
                        <a:solidFill>
                          <a:schemeClr val="tx1"/>
                        </a:solidFill>
                        <a:effectLst/>
                        <a:latin typeface="Calibri"/>
                        <a:ea typeface="Calibri"/>
                        <a:cs typeface="Times New Roman"/>
                      </a:endParaRPr>
                    </a:p>
                  </a:txBody>
                  <a:tcPr marL="61980" marR="61980" marT="0" marB="0" anchor="ctr">
                    <a:solidFill>
                      <a:schemeClr val="tx2">
                        <a:lumMod val="40000"/>
                        <a:lumOff val="60000"/>
                      </a:schemeClr>
                    </a:solidFill>
                  </a:tcPr>
                </a:tc>
              </a:tr>
            </a:tbl>
          </a:graphicData>
        </a:graphic>
      </p:graphicFrame>
    </p:spTree>
    <p:extLst>
      <p:ext uri="{BB962C8B-B14F-4D97-AF65-F5344CB8AC3E}">
        <p14:creationId xmlns:p14="http://schemas.microsoft.com/office/powerpoint/2010/main" val="2244217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3075"/>
            <a:ext cx="8229600" cy="408074"/>
          </a:xfrm>
        </p:spPr>
        <p:txBody>
          <a:bodyPr>
            <a:noAutofit/>
          </a:bodyPr>
          <a:lstStyle/>
          <a:p>
            <a:r>
              <a:rPr lang="en-US" sz="3600" dirty="0" smtClean="0"/>
              <a:t>EUM Annual Scorecard Reporting</a:t>
            </a:r>
            <a:endParaRPr lang="en-US" sz="3600" dirty="0"/>
          </a:p>
        </p:txBody>
      </p:sp>
      <p:pic>
        <p:nvPicPr>
          <p:cNvPr id="2051"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525" r="20525"/>
          <a:stretch/>
        </p:blipFill>
        <p:spPr bwMode="auto">
          <a:xfrm>
            <a:off x="340820" y="1187199"/>
            <a:ext cx="3842479" cy="38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0161" r="20343"/>
          <a:stretch/>
        </p:blipFill>
        <p:spPr bwMode="auto">
          <a:xfrm>
            <a:off x="4887891" y="1133470"/>
            <a:ext cx="3948546" cy="3940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3"/>
          <p:cNvSpPr txBox="1">
            <a:spLocks noChangeArrowheads="1"/>
          </p:cNvSpPr>
          <p:nvPr/>
        </p:nvSpPr>
        <p:spPr>
          <a:xfrm>
            <a:off x="1155492" y="5099407"/>
            <a:ext cx="3505200" cy="1401156"/>
          </a:xfrm>
          <a:prstGeom prst="rect">
            <a:avLst/>
          </a:prstGeom>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Product </a:t>
            </a:r>
            <a:r>
              <a:rPr lang="en-US" sz="1600" dirty="0" smtClean="0">
                <a:solidFill>
                  <a:prstClr val="black"/>
                </a:solidFill>
                <a:latin typeface="Arial" panose="020B0604020202020204" pitchFamily="34" charset="0"/>
                <a:cs typeface="Arial" panose="020B0604020202020204" pitchFamily="34" charset="0"/>
              </a:rPr>
              <a:t>Quality (PQ)</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Water Resource </a:t>
            </a:r>
            <a:r>
              <a:rPr lang="en-US" sz="1600" dirty="0" smtClean="0">
                <a:solidFill>
                  <a:prstClr val="black"/>
                </a:solidFill>
                <a:latin typeface="Arial" panose="020B0604020202020204" pitchFamily="34" charset="0"/>
                <a:cs typeface="Arial" panose="020B0604020202020204" pitchFamily="34" charset="0"/>
              </a:rPr>
              <a:t>Adequacy (WR)</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smtClean="0">
                <a:solidFill>
                  <a:prstClr val="black"/>
                </a:solidFill>
                <a:latin typeface="Arial" panose="020B0604020202020204" pitchFamily="34" charset="0"/>
                <a:cs typeface="Arial" panose="020B0604020202020204" pitchFamily="34" charset="0"/>
              </a:rPr>
              <a:t>Financial Viability (FV)</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smtClean="0">
                <a:solidFill>
                  <a:prstClr val="black"/>
                </a:solidFill>
                <a:latin typeface="Arial" panose="020B0604020202020204" pitchFamily="34" charset="0"/>
                <a:cs typeface="Arial" panose="020B0604020202020204" pitchFamily="34" charset="0"/>
              </a:rPr>
              <a:t>Infrastructure Stability (IS)</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Customer </a:t>
            </a:r>
            <a:r>
              <a:rPr lang="en-US" sz="1600" dirty="0" smtClean="0">
                <a:solidFill>
                  <a:prstClr val="black"/>
                </a:solidFill>
                <a:latin typeface="Arial" panose="020B0604020202020204" pitchFamily="34" charset="0"/>
                <a:cs typeface="Arial" panose="020B0604020202020204" pitchFamily="34" charset="0"/>
              </a:rPr>
              <a:t>Satisfaction (CS)</a:t>
            </a:r>
            <a:endParaRPr lang="en-US" sz="1600" dirty="0">
              <a:solidFill>
                <a:prstClr val="black"/>
              </a:solidFill>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a:xfrm>
            <a:off x="4281060" y="5099556"/>
            <a:ext cx="4073257" cy="1425938"/>
          </a:xfrm>
          <a:prstGeom prst="rect">
            <a:avLst/>
          </a:prstGeom>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Employee &amp; Leadership </a:t>
            </a:r>
            <a:r>
              <a:rPr lang="en-US" sz="1600" dirty="0" smtClean="0">
                <a:solidFill>
                  <a:prstClr val="black"/>
                </a:solidFill>
                <a:latin typeface="Arial" panose="020B0604020202020204" pitchFamily="34" charset="0"/>
                <a:cs typeface="Arial" panose="020B0604020202020204" pitchFamily="34" charset="0"/>
              </a:rPr>
              <a:t>Development (ED)</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Operational </a:t>
            </a:r>
            <a:r>
              <a:rPr lang="en-US" sz="1600" dirty="0" smtClean="0">
                <a:solidFill>
                  <a:prstClr val="black"/>
                </a:solidFill>
                <a:latin typeface="Arial" panose="020B0604020202020204" pitchFamily="34" charset="0"/>
                <a:cs typeface="Arial" panose="020B0604020202020204" pitchFamily="34" charset="0"/>
              </a:rPr>
              <a:t>Optimization (OO)</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Community </a:t>
            </a:r>
            <a:r>
              <a:rPr lang="en-US" sz="1600" dirty="0" smtClean="0">
                <a:solidFill>
                  <a:prstClr val="black"/>
                </a:solidFill>
                <a:latin typeface="Arial" panose="020B0604020202020204" pitchFamily="34" charset="0"/>
                <a:cs typeface="Arial" panose="020B0604020202020204" pitchFamily="34" charset="0"/>
              </a:rPr>
              <a:t>Sustainability (SU)</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Stakeholder Understanding &amp; </a:t>
            </a:r>
            <a:r>
              <a:rPr lang="en-US" sz="1600" dirty="0" smtClean="0">
                <a:solidFill>
                  <a:prstClr val="black"/>
                </a:solidFill>
                <a:latin typeface="Arial" panose="020B0604020202020204" pitchFamily="34" charset="0"/>
                <a:cs typeface="Arial" panose="020B0604020202020204" pitchFamily="34" charset="0"/>
              </a:rPr>
              <a:t>Support (SS)</a:t>
            </a:r>
            <a:endParaRPr lang="en-US" sz="1600" dirty="0">
              <a:solidFill>
                <a:prstClr val="black"/>
              </a:solidFill>
              <a:latin typeface="Arial" panose="020B0604020202020204" pitchFamily="34" charset="0"/>
              <a:cs typeface="Arial" panose="020B0604020202020204" pitchFamily="34" charset="0"/>
            </a:endParaRPr>
          </a:p>
          <a:p>
            <a:pPr marL="0" indent="0">
              <a:lnSpc>
                <a:spcPct val="90000"/>
              </a:lnSpc>
              <a:buClr>
                <a:srgbClr val="7F8FA9"/>
              </a:buClr>
              <a:buFont typeface="Wingdings 2"/>
              <a:buNone/>
              <a:defRPr/>
            </a:pPr>
            <a:r>
              <a:rPr lang="en-US" sz="1600" dirty="0">
                <a:solidFill>
                  <a:prstClr val="black"/>
                </a:solidFill>
                <a:latin typeface="Arial" panose="020B0604020202020204" pitchFamily="34" charset="0"/>
                <a:cs typeface="Arial" panose="020B0604020202020204" pitchFamily="34" charset="0"/>
              </a:rPr>
              <a:t>Operational </a:t>
            </a:r>
            <a:r>
              <a:rPr lang="en-US" sz="1600" dirty="0" smtClean="0">
                <a:solidFill>
                  <a:prstClr val="black"/>
                </a:solidFill>
                <a:latin typeface="Arial" panose="020B0604020202020204" pitchFamily="34" charset="0"/>
                <a:cs typeface="Arial" panose="020B0604020202020204" pitchFamily="34" charset="0"/>
              </a:rPr>
              <a:t>Resiliency (OR)</a:t>
            </a:r>
            <a:endParaRPr lang="en-US" sz="1600" b="1" dirty="0">
              <a:solidFill>
                <a:srgbClr val="FFFF66"/>
              </a:solidFill>
              <a:latin typeface="Arial" panose="020B0604020202020204" pitchFamily="34" charset="0"/>
              <a:cs typeface="Arial" panose="020B0604020202020204" pitchFamily="34" charset="0"/>
            </a:endParaRPr>
          </a:p>
        </p:txBody>
      </p:sp>
      <p:sp>
        <p:nvSpPr>
          <p:cNvPr id="11" name="Rectangle 3"/>
          <p:cNvSpPr txBox="1">
            <a:spLocks noChangeArrowheads="1"/>
          </p:cNvSpPr>
          <p:nvPr/>
        </p:nvSpPr>
        <p:spPr>
          <a:xfrm>
            <a:off x="3973482" y="961065"/>
            <a:ext cx="1088969" cy="1401156"/>
          </a:xfrm>
          <a:prstGeom prst="rect">
            <a:avLst/>
          </a:prstGeom>
          <a:solidFill>
            <a:schemeClr val="bg1">
              <a:lumMod val="75000"/>
            </a:schemeClr>
          </a:solidFill>
          <a:ln>
            <a:solidFill>
              <a:schemeClr val="tx1"/>
            </a:solidFill>
          </a:ln>
        </p:spPr>
        <p:txBody>
          <a:bodyPr vert="horz" numCol="1">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lnSpc>
                <a:spcPct val="90000"/>
              </a:lnSpc>
              <a:buClr>
                <a:srgbClr val="7F8FA9"/>
              </a:buClr>
              <a:buFont typeface="Wingdings 2"/>
              <a:buNone/>
              <a:defRPr/>
            </a:pPr>
            <a:r>
              <a:rPr lang="en-US" sz="1600" b="1" u="sng" dirty="0" smtClean="0">
                <a:solidFill>
                  <a:prstClr val="black"/>
                </a:solidFill>
                <a:latin typeface="Arial" panose="020B0604020202020204" pitchFamily="34" charset="0"/>
                <a:cs typeface="Arial" panose="020B0604020202020204" pitchFamily="34" charset="0"/>
              </a:rPr>
              <a:t>Key</a:t>
            </a:r>
          </a:p>
          <a:p>
            <a:pPr marL="0" indent="0" algn="ctr">
              <a:lnSpc>
                <a:spcPct val="90000"/>
              </a:lnSpc>
              <a:buClr>
                <a:srgbClr val="7F8FA9"/>
              </a:buClr>
              <a:buFont typeface="Wingdings 2"/>
              <a:buNone/>
              <a:defRPr/>
            </a:pPr>
            <a:r>
              <a:rPr lang="en-US" sz="1600" dirty="0" smtClean="0">
                <a:solidFill>
                  <a:srgbClr val="00B050"/>
                </a:solidFill>
                <a:latin typeface="Arial" panose="020B0604020202020204" pitchFamily="34" charset="0"/>
                <a:cs typeface="Arial" panose="020B0604020202020204" pitchFamily="34" charset="0"/>
              </a:rPr>
              <a:t>Excellent</a:t>
            </a:r>
          </a:p>
          <a:p>
            <a:pPr marL="0" indent="0" algn="ctr">
              <a:lnSpc>
                <a:spcPct val="90000"/>
              </a:lnSpc>
              <a:buClr>
                <a:srgbClr val="7F8FA9"/>
              </a:buClr>
              <a:buFont typeface="Wingdings 2"/>
              <a:buNone/>
              <a:defRPr/>
            </a:pPr>
            <a:r>
              <a:rPr lang="en-US" sz="1600" dirty="0" smtClean="0">
                <a:solidFill>
                  <a:srgbClr val="00B0F0"/>
                </a:solidFill>
                <a:latin typeface="Arial" panose="020B0604020202020204" pitchFamily="34" charset="0"/>
                <a:cs typeface="Arial" panose="020B0604020202020204" pitchFamily="34" charset="0"/>
              </a:rPr>
              <a:t>Good</a:t>
            </a:r>
          </a:p>
          <a:p>
            <a:pPr marL="0" indent="0" algn="ctr">
              <a:lnSpc>
                <a:spcPct val="90000"/>
              </a:lnSpc>
              <a:buClr>
                <a:srgbClr val="7F8FA9"/>
              </a:buClr>
              <a:buFont typeface="Wingdings 2"/>
              <a:buNone/>
              <a:defRPr/>
            </a:pPr>
            <a:r>
              <a:rPr lang="en-US" sz="1600" dirty="0" smtClean="0">
                <a:solidFill>
                  <a:srgbClr val="FFFF00"/>
                </a:solidFill>
                <a:latin typeface="Arial" panose="020B0604020202020204" pitchFamily="34" charset="0"/>
                <a:cs typeface="Arial" panose="020B0604020202020204" pitchFamily="34" charset="0"/>
              </a:rPr>
              <a:t>Fair</a:t>
            </a:r>
          </a:p>
          <a:p>
            <a:pPr marL="0" indent="0" algn="ctr">
              <a:lnSpc>
                <a:spcPct val="90000"/>
              </a:lnSpc>
              <a:buClr>
                <a:srgbClr val="7F8FA9"/>
              </a:buClr>
              <a:buFont typeface="Wingdings 2"/>
              <a:buNone/>
              <a:defRPr/>
            </a:pPr>
            <a:r>
              <a:rPr lang="en-US" sz="1600" dirty="0" smtClean="0">
                <a:solidFill>
                  <a:srgbClr val="FF0000"/>
                </a:solidFill>
                <a:latin typeface="Arial" panose="020B0604020202020204" pitchFamily="34" charset="0"/>
                <a:cs typeface="Arial" panose="020B0604020202020204" pitchFamily="34" charset="0"/>
              </a:rPr>
              <a:t>Poor</a:t>
            </a: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0470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3075"/>
            <a:ext cx="8229600" cy="1704860"/>
          </a:xfrm>
        </p:spPr>
        <p:txBody>
          <a:bodyPr>
            <a:normAutofit fontScale="90000"/>
          </a:bodyPr>
          <a:lstStyle/>
          <a:p>
            <a:r>
              <a:rPr lang="en-US" dirty="0"/>
              <a:t>Self Assessment </a:t>
            </a:r>
            <a:r>
              <a:rPr lang="en-US" dirty="0" smtClean="0"/>
              <a:t>Process</a:t>
            </a:r>
            <a:br>
              <a:rPr lang="en-US" dirty="0" smtClean="0"/>
            </a:br>
            <a:r>
              <a:rPr lang="en-US" dirty="0" smtClean="0"/>
              <a:t>Testing Phase</a:t>
            </a:r>
            <a:br>
              <a:rPr lang="en-US" dirty="0" smtClean="0"/>
            </a:br>
            <a:r>
              <a:rPr lang="en-US" dirty="0" smtClean="0"/>
              <a:t>Fall-Winter 2012/2013</a:t>
            </a:r>
            <a:endParaRPr lang="en-US" dirty="0"/>
          </a:p>
        </p:txBody>
      </p:sp>
      <p:graphicFrame>
        <p:nvGraphicFramePr>
          <p:cNvPr id="6" name="Content Placeholder 7"/>
          <p:cNvGraphicFramePr>
            <a:graphicFrameLocks noGrp="1"/>
          </p:cNvGraphicFramePr>
          <p:nvPr>
            <p:ph idx="4294967295"/>
            <p:extLst>
              <p:ext uri="{D42A27DB-BD31-4B8C-83A1-F6EECF244321}">
                <p14:modId xmlns:p14="http://schemas.microsoft.com/office/powerpoint/2010/main" val="1860260745"/>
              </p:ext>
            </p:extLst>
          </p:nvPr>
        </p:nvGraphicFramePr>
        <p:xfrm>
          <a:off x="304800" y="1447800"/>
          <a:ext cx="8534400"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7676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47753698"/>
              </p:ext>
            </p:extLst>
          </p:nvPr>
        </p:nvGraphicFramePr>
        <p:xfrm>
          <a:off x="609600" y="1143000"/>
          <a:ext cx="8077200" cy="4491743"/>
        </p:xfrm>
        <a:graphic>
          <a:graphicData uri="http://schemas.openxmlformats.org/drawingml/2006/table">
            <a:tbl>
              <a:tblPr firstRow="1" firstCol="1" bandRow="1">
                <a:tableStyleId>{2D5ABB26-0587-4C30-8999-92F81FD0307C}</a:tableStyleId>
              </a:tblPr>
              <a:tblGrid>
                <a:gridCol w="1676400"/>
                <a:gridCol w="914400"/>
                <a:gridCol w="5486400"/>
              </a:tblGrid>
              <a:tr h="914400">
                <a:tc>
                  <a:txBody>
                    <a:bodyPr/>
                    <a:lstStyle/>
                    <a:p>
                      <a:pPr marL="0" marR="0" algn="ctr">
                        <a:lnSpc>
                          <a:spcPct val="115000"/>
                        </a:lnSpc>
                        <a:spcBef>
                          <a:spcPts val="0"/>
                        </a:spcBef>
                        <a:spcAft>
                          <a:spcPts val="0"/>
                        </a:spcAft>
                      </a:pPr>
                      <a:r>
                        <a:rPr lang="en-US" sz="2000" b="1" dirty="0">
                          <a:effectLst/>
                        </a:rPr>
                        <a:t>Attribute</a:t>
                      </a:r>
                      <a:endParaRPr lang="en-US" sz="20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effectLst/>
                        </a:rPr>
                        <a:t>No. of Staff</a:t>
                      </a:r>
                      <a:endParaRPr lang="en-US" sz="20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effectLst/>
                        </a:rPr>
                        <a:t>Staff Composition</a:t>
                      </a:r>
                      <a:endParaRPr lang="en-US" sz="20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5629">
                <a:tc>
                  <a:txBody>
                    <a:bodyPr/>
                    <a:lstStyle/>
                    <a:p>
                      <a:pPr marL="0" marR="0" algn="ctr">
                        <a:lnSpc>
                          <a:spcPct val="115000"/>
                        </a:lnSpc>
                        <a:spcBef>
                          <a:spcPts val="0"/>
                        </a:spcBef>
                        <a:spcAft>
                          <a:spcPts val="0"/>
                        </a:spcAft>
                      </a:pPr>
                      <a:r>
                        <a:rPr lang="en-US" sz="1800" b="1" dirty="0">
                          <a:solidFill>
                            <a:schemeClr val="tx2"/>
                          </a:solidFill>
                          <a:effectLst/>
                        </a:rPr>
                        <a:t>Product Quality</a:t>
                      </a:r>
                      <a:endParaRPr lang="en-US" sz="18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19</a:t>
                      </a:r>
                      <a:endParaRPr lang="en-US"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rPr>
                        <a:t>Field and Plant Division Managers (2), Distribution and Collection System Chief Engineers (2), Plant Treatment Chief Engineers (2), Compliance Division Manager (1), Superintendents (4), Others (8)</a:t>
                      </a:r>
                      <a:endParaRPr lang="en-US"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0857">
                <a:tc>
                  <a:txBody>
                    <a:bodyPr/>
                    <a:lstStyle/>
                    <a:p>
                      <a:pPr marL="0" marR="0" algn="ctr">
                        <a:lnSpc>
                          <a:spcPct val="115000"/>
                        </a:lnSpc>
                        <a:spcBef>
                          <a:spcPts val="0"/>
                        </a:spcBef>
                        <a:spcAft>
                          <a:spcPts val="0"/>
                        </a:spcAft>
                      </a:pPr>
                      <a:r>
                        <a:rPr lang="en-US" sz="1800" b="1" dirty="0">
                          <a:solidFill>
                            <a:schemeClr val="tx2"/>
                          </a:solidFill>
                          <a:effectLst/>
                        </a:rPr>
                        <a:t>Infrastructure Stability</a:t>
                      </a:r>
                      <a:endParaRPr lang="en-US" sz="18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4</a:t>
                      </a:r>
                      <a:endParaRPr lang="en-US"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rPr>
                        <a:t>Engineering Division Manager, Chief Engineer for Capital Improvements, Asset Management Program Manager, Asset Management Coordinator</a:t>
                      </a:r>
                      <a:endParaRPr lang="en-US"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0857">
                <a:tc>
                  <a:txBody>
                    <a:bodyPr/>
                    <a:lstStyle/>
                    <a:p>
                      <a:pPr marL="0" marR="0" algn="ctr">
                        <a:lnSpc>
                          <a:spcPct val="115000"/>
                        </a:lnSpc>
                        <a:spcBef>
                          <a:spcPts val="0"/>
                        </a:spcBef>
                        <a:spcAft>
                          <a:spcPts val="0"/>
                        </a:spcAft>
                      </a:pPr>
                      <a:r>
                        <a:rPr lang="en-US" sz="1800" b="1" dirty="0">
                          <a:solidFill>
                            <a:schemeClr val="tx2"/>
                          </a:solidFill>
                          <a:effectLst/>
                        </a:rPr>
                        <a:t>Water Resource Adequacy</a:t>
                      </a:r>
                      <a:endParaRPr lang="en-US" sz="1800" b="1" dirty="0">
                        <a:solidFill>
                          <a:schemeClr val="tx2"/>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2</a:t>
                      </a:r>
                      <a:endParaRPr lang="en-US"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rPr>
                        <a:t>Water Resources and Water Conservation Program Managers</a:t>
                      </a:r>
                      <a:endParaRPr lang="en-US"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itle 3"/>
          <p:cNvSpPr>
            <a:spLocks noGrp="1"/>
          </p:cNvSpPr>
          <p:nvPr>
            <p:ph type="title"/>
          </p:nvPr>
        </p:nvSpPr>
        <p:spPr>
          <a:xfrm>
            <a:off x="279400" y="473075"/>
            <a:ext cx="8714971" cy="599267"/>
          </a:xfrm>
        </p:spPr>
        <p:txBody>
          <a:bodyPr>
            <a:noAutofit/>
          </a:bodyPr>
          <a:lstStyle/>
          <a:p>
            <a:r>
              <a:rPr lang="en-US" sz="3000" dirty="0"/>
              <a:t>Employee Participation in Benchmarking Tool</a:t>
            </a:r>
          </a:p>
        </p:txBody>
      </p:sp>
    </p:spTree>
    <p:extLst>
      <p:ext uri="{BB962C8B-B14F-4D97-AF65-F5344CB8AC3E}">
        <p14:creationId xmlns:p14="http://schemas.microsoft.com/office/powerpoint/2010/main" val="1281482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heme/theme1.xml><?xml version="1.0" encoding="utf-8"?>
<a:theme xmlns:a="http://schemas.openxmlformats.org/drawingml/2006/main" name="Foundation2012TemplatePPT">
  <a:themeElements>
    <a:clrScheme name="WaterRF">
      <a:dk1>
        <a:srgbClr val="000000"/>
      </a:dk1>
      <a:lt1>
        <a:srgbClr val="FFFFFF"/>
      </a:lt1>
      <a:dk2>
        <a:srgbClr val="1D62A0"/>
      </a:dk2>
      <a:lt2>
        <a:srgbClr val="EEECE1"/>
      </a:lt2>
      <a:accent1>
        <a:srgbClr val="B32317"/>
      </a:accent1>
      <a:accent2>
        <a:srgbClr val="7C2B83"/>
      </a:accent2>
      <a:accent3>
        <a:srgbClr val="F3901D"/>
      </a:accent3>
      <a:accent4>
        <a:srgbClr val="00583D"/>
      </a:accent4>
      <a:accent5>
        <a:srgbClr val="C86345"/>
      </a:accent5>
      <a:accent6>
        <a:srgbClr val="227C67"/>
      </a:accent6>
      <a:hlink>
        <a:srgbClr val="4A74AD"/>
      </a:hlink>
      <a:folHlink>
        <a:srgbClr val="99659F"/>
      </a:folHlink>
    </a:clrScheme>
    <a:fontScheme name="WaterRF">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RF PPT Template" id="{35BF55D0-2264-4DC6-B383-F89EFC62FCA2}" vid="{AB5680DD-3824-4A45-8E66-1AC360D118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39710ADC2D24B9F7E8103A2FCEAA4" ma:contentTypeVersion="1" ma:contentTypeDescription="Create a new document." ma:contentTypeScope="" ma:versionID="a2f07f747e29c565488d080c17a17d44">
  <xsd:schema xmlns:xsd="http://www.w3.org/2001/XMLSchema" xmlns:xs="http://www.w3.org/2001/XMLSchema" xmlns:p="http://schemas.microsoft.com/office/2006/metadata/properties" xmlns:ns1="http://schemas.microsoft.com/sharepoint/v3" targetNamespace="http://schemas.microsoft.com/office/2006/metadata/properties" ma:root="true" ma:fieldsID="a9e304d7df62fa6311df9985b3c4e34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552B607B-C9AA-4A1F-8F71-CE7DB79C9523}"/>
</file>

<file path=customXml/itemProps2.xml><?xml version="1.0" encoding="utf-8"?>
<ds:datastoreItem xmlns:ds="http://schemas.openxmlformats.org/officeDocument/2006/customXml" ds:itemID="{673DC8B5-0B9F-452F-80D2-96AB052CA4D3}"/>
</file>

<file path=customXml/itemProps3.xml><?xml version="1.0" encoding="utf-8"?>
<ds:datastoreItem xmlns:ds="http://schemas.openxmlformats.org/officeDocument/2006/customXml" ds:itemID="{C5FA5643-9D67-4B0D-BB65-92DD2CBB8E05}"/>
</file>

<file path=customXml/itemProps4.xml><?xml version="1.0" encoding="utf-8"?>
<ds:datastoreItem xmlns:ds="http://schemas.openxmlformats.org/officeDocument/2006/customXml" ds:itemID="{52D99DB5-5992-4582-829D-3AF9DED0363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WRF PPT Template</Template>
  <TotalTime>617</TotalTime>
  <Words>1770</Words>
  <Application>Microsoft Office PowerPoint</Application>
  <PresentationFormat>On-screen Show (4:3)</PresentationFormat>
  <Paragraphs>439</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Calibri</vt:lpstr>
      <vt:lpstr>Times New Roman</vt:lpstr>
      <vt:lpstr>Trebuchet MS</vt:lpstr>
      <vt:lpstr>Wingdings</vt:lpstr>
      <vt:lpstr>Wingdings 2</vt:lpstr>
      <vt:lpstr>Foundation2012TemplatePPT</vt:lpstr>
      <vt:lpstr>PowerPoint Presentation</vt:lpstr>
      <vt:lpstr>Integrating the EUM Benchmarking Tool into Albuquerque’s  Strategic Planning Process   April 23, 2015</vt:lpstr>
      <vt:lpstr>Background  Albuquerque Water Authority</vt:lpstr>
      <vt:lpstr>Presentation Outline</vt:lpstr>
      <vt:lpstr>Strategic Planning, Budgeting &amp; Improvement Process</vt:lpstr>
      <vt:lpstr>EUM Quarterly Metrics</vt:lpstr>
      <vt:lpstr>EUM Annual Scorecard Reporting</vt:lpstr>
      <vt:lpstr>Self Assessment Process Testing Phase Fall-Winter 2012/2013</vt:lpstr>
      <vt:lpstr>Employee Participation in Benchmarking Tool</vt:lpstr>
      <vt:lpstr>Product Quality Attribute</vt:lpstr>
      <vt:lpstr>Infrastructure Stability Attribute</vt:lpstr>
      <vt:lpstr>Water Resources Adequacy Attribute</vt:lpstr>
      <vt:lpstr>Testing Phase Key Findings</vt:lpstr>
      <vt:lpstr>Employee Participation in Benchmarking Tool 2012-2014</vt:lpstr>
      <vt:lpstr>EUM Primer Assessment</vt:lpstr>
      <vt:lpstr>EUM Primer Assessment</vt:lpstr>
      <vt:lpstr>EUM Assessment - Achievement</vt:lpstr>
      <vt:lpstr>Attribute Rank of Importance</vt:lpstr>
      <vt:lpstr>EUM Attribute Assessment Results</vt:lpstr>
      <vt:lpstr>EUM Benchmarking Tool Results</vt:lpstr>
      <vt:lpstr>Strategic Planning Integration</vt:lpstr>
      <vt:lpstr>Thank You</vt:lpstr>
    </vt:vector>
  </TitlesOfParts>
  <Company>AwwaRF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Lang</dc:creator>
  <cp:lastModifiedBy>Amy Lewis</cp:lastModifiedBy>
  <cp:revision>49</cp:revision>
  <cp:lastPrinted>2015-04-17T15:50:41Z</cp:lastPrinted>
  <dcterms:created xsi:type="dcterms:W3CDTF">2015-03-20T17:15:22Z</dcterms:created>
  <dcterms:modified xsi:type="dcterms:W3CDTF">2015-07-27T23:23:06Z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0x01010021D39710ADC2D24B9F7E8103A2FCEAA4</vt:lpwstr>
  </property>
  <property fmtid="{D5CDD505-2E9C-101B-9397-08002B2CF9AE}" pid="3" name="Order">
    <vt:r8>1000</vt:r8>
  </property>
  <property fmtid="{D5CDD505-2E9C-101B-9397-08002B2CF9AE}" pid="4" name="_CopySource">
    <vt:lpwstr>http://rf15/sites/intranet/resources/presentations/PowerPoint Presentations/WRFTemplatePPT.potx</vt:lpwstr>
  </property>
</Properties>
</file>