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34"/>
  </p:sldMasterIdLst>
  <p:notesMasterIdLst>
    <p:notesMasterId r:id="rId146"/>
  </p:notesMasterIdLst>
  <p:handoutMasterIdLst>
    <p:handoutMasterId r:id="rId147"/>
  </p:handoutMasterIdLst>
  <p:sldIdLst>
    <p:sldId id="342" r:id="rId135"/>
    <p:sldId id="426" r:id="rId136"/>
    <p:sldId id="439" r:id="rId137"/>
    <p:sldId id="440" r:id="rId138"/>
    <p:sldId id="437" r:id="rId139"/>
    <p:sldId id="433" r:id="rId140"/>
    <p:sldId id="436" r:id="rId141"/>
    <p:sldId id="427" r:id="rId142"/>
    <p:sldId id="432" r:id="rId143"/>
    <p:sldId id="429" r:id="rId144"/>
    <p:sldId id="424" r:id="rId1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3" autoAdjust="0"/>
  </p:normalViewPr>
  <p:slideViewPr>
    <p:cSldViewPr>
      <p:cViewPr varScale="1">
        <p:scale>
          <a:sx n="94" d="100"/>
          <a:sy n="94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4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viewProps" Target="viewProps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slideMaster" Target="slideMasters/slideMaster1.xml"/><Relationship Id="rId139" Type="http://schemas.openxmlformats.org/officeDocument/2006/relationships/slide" Target="slides/slide5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theme" Target="theme/theme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6.xml"/><Relationship Id="rId145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slide" Target="slides/slide1.xml"/><Relationship Id="rId151" Type="http://schemas.openxmlformats.org/officeDocument/2006/relationships/tableStyles" Target="tableStyle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slide" Target="slides/slide7.xml"/><Relationship Id="rId146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slide" Target="slides/slide2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" Target="slides/slide8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slide" Target="slides/slide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slide" Target="slides/slide9.xml"/><Relationship Id="rId148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F2D5-D92E-4810-BE80-093CDF8F5CEE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F927-886F-413E-9B2E-BDD14D24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79B3-CD57-4EC9-B68C-2F32202B06D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5160"/>
            <a:ext cx="5607050" cy="41836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EB7AE-1577-43CB-BDC9-38A38305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an overview </a:t>
            </a:r>
            <a:r>
              <a:rPr lang="en-US" u="sng" dirty="0" smtClean="0"/>
              <a:t>of AWWA Utility Management Resources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7AE-1577-43CB-BDC9-38A383053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7AE-1577-43CB-BDC9-38A383053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F9D87-B09B-4A1F-BC82-857A4B8F7153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5098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AWWA’s benchmarking program continuously tracks utility performance indicators (PIs)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1. Operational efficiency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2. Managerial effectiveness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7BF29B-B97C-472F-883E-C1B98AF3536B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3062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 monitoring and improvement</a:t>
            </a:r>
          </a:p>
          <a:p>
            <a:r>
              <a:rPr lang="en-US" dirty="0" smtClean="0"/>
              <a:t>1. Provides system for decision-makers to understand/quantify past and current performance </a:t>
            </a:r>
          </a:p>
          <a:p>
            <a:r>
              <a:rPr lang="en-US" dirty="0" smtClean="0"/>
              <a:t>2. Set reasonable targets for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7AE-1577-43CB-BDC9-38A3830536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read all of these, just want</a:t>
            </a:r>
            <a:r>
              <a:rPr lang="en-US" baseline="0" dirty="0" smtClean="0"/>
              <a:t> to show the breadth of ANSI/AWWA Utility Management Standards and Guidebooks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7AE-1577-43CB-BDC9-38A383053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treatment and distribution systems are structured the same; they both have these 4 phases:</a:t>
            </a:r>
          </a:p>
          <a:p>
            <a:r>
              <a:rPr lang="en-US" dirty="0" smtClean="0"/>
              <a:t>Phase I – the easy part, sign up, pay membership fee, commit to participate through  Phase III</a:t>
            </a:r>
          </a:p>
          <a:p>
            <a:r>
              <a:rPr lang="en-US" dirty="0" smtClean="0"/>
              <a:t>Phase II – compile and submit baseline data, used to measure the impact of the program over time.</a:t>
            </a:r>
          </a:p>
          <a:p>
            <a:r>
              <a:rPr lang="en-US" dirty="0" smtClean="0"/>
              <a:t>Phase III – Using the manual provided by the Program, complete a Self Assessment.</a:t>
            </a:r>
          </a:p>
          <a:p>
            <a:r>
              <a:rPr lang="en-US" dirty="0" smtClean="0"/>
              <a:t>Phase IV – Address Performance Limiting Factors identified during Self Assessment and demonstrate sustained optimized performance</a:t>
            </a:r>
          </a:p>
          <a:p>
            <a:endParaRPr lang="en-US" dirty="0" smtClean="0"/>
          </a:p>
          <a:p>
            <a:r>
              <a:rPr lang="en-US" dirty="0" smtClean="0"/>
              <a:t>What comes out of the Self Assessment is a prioritized list of Performance Limiting Factors, aspects in any of these areas which are barriers to optimized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7AE-1577-43CB-BDC9-38A383053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r>
              <a:rPr lang="en-US" baseline="0" dirty="0" smtClean="0"/>
              <a:t> on the highlights, many resources beyond this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7AE-1577-43CB-BDC9-38A383053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54692-071E-4550-865C-AF9B3B85CA3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4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1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3657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3962400" cy="373380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676400"/>
            <a:ext cx="4038600" cy="373380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0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752600"/>
            <a:ext cx="8229600" cy="3505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7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3810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7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2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D59B-07F9-40D6-B3B4-AFEB52AD279F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34FE-A0F4-4EE7-9DB1-0A42DF34A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4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1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jp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AWWA &amp; Utility Management</a:t>
            </a:r>
            <a:br>
              <a:rPr lang="en-US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Kenneth </a:t>
            </a:r>
            <a:r>
              <a:rPr lang="en-US" sz="2200" dirty="0"/>
              <a:t>Mercer, Ph.D.</a:t>
            </a:r>
            <a:br>
              <a:rPr lang="en-US" sz="2200" dirty="0"/>
            </a:br>
            <a:r>
              <a:rPr lang="en-US" sz="2200" dirty="0"/>
              <a:t>Senior Manager of Technical and Research Programs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6014" y="4114800"/>
            <a:ext cx="8531971" cy="2517910"/>
            <a:chOff x="231029" y="4034395"/>
            <a:chExt cx="8681943" cy="25983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029" y="4041186"/>
              <a:ext cx="6535147" cy="259152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7598" y="4034395"/>
              <a:ext cx="3505374" cy="2598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4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295400"/>
            <a:ext cx="8229600" cy="36576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M1: </a:t>
            </a:r>
            <a:r>
              <a:rPr lang="en-US" sz="1800" dirty="0"/>
              <a:t>Principles of Water Rates, Fees and </a:t>
            </a:r>
            <a:r>
              <a:rPr lang="en-US" sz="1800" dirty="0" smtClean="0"/>
              <a:t>Charges</a:t>
            </a:r>
          </a:p>
          <a:p>
            <a:pPr lvl="1"/>
            <a:r>
              <a:rPr lang="en-US" sz="1800" dirty="0" smtClean="0"/>
              <a:t>M5: Water Utility Management</a:t>
            </a:r>
          </a:p>
          <a:p>
            <a:pPr lvl="1"/>
            <a:r>
              <a:rPr lang="en-US" sz="1800" dirty="0" smtClean="0"/>
              <a:t>M52: </a:t>
            </a:r>
            <a:r>
              <a:rPr lang="en-US" sz="1800" dirty="0"/>
              <a:t>Water Conservation Programs—A Planning Manual </a:t>
            </a:r>
            <a:endParaRPr lang="en-US" sz="1800" dirty="0" smtClean="0"/>
          </a:p>
          <a:p>
            <a:pPr lvl="1"/>
            <a:r>
              <a:rPr lang="en-US" sz="1800" dirty="0" smtClean="0"/>
              <a:t>M60: </a:t>
            </a:r>
            <a:r>
              <a:rPr lang="en-US" sz="1800" dirty="0"/>
              <a:t>Drought Preparedness and </a:t>
            </a:r>
            <a:r>
              <a:rPr lang="en-US" sz="1800" dirty="0" smtClean="0"/>
              <a:t>Response</a:t>
            </a:r>
          </a:p>
          <a:p>
            <a:pPr lvl="1"/>
            <a:r>
              <a:rPr lang="en-US" sz="1800" dirty="0"/>
              <a:t>2014 AWWA Compensation Survey: Small and Medium-sized Water and Wastewater </a:t>
            </a:r>
            <a:r>
              <a:rPr lang="en-US" sz="1800" dirty="0" smtClean="0"/>
              <a:t>Utilities</a:t>
            </a:r>
          </a:p>
          <a:p>
            <a:pPr lvl="1"/>
            <a:r>
              <a:rPr lang="en-US" sz="1800" dirty="0" smtClean="0"/>
              <a:t>2014 Water and Wastewater Rates Survey</a:t>
            </a:r>
          </a:p>
          <a:p>
            <a:pPr lvl="1"/>
            <a:r>
              <a:rPr lang="en-US" sz="1800" dirty="0"/>
              <a:t>Utility Management for Water and Wastewater Operators, 2011</a:t>
            </a:r>
          </a:p>
          <a:p>
            <a:pPr lvl="1"/>
            <a:r>
              <a:rPr lang="en-US" sz="1800" dirty="0"/>
              <a:t>Financial Management for Water Utilities: Principles of Finance, Accounting, and Management Controls, 2012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" y="4572000"/>
            <a:ext cx="180975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465" y="4572000"/>
            <a:ext cx="180975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665" y="4572000"/>
            <a:ext cx="1810669" cy="2286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965" y="4572000"/>
            <a:ext cx="1810669" cy="228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3634" y="4699290"/>
            <a:ext cx="1850366" cy="21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American Water Works Association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384748"/>
            <a:ext cx="8382000" cy="762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i="1" dirty="0" smtClean="0">
                <a:latin typeface="Arial" charset="0"/>
                <a:cs typeface="Arial" charset="0"/>
              </a:rPr>
              <a:t>“A better world through better water”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4329" y="2406584"/>
            <a:ext cx="8387822" cy="3301603"/>
            <a:chOff x="265199" y="2813851"/>
            <a:chExt cx="8387822" cy="33016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0940" y="4357792"/>
              <a:ext cx="2787196" cy="17492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199" y="4376715"/>
              <a:ext cx="2575908" cy="17387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03" y="2819400"/>
              <a:ext cx="1300162" cy="19559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6769" y="2827975"/>
              <a:ext cx="2147843" cy="19000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7031" y="4321494"/>
              <a:ext cx="2405990" cy="17939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1201" y="4729466"/>
              <a:ext cx="2445346" cy="1385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612" y="4159456"/>
              <a:ext cx="1300163" cy="19559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0703" y="2813851"/>
              <a:ext cx="2562318" cy="1507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78201" y="2813851"/>
              <a:ext cx="2631207" cy="1590451"/>
            </a:xfrm>
            <a:prstGeom prst="rect">
              <a:avLst/>
            </a:prstGeom>
          </p:spPr>
        </p:pic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3510984" y="6132922"/>
            <a:ext cx="496536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i="1" dirty="0">
                <a:solidFill>
                  <a:schemeClr val="bg1"/>
                </a:solidFill>
                <a:latin typeface="Arial" charset="0"/>
                <a:cs typeface="Arial" charset="0"/>
              </a:rPr>
              <a:t>http://</a:t>
            </a:r>
            <a:r>
              <a:rPr lang="en-US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www.awwa.org</a:t>
            </a:r>
          </a:p>
        </p:txBody>
      </p:sp>
    </p:spTree>
    <p:extLst>
      <p:ext uri="{BB962C8B-B14F-4D97-AF65-F5344CB8AC3E}">
        <p14:creationId xmlns:p14="http://schemas.microsoft.com/office/powerpoint/2010/main" val="19958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Water Works Association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41148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Founded in 1881</a:t>
            </a:r>
          </a:p>
          <a:p>
            <a:r>
              <a:rPr lang="en-US" dirty="0" smtClean="0"/>
              <a:t>50,000+ members</a:t>
            </a:r>
          </a:p>
          <a:p>
            <a:r>
              <a:rPr lang="en-US" dirty="0" smtClean="0"/>
              <a:t>3,000+ volunteers</a:t>
            </a:r>
          </a:p>
          <a:p>
            <a:r>
              <a:rPr lang="en-US" i="1" dirty="0" smtClean="0"/>
              <a:t>Providing solutions to effectively manage water</a:t>
            </a:r>
          </a:p>
          <a:p>
            <a:r>
              <a:rPr lang="en-US" dirty="0" smtClean="0"/>
              <a:t>Water, wastewater, stormwater, reuse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3839852" cy="42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AWWA Utility Management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4724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Utility Benchmarking Program</a:t>
            </a:r>
          </a:p>
          <a:p>
            <a:r>
              <a:rPr lang="en-US" dirty="0"/>
              <a:t>Management Standards</a:t>
            </a:r>
          </a:p>
          <a:p>
            <a:r>
              <a:rPr lang="en-US" dirty="0"/>
              <a:t>Partnership for Safe Water+ </a:t>
            </a:r>
          </a:p>
          <a:p>
            <a:r>
              <a:rPr lang="en-US" dirty="0"/>
              <a:t>Publications </a:t>
            </a:r>
          </a:p>
          <a:p>
            <a:r>
              <a:rPr lang="en-US" dirty="0"/>
              <a:t>Training (in-person and e-Learning)</a:t>
            </a:r>
          </a:p>
          <a:p>
            <a:r>
              <a:rPr lang="en-US" dirty="0"/>
              <a:t>Conferences and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14" y="1417737"/>
            <a:ext cx="1783344" cy="208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58" y="3498392"/>
            <a:ext cx="1810669" cy="228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275" y="3505299"/>
            <a:ext cx="1810669" cy="228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72" y="1318419"/>
            <a:ext cx="1810669" cy="228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018" y="5181600"/>
            <a:ext cx="2093508" cy="14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AWWA Utility Management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4724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Utility Benchmarking Program</a:t>
            </a:r>
          </a:p>
          <a:p>
            <a:r>
              <a:rPr lang="en-US" dirty="0"/>
              <a:t>Management Standards</a:t>
            </a:r>
          </a:p>
          <a:p>
            <a:r>
              <a:rPr lang="en-US" dirty="0"/>
              <a:t>Partnership for Safe Water+ </a:t>
            </a:r>
          </a:p>
          <a:p>
            <a:r>
              <a:rPr lang="en-US" dirty="0"/>
              <a:t>Publications 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Training (in-person and e-Learning)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Conferences and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014" y="1417737"/>
            <a:ext cx="1783344" cy="208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358" y="3498392"/>
            <a:ext cx="1810669" cy="228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275" y="3505299"/>
            <a:ext cx="1810669" cy="228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772" y="1318419"/>
            <a:ext cx="1810669" cy="228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018" y="5181600"/>
            <a:ext cx="2093508" cy="149336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04800" y="4495800"/>
            <a:ext cx="4849475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Utilities Compelled to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How are we performing?</a:t>
            </a:r>
            <a:endParaRPr lang="en-US" sz="16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How do we compare?</a:t>
            </a:r>
            <a:endParaRPr lang="en-US" sz="18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How can we improve?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250983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67400" y="5038725"/>
            <a:ext cx="1717675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http://bellace85.files.wordpress.com/2012/05/under-microscope.jpg</a:t>
            </a:r>
          </a:p>
          <a:p>
            <a:pPr>
              <a:defRPr/>
            </a:pP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029200" cy="4000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AWWA began developing a utility benchmarking program in 1995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Previously </a:t>
            </a:r>
            <a:r>
              <a:rPr lang="en-US" sz="2500" i="1" dirty="0" err="1"/>
              <a:t>QualServe</a:t>
            </a:r>
            <a:endParaRPr lang="en-US" sz="2500" i="1" dirty="0"/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Well-defined and time-tested performance indicators specific to the water sector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Annual </a:t>
            </a:r>
            <a:r>
              <a:rPr lang="en-US" sz="2500" u="sng" dirty="0" smtClean="0"/>
              <a:t>Utility Benchmarking Survey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Definitions and calculations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Participant report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Public release of aggregate results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Focused Utility Benchmarking Workshops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34400" y="5334000"/>
            <a:ext cx="58102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638300"/>
            <a:ext cx="35496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Utility Benchmarking Program </a:t>
            </a:r>
          </a:p>
        </p:txBody>
      </p:sp>
    </p:spTree>
    <p:extLst>
      <p:ext uri="{BB962C8B-B14F-4D97-AF65-F5344CB8AC3E}">
        <p14:creationId xmlns:p14="http://schemas.microsoft.com/office/powerpoint/2010/main" val="2145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smtClean="0"/>
              <a:t>Performance indicators </a:t>
            </a:r>
            <a:r>
              <a:rPr lang="en-US" sz="2800" dirty="0" smtClean="0"/>
              <a:t>generalized/ normalized in order to provide greatest general applicability</a:t>
            </a:r>
          </a:p>
          <a:p>
            <a:pPr lvl="1"/>
            <a:r>
              <a:rPr lang="en-US" sz="2400" dirty="0" smtClean="0"/>
              <a:t>Align with EUM</a:t>
            </a:r>
          </a:p>
          <a:p>
            <a:r>
              <a:rPr lang="en-US" sz="2800" dirty="0" smtClean="0"/>
              <a:t>Report </a:t>
            </a:r>
            <a:r>
              <a:rPr lang="en-US" sz="2800" dirty="0"/>
              <a:t>central tendency measures (25</a:t>
            </a:r>
            <a:r>
              <a:rPr lang="en-US" sz="2800" baseline="30000" dirty="0"/>
              <a:t>th</a:t>
            </a:r>
            <a:r>
              <a:rPr lang="en-US" sz="2800" dirty="0"/>
              <a:t>, 50</a:t>
            </a:r>
            <a:r>
              <a:rPr lang="en-US" sz="2800" baseline="30000" dirty="0"/>
              <a:t>th</a:t>
            </a:r>
            <a:r>
              <a:rPr lang="en-US" sz="2800" dirty="0"/>
              <a:t>, 75</a:t>
            </a:r>
            <a:r>
              <a:rPr lang="en-US" sz="2800" baseline="30000" dirty="0"/>
              <a:t>th</a:t>
            </a:r>
            <a:r>
              <a:rPr lang="en-US" sz="2800" dirty="0"/>
              <a:t>) </a:t>
            </a:r>
          </a:p>
          <a:p>
            <a:r>
              <a:rPr lang="en-US" sz="2800" dirty="0" smtClean="0"/>
              <a:t>Provides </a:t>
            </a:r>
            <a:r>
              <a:rPr lang="en-US" sz="2800" dirty="0"/>
              <a:t>system for decision-makers to understand/quantify past and current performance </a:t>
            </a:r>
          </a:p>
          <a:p>
            <a:r>
              <a:rPr lang="en-US" sz="2800" dirty="0"/>
              <a:t>Set reasonable targets for the future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Utility Benchmarking Program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417638"/>
            <a:ext cx="2343150" cy="295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833" y="2667000"/>
            <a:ext cx="2362200" cy="27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Utility Management </a:t>
            </a:r>
            <a:r>
              <a:rPr lang="en-US" dirty="0"/>
              <a:t>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2913" y="1151093"/>
            <a:ext cx="8507687" cy="36576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ANSI/AWWA </a:t>
            </a:r>
            <a:r>
              <a:rPr lang="en-US" sz="2400" dirty="0"/>
              <a:t>G100-11 Water Treatment Plant Operation and </a:t>
            </a:r>
            <a:r>
              <a:rPr lang="en-US" sz="2400" dirty="0" smtClean="0"/>
              <a:t>Management</a:t>
            </a:r>
          </a:p>
          <a:p>
            <a:r>
              <a:rPr lang="en-US" sz="2400" dirty="0"/>
              <a:t>ANSI/AWWA G200-09 Distribution Systems Operation and </a:t>
            </a:r>
            <a:r>
              <a:rPr lang="en-US" sz="2400" dirty="0" smtClean="0"/>
              <a:t>Management</a:t>
            </a:r>
          </a:p>
          <a:p>
            <a:r>
              <a:rPr lang="en-US" sz="2400" dirty="0"/>
              <a:t>ANSI/AWWA G300-14 Source Water Protection </a:t>
            </a:r>
            <a:endParaRPr lang="en-US" sz="2400" dirty="0" smtClean="0"/>
          </a:p>
          <a:p>
            <a:r>
              <a:rPr lang="en-US" sz="2400" dirty="0"/>
              <a:t>ANSI/AWWA </a:t>
            </a:r>
            <a:r>
              <a:rPr lang="en-US" sz="2400" dirty="0" smtClean="0"/>
              <a:t>G310-09 Business Practices for </a:t>
            </a:r>
            <a:r>
              <a:rPr lang="en-US" sz="2400" dirty="0"/>
              <a:t>Operation </a:t>
            </a:r>
            <a:r>
              <a:rPr lang="en-US" sz="2400" dirty="0" smtClean="0"/>
              <a:t>and Management</a:t>
            </a:r>
          </a:p>
          <a:p>
            <a:r>
              <a:rPr lang="en-US" sz="2400" dirty="0"/>
              <a:t>ANSI/AWWA G400-09 Utility Management </a:t>
            </a:r>
            <a:r>
              <a:rPr lang="en-US" sz="2400" dirty="0" smtClean="0"/>
              <a:t>System</a:t>
            </a:r>
          </a:p>
          <a:p>
            <a:r>
              <a:rPr lang="en-US" sz="2400" dirty="0"/>
              <a:t>ANSI/AWWA G410-09 Business Practices for Operation and </a:t>
            </a:r>
            <a:r>
              <a:rPr lang="en-US" sz="2400" dirty="0" smtClean="0"/>
              <a:t>Management</a:t>
            </a:r>
          </a:p>
          <a:p>
            <a:r>
              <a:rPr lang="en-US" sz="2400" dirty="0"/>
              <a:t>ANSI/AWWA </a:t>
            </a:r>
            <a:r>
              <a:rPr lang="en-US" sz="2400" dirty="0" smtClean="0"/>
              <a:t>G420-09 Communications and Customer Relations</a:t>
            </a:r>
          </a:p>
          <a:p>
            <a:r>
              <a:rPr lang="en-US" sz="2400" dirty="0"/>
              <a:t>ANSI/AWWA </a:t>
            </a:r>
            <a:r>
              <a:rPr lang="en-US" sz="2400" dirty="0" smtClean="0"/>
              <a:t>G430-14 </a:t>
            </a:r>
            <a:r>
              <a:rPr lang="en-US" sz="2400" dirty="0"/>
              <a:t>Security </a:t>
            </a:r>
            <a:r>
              <a:rPr lang="en-US" sz="2400" dirty="0" smtClean="0"/>
              <a:t>Practices for </a:t>
            </a:r>
            <a:r>
              <a:rPr lang="en-US" sz="2400" dirty="0"/>
              <a:t>Operation </a:t>
            </a:r>
            <a:r>
              <a:rPr lang="en-US" sz="2400" dirty="0" smtClean="0"/>
              <a:t>and Management</a:t>
            </a:r>
          </a:p>
          <a:p>
            <a:r>
              <a:rPr lang="en-US" sz="2400" dirty="0"/>
              <a:t>ANSI/AWWA </a:t>
            </a:r>
            <a:r>
              <a:rPr lang="en-US" sz="2400" dirty="0" smtClean="0"/>
              <a:t>G440-11 </a:t>
            </a:r>
            <a:r>
              <a:rPr lang="en-US" sz="2400" dirty="0"/>
              <a:t>Emergency Preparedness </a:t>
            </a:r>
            <a:r>
              <a:rPr lang="en-US" sz="2400" dirty="0" smtClean="0"/>
              <a:t>Practices</a:t>
            </a:r>
          </a:p>
          <a:p>
            <a:r>
              <a:rPr lang="en-US" sz="2400" dirty="0"/>
              <a:t>ANSI/AWWA G480-13 Water Conservation Program Operation and </a:t>
            </a:r>
            <a:r>
              <a:rPr lang="en-US" sz="2400" dirty="0" smtClean="0"/>
              <a:t>Management</a:t>
            </a:r>
          </a:p>
          <a:p>
            <a:r>
              <a:rPr lang="en-US" sz="2400" dirty="0"/>
              <a:t>ANSI/AWWA </a:t>
            </a:r>
            <a:r>
              <a:rPr lang="en-US" sz="2400" dirty="0" smtClean="0"/>
              <a:t>G481-14 </a:t>
            </a:r>
            <a:r>
              <a:rPr lang="en-US" sz="2400" dirty="0"/>
              <a:t>Reclaimed Water Program Operation and Management </a:t>
            </a:r>
            <a:endParaRPr lang="en-US" sz="2400" dirty="0" smtClean="0"/>
          </a:p>
          <a:p>
            <a:r>
              <a:rPr lang="en-US" sz="2400" dirty="0"/>
              <a:t>ANSI/AWWA G510-13 Standard for Wastewater Treatment Plant Operations and </a:t>
            </a:r>
            <a:r>
              <a:rPr lang="en-US" sz="2400" dirty="0" smtClean="0"/>
              <a:t>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62" y="4536649"/>
            <a:ext cx="18097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31" y="4535078"/>
            <a:ext cx="18097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00" y="4536649"/>
            <a:ext cx="180975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712" y="4536649"/>
            <a:ext cx="1809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for Safe 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48006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Phase I – Commitment</a:t>
            </a:r>
          </a:p>
          <a:p>
            <a:r>
              <a:rPr lang="en-US" dirty="0"/>
              <a:t>Phase II – Baseline data reporting</a:t>
            </a:r>
          </a:p>
          <a:p>
            <a:r>
              <a:rPr lang="en-US" dirty="0"/>
              <a:t>Phase III – Self-Assessment completion</a:t>
            </a:r>
          </a:p>
          <a:p>
            <a:r>
              <a:rPr lang="en-US" dirty="0"/>
              <a:t>Phase IV – Demonstrated </a:t>
            </a:r>
            <a:r>
              <a:rPr lang="en-US" dirty="0" smtClean="0"/>
              <a:t>optimization</a:t>
            </a:r>
          </a:p>
          <a:p>
            <a:r>
              <a:rPr lang="en-US" dirty="0" smtClean="0"/>
              <a:t>Self-assessment aligns with EUM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90800"/>
            <a:ext cx="34194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RECT 2013 AWWA PPT Templat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39710ADC2D24B9F7E8103A2FCEAA4" ma:contentTypeVersion="1" ma:contentTypeDescription="Create a new document." ma:contentTypeScope="" ma:versionID="a2f07f747e29c565488d080c17a17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9e304d7df62fa6311df9985b3c4e3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0FEE7AA-AD5F-417E-B058-C254BE09C111}"/>
</file>

<file path=customXml/itemProps10.xml><?xml version="1.0" encoding="utf-8"?>
<ds:datastoreItem xmlns:ds="http://schemas.openxmlformats.org/officeDocument/2006/customXml" ds:itemID="{3595800D-1A1A-4BC6-B151-1F2588D3068D}"/>
</file>

<file path=customXml/itemProps100.xml><?xml version="1.0" encoding="utf-8"?>
<ds:datastoreItem xmlns:ds="http://schemas.openxmlformats.org/officeDocument/2006/customXml" ds:itemID="{B680D129-BF54-41CC-9B25-5840D3AA5B95}"/>
</file>

<file path=customXml/itemProps101.xml><?xml version="1.0" encoding="utf-8"?>
<ds:datastoreItem xmlns:ds="http://schemas.openxmlformats.org/officeDocument/2006/customXml" ds:itemID="{B4F50017-98FF-4EC1-8D91-67231425168D}"/>
</file>

<file path=customXml/itemProps102.xml><?xml version="1.0" encoding="utf-8"?>
<ds:datastoreItem xmlns:ds="http://schemas.openxmlformats.org/officeDocument/2006/customXml" ds:itemID="{87E84F1B-485C-414B-A01F-66EB2E256FDC}"/>
</file>

<file path=customXml/itemProps103.xml><?xml version="1.0" encoding="utf-8"?>
<ds:datastoreItem xmlns:ds="http://schemas.openxmlformats.org/officeDocument/2006/customXml" ds:itemID="{F3A2963F-DE69-4DB2-93C3-D584267276FE}"/>
</file>

<file path=customXml/itemProps104.xml><?xml version="1.0" encoding="utf-8"?>
<ds:datastoreItem xmlns:ds="http://schemas.openxmlformats.org/officeDocument/2006/customXml" ds:itemID="{09E35180-950F-4327-B986-BC7D180005DB}"/>
</file>

<file path=customXml/itemProps105.xml><?xml version="1.0" encoding="utf-8"?>
<ds:datastoreItem xmlns:ds="http://schemas.openxmlformats.org/officeDocument/2006/customXml" ds:itemID="{F59D8514-0DC6-46EA-AEB2-05B90AFE837D}"/>
</file>

<file path=customXml/itemProps106.xml><?xml version="1.0" encoding="utf-8"?>
<ds:datastoreItem xmlns:ds="http://schemas.openxmlformats.org/officeDocument/2006/customXml" ds:itemID="{0C465DF2-B08C-4BBB-BE5B-DA2AB96E78DD}"/>
</file>

<file path=customXml/itemProps107.xml><?xml version="1.0" encoding="utf-8"?>
<ds:datastoreItem xmlns:ds="http://schemas.openxmlformats.org/officeDocument/2006/customXml" ds:itemID="{E1A7B2B9-FF71-40A0-8127-111FE12E821A}"/>
</file>

<file path=customXml/itemProps108.xml><?xml version="1.0" encoding="utf-8"?>
<ds:datastoreItem xmlns:ds="http://schemas.openxmlformats.org/officeDocument/2006/customXml" ds:itemID="{34D51496-25E7-441E-AAA4-3F5FCCF4EB62}"/>
</file>

<file path=customXml/itemProps109.xml><?xml version="1.0" encoding="utf-8"?>
<ds:datastoreItem xmlns:ds="http://schemas.openxmlformats.org/officeDocument/2006/customXml" ds:itemID="{8E59FA07-94CF-4490-B41E-68E2A8943C10}"/>
</file>

<file path=customXml/itemProps11.xml><?xml version="1.0" encoding="utf-8"?>
<ds:datastoreItem xmlns:ds="http://schemas.openxmlformats.org/officeDocument/2006/customXml" ds:itemID="{315A40CD-FE89-40A0-8DE7-54467B98E54B}"/>
</file>

<file path=customXml/itemProps110.xml><?xml version="1.0" encoding="utf-8"?>
<ds:datastoreItem xmlns:ds="http://schemas.openxmlformats.org/officeDocument/2006/customXml" ds:itemID="{DEA767F2-40BE-406E-9AA0-24DBC8041141}"/>
</file>

<file path=customXml/itemProps111.xml><?xml version="1.0" encoding="utf-8"?>
<ds:datastoreItem xmlns:ds="http://schemas.openxmlformats.org/officeDocument/2006/customXml" ds:itemID="{1F4741FD-9D84-40EA-A5CD-7F5D04D21678}"/>
</file>

<file path=customXml/itemProps112.xml><?xml version="1.0" encoding="utf-8"?>
<ds:datastoreItem xmlns:ds="http://schemas.openxmlformats.org/officeDocument/2006/customXml" ds:itemID="{C24C41F7-9A97-4C18-BF6A-DFF38C599A86}"/>
</file>

<file path=customXml/itemProps113.xml><?xml version="1.0" encoding="utf-8"?>
<ds:datastoreItem xmlns:ds="http://schemas.openxmlformats.org/officeDocument/2006/customXml" ds:itemID="{91816708-12D4-4A78-9069-59D3A8B8EAD9}"/>
</file>

<file path=customXml/itemProps114.xml><?xml version="1.0" encoding="utf-8"?>
<ds:datastoreItem xmlns:ds="http://schemas.openxmlformats.org/officeDocument/2006/customXml" ds:itemID="{69F3B759-DE41-4664-BB2B-F1BCDF7BD174}"/>
</file>

<file path=customXml/itemProps115.xml><?xml version="1.0" encoding="utf-8"?>
<ds:datastoreItem xmlns:ds="http://schemas.openxmlformats.org/officeDocument/2006/customXml" ds:itemID="{DC04D091-5389-4E71-A675-9466500750D6}"/>
</file>

<file path=customXml/itemProps116.xml><?xml version="1.0" encoding="utf-8"?>
<ds:datastoreItem xmlns:ds="http://schemas.openxmlformats.org/officeDocument/2006/customXml" ds:itemID="{13CC4CD7-C391-4750-98D9-48861CE7DDE5}"/>
</file>

<file path=customXml/itemProps117.xml><?xml version="1.0" encoding="utf-8"?>
<ds:datastoreItem xmlns:ds="http://schemas.openxmlformats.org/officeDocument/2006/customXml" ds:itemID="{4467731C-8C62-42B1-9974-94C1C30309D4}"/>
</file>

<file path=customXml/itemProps118.xml><?xml version="1.0" encoding="utf-8"?>
<ds:datastoreItem xmlns:ds="http://schemas.openxmlformats.org/officeDocument/2006/customXml" ds:itemID="{21DC16E5-7EA5-4F0F-8117-60D9C8A03704}"/>
</file>

<file path=customXml/itemProps119.xml><?xml version="1.0" encoding="utf-8"?>
<ds:datastoreItem xmlns:ds="http://schemas.openxmlformats.org/officeDocument/2006/customXml" ds:itemID="{2E049717-55E9-485F-BF03-4395138D5303}"/>
</file>

<file path=customXml/itemProps12.xml><?xml version="1.0" encoding="utf-8"?>
<ds:datastoreItem xmlns:ds="http://schemas.openxmlformats.org/officeDocument/2006/customXml" ds:itemID="{B0310BD5-2E4F-4AA0-90C4-87B761F22091}"/>
</file>

<file path=customXml/itemProps120.xml><?xml version="1.0" encoding="utf-8"?>
<ds:datastoreItem xmlns:ds="http://schemas.openxmlformats.org/officeDocument/2006/customXml" ds:itemID="{9A1CBF75-57A2-4D5C-B130-236BCF3D026B}"/>
</file>

<file path=customXml/itemProps121.xml><?xml version="1.0" encoding="utf-8"?>
<ds:datastoreItem xmlns:ds="http://schemas.openxmlformats.org/officeDocument/2006/customXml" ds:itemID="{FD9A58CA-10C9-4802-9F75-89EA7C277977}"/>
</file>

<file path=customXml/itemProps122.xml><?xml version="1.0" encoding="utf-8"?>
<ds:datastoreItem xmlns:ds="http://schemas.openxmlformats.org/officeDocument/2006/customXml" ds:itemID="{30122DB3-3D15-49D9-A112-9390B09C8EB0}"/>
</file>

<file path=customXml/itemProps123.xml><?xml version="1.0" encoding="utf-8"?>
<ds:datastoreItem xmlns:ds="http://schemas.openxmlformats.org/officeDocument/2006/customXml" ds:itemID="{91F6B064-980C-4AC2-B8CC-07B80DC8BFB1}"/>
</file>

<file path=customXml/itemProps124.xml><?xml version="1.0" encoding="utf-8"?>
<ds:datastoreItem xmlns:ds="http://schemas.openxmlformats.org/officeDocument/2006/customXml" ds:itemID="{E7F0DAC7-8870-4621-9F02-985165B2C5B3}"/>
</file>

<file path=customXml/itemProps125.xml><?xml version="1.0" encoding="utf-8"?>
<ds:datastoreItem xmlns:ds="http://schemas.openxmlformats.org/officeDocument/2006/customXml" ds:itemID="{E0B9B174-2202-46C6-8796-D662FA7FCE37}"/>
</file>

<file path=customXml/itemProps126.xml><?xml version="1.0" encoding="utf-8"?>
<ds:datastoreItem xmlns:ds="http://schemas.openxmlformats.org/officeDocument/2006/customXml" ds:itemID="{4E251BA7-3F64-422E-9314-E271F7515464}"/>
</file>

<file path=customXml/itemProps127.xml><?xml version="1.0" encoding="utf-8"?>
<ds:datastoreItem xmlns:ds="http://schemas.openxmlformats.org/officeDocument/2006/customXml" ds:itemID="{6BE6136E-624B-4AD2-80C4-9648E9649B62}"/>
</file>

<file path=customXml/itemProps128.xml><?xml version="1.0" encoding="utf-8"?>
<ds:datastoreItem xmlns:ds="http://schemas.openxmlformats.org/officeDocument/2006/customXml" ds:itemID="{6C1A7219-0574-44B9-BACB-52A402C95A78}"/>
</file>

<file path=customXml/itemProps129.xml><?xml version="1.0" encoding="utf-8"?>
<ds:datastoreItem xmlns:ds="http://schemas.openxmlformats.org/officeDocument/2006/customXml" ds:itemID="{C0D3CDB0-C52C-4B60-A0AB-0317BECE7CC4}"/>
</file>

<file path=customXml/itemProps13.xml><?xml version="1.0" encoding="utf-8"?>
<ds:datastoreItem xmlns:ds="http://schemas.openxmlformats.org/officeDocument/2006/customXml" ds:itemID="{4392C793-7873-487B-8F73-25D7149584A6}"/>
</file>

<file path=customXml/itemProps130.xml><?xml version="1.0" encoding="utf-8"?>
<ds:datastoreItem xmlns:ds="http://schemas.openxmlformats.org/officeDocument/2006/customXml" ds:itemID="{F1BF1DDE-3475-46E0-8458-EE8D008FB85A}"/>
</file>

<file path=customXml/itemProps131.xml><?xml version="1.0" encoding="utf-8"?>
<ds:datastoreItem xmlns:ds="http://schemas.openxmlformats.org/officeDocument/2006/customXml" ds:itemID="{49F14325-DA04-485A-9373-CDDA45DF8236}"/>
</file>

<file path=customXml/itemProps132.xml><?xml version="1.0" encoding="utf-8"?>
<ds:datastoreItem xmlns:ds="http://schemas.openxmlformats.org/officeDocument/2006/customXml" ds:itemID="{3E9EFADC-8D01-44F7-BE6A-67A9E09A1E60}"/>
</file>

<file path=customXml/itemProps133.xml><?xml version="1.0" encoding="utf-8"?>
<ds:datastoreItem xmlns:ds="http://schemas.openxmlformats.org/officeDocument/2006/customXml" ds:itemID="{2137CD0F-44E0-454C-8C1B-D629B02E9361}"/>
</file>

<file path=customXml/itemProps14.xml><?xml version="1.0" encoding="utf-8"?>
<ds:datastoreItem xmlns:ds="http://schemas.openxmlformats.org/officeDocument/2006/customXml" ds:itemID="{E8E01F8F-0C66-4FB4-9887-C4B47E9AE5F4}"/>
</file>

<file path=customXml/itemProps15.xml><?xml version="1.0" encoding="utf-8"?>
<ds:datastoreItem xmlns:ds="http://schemas.openxmlformats.org/officeDocument/2006/customXml" ds:itemID="{4CE4B2B6-7964-4F2E-91FD-864AA28C5B90}"/>
</file>

<file path=customXml/itemProps16.xml><?xml version="1.0" encoding="utf-8"?>
<ds:datastoreItem xmlns:ds="http://schemas.openxmlformats.org/officeDocument/2006/customXml" ds:itemID="{DAE59386-EA10-4645-A413-20999B95AAFA}"/>
</file>

<file path=customXml/itemProps17.xml><?xml version="1.0" encoding="utf-8"?>
<ds:datastoreItem xmlns:ds="http://schemas.openxmlformats.org/officeDocument/2006/customXml" ds:itemID="{1A5E9BD8-F7ED-4A30-B034-7618E1620BBD}"/>
</file>

<file path=customXml/itemProps18.xml><?xml version="1.0" encoding="utf-8"?>
<ds:datastoreItem xmlns:ds="http://schemas.openxmlformats.org/officeDocument/2006/customXml" ds:itemID="{11495B2D-A724-4C1B-ADF4-D96ABF6C1CA5}"/>
</file>

<file path=customXml/itemProps19.xml><?xml version="1.0" encoding="utf-8"?>
<ds:datastoreItem xmlns:ds="http://schemas.openxmlformats.org/officeDocument/2006/customXml" ds:itemID="{0BBDBDC1-C63C-44B5-8B39-A4F913326162}"/>
</file>

<file path=customXml/itemProps2.xml><?xml version="1.0" encoding="utf-8"?>
<ds:datastoreItem xmlns:ds="http://schemas.openxmlformats.org/officeDocument/2006/customXml" ds:itemID="{2264317E-46A5-4C2B-9708-1001E202E400}"/>
</file>

<file path=customXml/itemProps20.xml><?xml version="1.0" encoding="utf-8"?>
<ds:datastoreItem xmlns:ds="http://schemas.openxmlformats.org/officeDocument/2006/customXml" ds:itemID="{D27700B3-64C1-42FC-B8A6-0D513D78729C}"/>
</file>

<file path=customXml/itemProps21.xml><?xml version="1.0" encoding="utf-8"?>
<ds:datastoreItem xmlns:ds="http://schemas.openxmlformats.org/officeDocument/2006/customXml" ds:itemID="{9BE22377-E89E-48DF-8176-9B251DE1C6CD}"/>
</file>

<file path=customXml/itemProps22.xml><?xml version="1.0" encoding="utf-8"?>
<ds:datastoreItem xmlns:ds="http://schemas.openxmlformats.org/officeDocument/2006/customXml" ds:itemID="{D2009C7B-462B-456D-9D88-D683FF912200}"/>
</file>

<file path=customXml/itemProps23.xml><?xml version="1.0" encoding="utf-8"?>
<ds:datastoreItem xmlns:ds="http://schemas.openxmlformats.org/officeDocument/2006/customXml" ds:itemID="{5AE319E1-C147-4C23-B46A-960C5969C2C1}"/>
</file>

<file path=customXml/itemProps24.xml><?xml version="1.0" encoding="utf-8"?>
<ds:datastoreItem xmlns:ds="http://schemas.openxmlformats.org/officeDocument/2006/customXml" ds:itemID="{C368B001-5FFA-438D-9BCE-4ADB184F8AAA}"/>
</file>

<file path=customXml/itemProps25.xml><?xml version="1.0" encoding="utf-8"?>
<ds:datastoreItem xmlns:ds="http://schemas.openxmlformats.org/officeDocument/2006/customXml" ds:itemID="{10F7D3BE-67FF-46B1-85D4-EEB61CE36E55}"/>
</file>

<file path=customXml/itemProps26.xml><?xml version="1.0" encoding="utf-8"?>
<ds:datastoreItem xmlns:ds="http://schemas.openxmlformats.org/officeDocument/2006/customXml" ds:itemID="{38A68C9D-B8AF-41BF-946C-F5690B4CF7F7}"/>
</file>

<file path=customXml/itemProps27.xml><?xml version="1.0" encoding="utf-8"?>
<ds:datastoreItem xmlns:ds="http://schemas.openxmlformats.org/officeDocument/2006/customXml" ds:itemID="{1123AE1F-B997-4737-9200-5813DF182D28}"/>
</file>

<file path=customXml/itemProps28.xml><?xml version="1.0" encoding="utf-8"?>
<ds:datastoreItem xmlns:ds="http://schemas.openxmlformats.org/officeDocument/2006/customXml" ds:itemID="{BBFD7927-5CF6-4A68-868D-2ADF8170642F}"/>
</file>

<file path=customXml/itemProps29.xml><?xml version="1.0" encoding="utf-8"?>
<ds:datastoreItem xmlns:ds="http://schemas.openxmlformats.org/officeDocument/2006/customXml" ds:itemID="{C8709DF8-E73B-4893-B562-55C71221E730}"/>
</file>

<file path=customXml/itemProps3.xml><?xml version="1.0" encoding="utf-8"?>
<ds:datastoreItem xmlns:ds="http://schemas.openxmlformats.org/officeDocument/2006/customXml" ds:itemID="{AC702C88-0324-4F2F-AF44-534422303D74}"/>
</file>

<file path=customXml/itemProps30.xml><?xml version="1.0" encoding="utf-8"?>
<ds:datastoreItem xmlns:ds="http://schemas.openxmlformats.org/officeDocument/2006/customXml" ds:itemID="{38714C8F-981F-451B-B4AF-AC1C65751E2F}"/>
</file>

<file path=customXml/itemProps31.xml><?xml version="1.0" encoding="utf-8"?>
<ds:datastoreItem xmlns:ds="http://schemas.openxmlformats.org/officeDocument/2006/customXml" ds:itemID="{9DC335A9-2A5B-4734-B9C9-64EA9B6917BB}"/>
</file>

<file path=customXml/itemProps32.xml><?xml version="1.0" encoding="utf-8"?>
<ds:datastoreItem xmlns:ds="http://schemas.openxmlformats.org/officeDocument/2006/customXml" ds:itemID="{85E7C893-2D7C-4383-B21A-14CEB20F5319}"/>
</file>

<file path=customXml/itemProps33.xml><?xml version="1.0" encoding="utf-8"?>
<ds:datastoreItem xmlns:ds="http://schemas.openxmlformats.org/officeDocument/2006/customXml" ds:itemID="{4D36D6C8-8B7D-4BFB-B607-5B49031015B8}"/>
</file>

<file path=customXml/itemProps34.xml><?xml version="1.0" encoding="utf-8"?>
<ds:datastoreItem xmlns:ds="http://schemas.openxmlformats.org/officeDocument/2006/customXml" ds:itemID="{D8F249F0-5336-407A-AA64-9F712965BF98}"/>
</file>

<file path=customXml/itemProps35.xml><?xml version="1.0" encoding="utf-8"?>
<ds:datastoreItem xmlns:ds="http://schemas.openxmlformats.org/officeDocument/2006/customXml" ds:itemID="{3BD012B0-033E-4110-8798-BC4C8E95FB95}"/>
</file>

<file path=customXml/itemProps36.xml><?xml version="1.0" encoding="utf-8"?>
<ds:datastoreItem xmlns:ds="http://schemas.openxmlformats.org/officeDocument/2006/customXml" ds:itemID="{39572DD2-15CB-45A7-B200-13BFF58285D9}"/>
</file>

<file path=customXml/itemProps37.xml><?xml version="1.0" encoding="utf-8"?>
<ds:datastoreItem xmlns:ds="http://schemas.openxmlformats.org/officeDocument/2006/customXml" ds:itemID="{8034A5D0-A427-40DE-A454-BB6EBA9961EF}"/>
</file>

<file path=customXml/itemProps38.xml><?xml version="1.0" encoding="utf-8"?>
<ds:datastoreItem xmlns:ds="http://schemas.openxmlformats.org/officeDocument/2006/customXml" ds:itemID="{FC2555D4-BDA8-4198-A1ED-F75AAC3F7448}"/>
</file>

<file path=customXml/itemProps39.xml><?xml version="1.0" encoding="utf-8"?>
<ds:datastoreItem xmlns:ds="http://schemas.openxmlformats.org/officeDocument/2006/customXml" ds:itemID="{774832AB-1212-4D04-BE0F-3BF843FADE7E}"/>
</file>

<file path=customXml/itemProps4.xml><?xml version="1.0" encoding="utf-8"?>
<ds:datastoreItem xmlns:ds="http://schemas.openxmlformats.org/officeDocument/2006/customXml" ds:itemID="{AA8B12BF-D864-4875-AB6D-C2FA0A994EF1}"/>
</file>

<file path=customXml/itemProps40.xml><?xml version="1.0" encoding="utf-8"?>
<ds:datastoreItem xmlns:ds="http://schemas.openxmlformats.org/officeDocument/2006/customXml" ds:itemID="{BA64E41D-F320-43DA-A624-D1DA9117A797}"/>
</file>

<file path=customXml/itemProps41.xml><?xml version="1.0" encoding="utf-8"?>
<ds:datastoreItem xmlns:ds="http://schemas.openxmlformats.org/officeDocument/2006/customXml" ds:itemID="{90ABCA4F-DFF6-4D9D-966B-10478FFE231A}"/>
</file>

<file path=customXml/itemProps42.xml><?xml version="1.0" encoding="utf-8"?>
<ds:datastoreItem xmlns:ds="http://schemas.openxmlformats.org/officeDocument/2006/customXml" ds:itemID="{3DF5E252-7CEC-465D-B385-A66A832D868F}"/>
</file>

<file path=customXml/itemProps43.xml><?xml version="1.0" encoding="utf-8"?>
<ds:datastoreItem xmlns:ds="http://schemas.openxmlformats.org/officeDocument/2006/customXml" ds:itemID="{DAA8AA82-788A-43AB-BC9A-1AB589CA74B8}"/>
</file>

<file path=customXml/itemProps44.xml><?xml version="1.0" encoding="utf-8"?>
<ds:datastoreItem xmlns:ds="http://schemas.openxmlformats.org/officeDocument/2006/customXml" ds:itemID="{0B1103B0-28F9-4B08-8CDA-5EC7B0C1BDA5}"/>
</file>

<file path=customXml/itemProps45.xml><?xml version="1.0" encoding="utf-8"?>
<ds:datastoreItem xmlns:ds="http://schemas.openxmlformats.org/officeDocument/2006/customXml" ds:itemID="{DBCA0DAA-718D-4BFA-8AA7-180CB7B10755}"/>
</file>

<file path=customXml/itemProps46.xml><?xml version="1.0" encoding="utf-8"?>
<ds:datastoreItem xmlns:ds="http://schemas.openxmlformats.org/officeDocument/2006/customXml" ds:itemID="{2659E03E-6894-4B9C-9619-97D3890B4283}"/>
</file>

<file path=customXml/itemProps47.xml><?xml version="1.0" encoding="utf-8"?>
<ds:datastoreItem xmlns:ds="http://schemas.openxmlformats.org/officeDocument/2006/customXml" ds:itemID="{1D4B943A-F362-4D9A-A989-0BA284EFE90B}"/>
</file>

<file path=customXml/itemProps48.xml><?xml version="1.0" encoding="utf-8"?>
<ds:datastoreItem xmlns:ds="http://schemas.openxmlformats.org/officeDocument/2006/customXml" ds:itemID="{F7FF5932-78CE-4AA6-B582-3EC7E0826BF3}"/>
</file>

<file path=customXml/itemProps49.xml><?xml version="1.0" encoding="utf-8"?>
<ds:datastoreItem xmlns:ds="http://schemas.openxmlformats.org/officeDocument/2006/customXml" ds:itemID="{A35F3756-F227-45DE-9A4F-0CB33EC7C06E}"/>
</file>

<file path=customXml/itemProps5.xml><?xml version="1.0" encoding="utf-8"?>
<ds:datastoreItem xmlns:ds="http://schemas.openxmlformats.org/officeDocument/2006/customXml" ds:itemID="{4D1D0282-A867-4876-88F8-A16C04DF1E68}"/>
</file>

<file path=customXml/itemProps50.xml><?xml version="1.0" encoding="utf-8"?>
<ds:datastoreItem xmlns:ds="http://schemas.openxmlformats.org/officeDocument/2006/customXml" ds:itemID="{D8B678D8-583E-4B88-B205-0F010BC9114C}"/>
</file>

<file path=customXml/itemProps51.xml><?xml version="1.0" encoding="utf-8"?>
<ds:datastoreItem xmlns:ds="http://schemas.openxmlformats.org/officeDocument/2006/customXml" ds:itemID="{1FD8AB82-43FD-4AB1-BF59-E861FB642515}"/>
</file>

<file path=customXml/itemProps52.xml><?xml version="1.0" encoding="utf-8"?>
<ds:datastoreItem xmlns:ds="http://schemas.openxmlformats.org/officeDocument/2006/customXml" ds:itemID="{C2A93DE4-1973-44FF-B37E-309901EE3F96}"/>
</file>

<file path=customXml/itemProps53.xml><?xml version="1.0" encoding="utf-8"?>
<ds:datastoreItem xmlns:ds="http://schemas.openxmlformats.org/officeDocument/2006/customXml" ds:itemID="{B0AB9134-BA6F-436E-B706-AC59A2B5993D}"/>
</file>

<file path=customXml/itemProps54.xml><?xml version="1.0" encoding="utf-8"?>
<ds:datastoreItem xmlns:ds="http://schemas.openxmlformats.org/officeDocument/2006/customXml" ds:itemID="{E8BE455D-16C6-4827-A870-E57B8F5A52B2}"/>
</file>

<file path=customXml/itemProps55.xml><?xml version="1.0" encoding="utf-8"?>
<ds:datastoreItem xmlns:ds="http://schemas.openxmlformats.org/officeDocument/2006/customXml" ds:itemID="{73C6AE41-7BCB-44F3-8DDC-CBA8F60A6DAE}"/>
</file>

<file path=customXml/itemProps56.xml><?xml version="1.0" encoding="utf-8"?>
<ds:datastoreItem xmlns:ds="http://schemas.openxmlformats.org/officeDocument/2006/customXml" ds:itemID="{26FA4641-CE67-44D6-A2CE-1F06F3F2799A}"/>
</file>

<file path=customXml/itemProps57.xml><?xml version="1.0" encoding="utf-8"?>
<ds:datastoreItem xmlns:ds="http://schemas.openxmlformats.org/officeDocument/2006/customXml" ds:itemID="{8CAABBE3-90BC-46A6-B50B-3F694AB7D7A6}"/>
</file>

<file path=customXml/itemProps58.xml><?xml version="1.0" encoding="utf-8"?>
<ds:datastoreItem xmlns:ds="http://schemas.openxmlformats.org/officeDocument/2006/customXml" ds:itemID="{AC2E0A07-CF2F-4487-B5D7-8FAA14EABF9B}"/>
</file>

<file path=customXml/itemProps59.xml><?xml version="1.0" encoding="utf-8"?>
<ds:datastoreItem xmlns:ds="http://schemas.openxmlformats.org/officeDocument/2006/customXml" ds:itemID="{CBFFA156-1268-4EDA-BE6E-42281EB0B97E}"/>
</file>

<file path=customXml/itemProps6.xml><?xml version="1.0" encoding="utf-8"?>
<ds:datastoreItem xmlns:ds="http://schemas.openxmlformats.org/officeDocument/2006/customXml" ds:itemID="{11D44091-F8C6-4073-927A-1DE973D598C1}"/>
</file>

<file path=customXml/itemProps60.xml><?xml version="1.0" encoding="utf-8"?>
<ds:datastoreItem xmlns:ds="http://schemas.openxmlformats.org/officeDocument/2006/customXml" ds:itemID="{BDAF48D0-F6CA-49FE-844E-A6024077121D}"/>
</file>

<file path=customXml/itemProps61.xml><?xml version="1.0" encoding="utf-8"?>
<ds:datastoreItem xmlns:ds="http://schemas.openxmlformats.org/officeDocument/2006/customXml" ds:itemID="{C3CB9AA9-62B4-4EC9-B205-6E069B8D8F72}"/>
</file>

<file path=customXml/itemProps62.xml><?xml version="1.0" encoding="utf-8"?>
<ds:datastoreItem xmlns:ds="http://schemas.openxmlformats.org/officeDocument/2006/customXml" ds:itemID="{04E84CEF-6E60-4A6B-B67F-00BCE4B10920}"/>
</file>

<file path=customXml/itemProps63.xml><?xml version="1.0" encoding="utf-8"?>
<ds:datastoreItem xmlns:ds="http://schemas.openxmlformats.org/officeDocument/2006/customXml" ds:itemID="{749444ED-5F10-4910-82C0-673DC600A80B}"/>
</file>

<file path=customXml/itemProps64.xml><?xml version="1.0" encoding="utf-8"?>
<ds:datastoreItem xmlns:ds="http://schemas.openxmlformats.org/officeDocument/2006/customXml" ds:itemID="{AB06D452-F970-4117-A99B-189BE453E920}"/>
</file>

<file path=customXml/itemProps65.xml><?xml version="1.0" encoding="utf-8"?>
<ds:datastoreItem xmlns:ds="http://schemas.openxmlformats.org/officeDocument/2006/customXml" ds:itemID="{7B48E054-2586-46C6-9FC4-5DB29B58FAA9}"/>
</file>

<file path=customXml/itemProps66.xml><?xml version="1.0" encoding="utf-8"?>
<ds:datastoreItem xmlns:ds="http://schemas.openxmlformats.org/officeDocument/2006/customXml" ds:itemID="{7C6C8348-191B-4E0B-B826-BFDB30D3500C}"/>
</file>

<file path=customXml/itemProps67.xml><?xml version="1.0" encoding="utf-8"?>
<ds:datastoreItem xmlns:ds="http://schemas.openxmlformats.org/officeDocument/2006/customXml" ds:itemID="{4A66577C-7601-4F5A-B9A1-A8EE88F839D9}"/>
</file>

<file path=customXml/itemProps68.xml><?xml version="1.0" encoding="utf-8"?>
<ds:datastoreItem xmlns:ds="http://schemas.openxmlformats.org/officeDocument/2006/customXml" ds:itemID="{D588506B-A477-4C47-92BE-39B394203F2A}"/>
</file>

<file path=customXml/itemProps69.xml><?xml version="1.0" encoding="utf-8"?>
<ds:datastoreItem xmlns:ds="http://schemas.openxmlformats.org/officeDocument/2006/customXml" ds:itemID="{5D315EB2-5C8A-4F49-99D7-48B3260BBADC}"/>
</file>

<file path=customXml/itemProps7.xml><?xml version="1.0" encoding="utf-8"?>
<ds:datastoreItem xmlns:ds="http://schemas.openxmlformats.org/officeDocument/2006/customXml" ds:itemID="{87C0C969-DBDD-4C1A-B205-A6B2DFF85243}"/>
</file>

<file path=customXml/itemProps70.xml><?xml version="1.0" encoding="utf-8"?>
<ds:datastoreItem xmlns:ds="http://schemas.openxmlformats.org/officeDocument/2006/customXml" ds:itemID="{552EA238-CA05-49B8-99B1-2207AAFE08FE}"/>
</file>

<file path=customXml/itemProps71.xml><?xml version="1.0" encoding="utf-8"?>
<ds:datastoreItem xmlns:ds="http://schemas.openxmlformats.org/officeDocument/2006/customXml" ds:itemID="{ADC82DCF-4233-43CD-9A05-CDB0C59A3981}"/>
</file>

<file path=customXml/itemProps72.xml><?xml version="1.0" encoding="utf-8"?>
<ds:datastoreItem xmlns:ds="http://schemas.openxmlformats.org/officeDocument/2006/customXml" ds:itemID="{7D7B5F06-9DC5-446D-A27F-68100FA46C75}"/>
</file>

<file path=customXml/itemProps73.xml><?xml version="1.0" encoding="utf-8"?>
<ds:datastoreItem xmlns:ds="http://schemas.openxmlformats.org/officeDocument/2006/customXml" ds:itemID="{41DC17FA-AEC4-41CD-993E-42BDCA4CAB4A}"/>
</file>

<file path=customXml/itemProps74.xml><?xml version="1.0" encoding="utf-8"?>
<ds:datastoreItem xmlns:ds="http://schemas.openxmlformats.org/officeDocument/2006/customXml" ds:itemID="{D5EF7860-2763-406E-976A-448B9D6A9271}"/>
</file>

<file path=customXml/itemProps75.xml><?xml version="1.0" encoding="utf-8"?>
<ds:datastoreItem xmlns:ds="http://schemas.openxmlformats.org/officeDocument/2006/customXml" ds:itemID="{24B43E5C-158F-4FD5-88D1-796007482C89}"/>
</file>

<file path=customXml/itemProps76.xml><?xml version="1.0" encoding="utf-8"?>
<ds:datastoreItem xmlns:ds="http://schemas.openxmlformats.org/officeDocument/2006/customXml" ds:itemID="{668B289D-9406-4C28-88D4-A213308F8D0D}"/>
</file>

<file path=customXml/itemProps77.xml><?xml version="1.0" encoding="utf-8"?>
<ds:datastoreItem xmlns:ds="http://schemas.openxmlformats.org/officeDocument/2006/customXml" ds:itemID="{DCA8CAB4-16B4-436E-8E53-4BEA2F8D9A98}"/>
</file>

<file path=customXml/itemProps78.xml><?xml version="1.0" encoding="utf-8"?>
<ds:datastoreItem xmlns:ds="http://schemas.openxmlformats.org/officeDocument/2006/customXml" ds:itemID="{463A8813-0F4D-40B7-903F-58B60220D6B5}"/>
</file>

<file path=customXml/itemProps79.xml><?xml version="1.0" encoding="utf-8"?>
<ds:datastoreItem xmlns:ds="http://schemas.openxmlformats.org/officeDocument/2006/customXml" ds:itemID="{13328EAF-1B9F-417A-B58A-286671BEE60D}"/>
</file>

<file path=customXml/itemProps8.xml><?xml version="1.0" encoding="utf-8"?>
<ds:datastoreItem xmlns:ds="http://schemas.openxmlformats.org/officeDocument/2006/customXml" ds:itemID="{EFEC0DEF-3CDF-4B84-85B4-C9449DDF9B86}"/>
</file>

<file path=customXml/itemProps80.xml><?xml version="1.0" encoding="utf-8"?>
<ds:datastoreItem xmlns:ds="http://schemas.openxmlformats.org/officeDocument/2006/customXml" ds:itemID="{A04A4B2B-E53E-4371-90F3-A2D948F1F364}"/>
</file>

<file path=customXml/itemProps81.xml><?xml version="1.0" encoding="utf-8"?>
<ds:datastoreItem xmlns:ds="http://schemas.openxmlformats.org/officeDocument/2006/customXml" ds:itemID="{7A946929-5A4E-43BB-96E8-2D66D29E7C2B}"/>
</file>

<file path=customXml/itemProps82.xml><?xml version="1.0" encoding="utf-8"?>
<ds:datastoreItem xmlns:ds="http://schemas.openxmlformats.org/officeDocument/2006/customXml" ds:itemID="{4EC9C405-09BF-4CA9-9E45-46B905FC0527}"/>
</file>

<file path=customXml/itemProps83.xml><?xml version="1.0" encoding="utf-8"?>
<ds:datastoreItem xmlns:ds="http://schemas.openxmlformats.org/officeDocument/2006/customXml" ds:itemID="{C88F99B6-3C71-4942-BBCE-A7587D24F863}"/>
</file>

<file path=customXml/itemProps84.xml><?xml version="1.0" encoding="utf-8"?>
<ds:datastoreItem xmlns:ds="http://schemas.openxmlformats.org/officeDocument/2006/customXml" ds:itemID="{B08E985C-E2F7-49A1-B830-38FFB48B1D50}"/>
</file>

<file path=customXml/itemProps85.xml><?xml version="1.0" encoding="utf-8"?>
<ds:datastoreItem xmlns:ds="http://schemas.openxmlformats.org/officeDocument/2006/customXml" ds:itemID="{AC71B6BF-30FE-4FEA-9BA9-D729740B9716}"/>
</file>

<file path=customXml/itemProps86.xml><?xml version="1.0" encoding="utf-8"?>
<ds:datastoreItem xmlns:ds="http://schemas.openxmlformats.org/officeDocument/2006/customXml" ds:itemID="{BB2A570F-5893-4E1C-BC2C-E23275C1ACAD}"/>
</file>

<file path=customXml/itemProps87.xml><?xml version="1.0" encoding="utf-8"?>
<ds:datastoreItem xmlns:ds="http://schemas.openxmlformats.org/officeDocument/2006/customXml" ds:itemID="{8F9F1C20-2E8F-4CEB-B6E6-FBF70D8E08EE}"/>
</file>

<file path=customXml/itemProps88.xml><?xml version="1.0" encoding="utf-8"?>
<ds:datastoreItem xmlns:ds="http://schemas.openxmlformats.org/officeDocument/2006/customXml" ds:itemID="{5E61ECF5-1A27-477B-844C-23CCA10A1966}"/>
</file>

<file path=customXml/itemProps89.xml><?xml version="1.0" encoding="utf-8"?>
<ds:datastoreItem xmlns:ds="http://schemas.openxmlformats.org/officeDocument/2006/customXml" ds:itemID="{8EEEE242-EF01-4101-BB6B-1D07FFE4C1EA}"/>
</file>

<file path=customXml/itemProps9.xml><?xml version="1.0" encoding="utf-8"?>
<ds:datastoreItem xmlns:ds="http://schemas.openxmlformats.org/officeDocument/2006/customXml" ds:itemID="{27C07D69-EBA8-4951-97ED-37256DAC8572}"/>
</file>

<file path=customXml/itemProps90.xml><?xml version="1.0" encoding="utf-8"?>
<ds:datastoreItem xmlns:ds="http://schemas.openxmlformats.org/officeDocument/2006/customXml" ds:itemID="{87E84F1B-485C-414B-A01F-66EB2E256FD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1AB6301A-5A55-4370-8EEF-5C7232242D74}"/>
</file>

<file path=customXml/itemProps92.xml><?xml version="1.0" encoding="utf-8"?>
<ds:datastoreItem xmlns:ds="http://schemas.openxmlformats.org/officeDocument/2006/customXml" ds:itemID="{A9CE133B-3F0B-4BB9-AFDB-488F9483C29B}"/>
</file>

<file path=customXml/itemProps93.xml><?xml version="1.0" encoding="utf-8"?>
<ds:datastoreItem xmlns:ds="http://schemas.openxmlformats.org/officeDocument/2006/customXml" ds:itemID="{9A5E67D8-7062-423C-8FBA-6B53EBF48807}"/>
</file>

<file path=customXml/itemProps94.xml><?xml version="1.0" encoding="utf-8"?>
<ds:datastoreItem xmlns:ds="http://schemas.openxmlformats.org/officeDocument/2006/customXml" ds:itemID="{F5EB5CF4-2635-4FBB-95E9-1D18281FBC14}"/>
</file>

<file path=customXml/itemProps95.xml><?xml version="1.0" encoding="utf-8"?>
<ds:datastoreItem xmlns:ds="http://schemas.openxmlformats.org/officeDocument/2006/customXml" ds:itemID="{CFE2F29D-51F9-4044-9FAE-BAEA005AA9FA}"/>
</file>

<file path=customXml/itemProps96.xml><?xml version="1.0" encoding="utf-8"?>
<ds:datastoreItem xmlns:ds="http://schemas.openxmlformats.org/officeDocument/2006/customXml" ds:itemID="{D8D8F97C-8CA1-4F26-A3F3-AFFE827B1CC1}"/>
</file>

<file path=customXml/itemProps97.xml><?xml version="1.0" encoding="utf-8"?>
<ds:datastoreItem xmlns:ds="http://schemas.openxmlformats.org/officeDocument/2006/customXml" ds:itemID="{74398ED3-EF36-4F90-B3A2-53E8184DBC08}"/>
</file>

<file path=customXml/itemProps98.xml><?xml version="1.0" encoding="utf-8"?>
<ds:datastoreItem xmlns:ds="http://schemas.openxmlformats.org/officeDocument/2006/customXml" ds:itemID="{8F0C1DF1-B5AC-402D-AD21-75882681E58A}"/>
</file>

<file path=customXml/itemProps99.xml><?xml version="1.0" encoding="utf-8"?>
<ds:datastoreItem xmlns:ds="http://schemas.openxmlformats.org/officeDocument/2006/customXml" ds:itemID="{BCA0B9FA-0B73-4276-8BDC-BDEF380A5947}"/>
</file>

<file path=docProps/app.xml><?xml version="1.0" encoding="utf-8"?>
<Properties xmlns="http://schemas.openxmlformats.org/officeDocument/2006/extended-properties" xmlns:vt="http://schemas.openxmlformats.org/officeDocument/2006/docPropsVTypes">
  <Template>CORRECT 2013 AWWA PPT Template</Template>
  <TotalTime>3044</TotalTime>
  <Words>602</Words>
  <Application>Microsoft Office PowerPoint</Application>
  <PresentationFormat>On-screen Show (4:3)</PresentationFormat>
  <Paragraphs>102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ヒラギノ角ゴ Pro W3</vt:lpstr>
      <vt:lpstr>CORRECT 2013 AWWA PPT Template</vt:lpstr>
      <vt:lpstr>AWWA &amp; Utility Management   Kenneth Mercer, Ph.D. Senior Manager of Technical and Research Programs </vt:lpstr>
      <vt:lpstr>American Water Works Association</vt:lpstr>
      <vt:lpstr>AWWA Utility Management Materials</vt:lpstr>
      <vt:lpstr>AWWA Utility Management Materials</vt:lpstr>
      <vt:lpstr>Utilities Compelled to Answer…</vt:lpstr>
      <vt:lpstr>Utility Benchmarking Program </vt:lpstr>
      <vt:lpstr>Utility Benchmarking Program </vt:lpstr>
      <vt:lpstr>Utility Management Standards</vt:lpstr>
      <vt:lpstr>Partnership for Safe Water</vt:lpstr>
      <vt:lpstr>Publications</vt:lpstr>
      <vt:lpstr>American Water Works Association</vt:lpstr>
    </vt:vector>
  </TitlesOfParts>
  <Company>American Water Works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Mercer</dc:creator>
  <cp:lastModifiedBy>Amy Lewis</cp:lastModifiedBy>
  <cp:revision>208</cp:revision>
  <cp:lastPrinted>2014-06-05T21:50:49Z</cp:lastPrinted>
  <dcterms:created xsi:type="dcterms:W3CDTF">2014-04-10T15:12:21Z</dcterms:created>
  <dcterms:modified xsi:type="dcterms:W3CDTF">2015-07-27T23:30:39Z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0x01010021D39710ADC2D24B9F7E8103A2FCEAA4</vt:lpwstr>
  </property>
</Properties>
</file>