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9" r:id="rId6"/>
    <p:sldId id="261" r:id="rId7"/>
    <p:sldId id="265" r:id="rId8"/>
    <p:sldId id="268" r:id="rId9"/>
    <p:sldId id="266" r:id="rId10"/>
    <p:sldId id="269" r:id="rId11"/>
    <p:sldId id="274" r:id="rId12"/>
    <p:sldId id="275" r:id="rId13"/>
    <p:sldId id="264" r:id="rId14"/>
    <p:sldId id="272" r:id="rId15"/>
    <p:sldId id="277" r:id="rId16"/>
    <p:sldId id="273" r:id="rId17"/>
    <p:sldId id="276" r:id="rId18"/>
    <p:sldId id="278" r:id="rId19"/>
    <p:sldId id="279" r:id="rId20"/>
    <p:sldId id="263" r:id="rId21"/>
  </p:sldIdLst>
  <p:sldSz cx="9144000" cy="6858000" type="screen4x3"/>
  <p:notesSz cx="6858000" cy="9153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3" autoAdjust="0"/>
    <p:restoredTop sz="87047" autoAdjust="0"/>
  </p:normalViewPr>
  <p:slideViewPr>
    <p:cSldViewPr snapToGrid="0">
      <p:cViewPr varScale="1">
        <p:scale>
          <a:sx n="116" d="100"/>
          <a:sy n="116" d="100"/>
        </p:scale>
        <p:origin x="264" y="84"/>
      </p:cViewPr>
      <p:guideLst>
        <p:guide orient="horz" pos="2160"/>
        <p:guide pos="16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BA9DB-9ADD-4E35-9CFF-6342612E2A95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9473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9473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F4097-DC28-4E82-BAB1-1632A88D9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C5F96-8A6B-4A6F-9DF8-7320456B6DFF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4588"/>
            <a:ext cx="4117975" cy="3089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5134"/>
            <a:ext cx="5486400" cy="3604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94261"/>
            <a:ext cx="2971800" cy="459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94261"/>
            <a:ext cx="2971800" cy="459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B0417-4332-4F95-AAC1-5EAA241E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Slide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402037" y="6734889"/>
            <a:ext cx="771685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2015 Water Research Foundation. ALL RIGHTS RESERVED. No part of this presentation may be copied, reproduced, or otherwise utilized without permission.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9144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2015 Water Research Foundation.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" y="0"/>
            <a:ext cx="9143245" cy="341348"/>
          </a:xfrm>
          <a:prstGeom prst="rect">
            <a:avLst/>
          </a:prstGeom>
        </p:spPr>
      </p:pic>
      <p:pic>
        <p:nvPicPr>
          <p:cNvPr id="8" name="Picture 7" descr="pptBa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" y="6516652"/>
            <a:ext cx="9143245" cy="3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2015 Water Research Foundation.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Trebuchet MS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Trebuchet MS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Trebuchet MS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Trebuchet MS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Trebuchet MS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rf.org/" TargetMode="External"/><Relationship Id="rId2" Type="http://schemas.openxmlformats.org/officeDocument/2006/relationships/hyperlink" Target="mailto:mkreem@toronto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66" y="2794959"/>
            <a:ext cx="8893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EUM Model Benchmarking </a:t>
            </a:r>
            <a:endParaRPr lang="en-US" sz="1000" b="1" u="sng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Toronto Water EUM Model Evaluation</a:t>
            </a:r>
          </a:p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April 23, 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732970" y="5441408"/>
            <a:ext cx="5188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Presenter: </a:t>
            </a:r>
            <a:r>
              <a:rPr lang="en-US" dirty="0" err="1" smtClean="0"/>
              <a:t>Madis</a:t>
            </a:r>
            <a:r>
              <a:rPr lang="en-US" dirty="0" smtClean="0"/>
              <a:t> </a:t>
            </a:r>
            <a:r>
              <a:rPr lang="en-US" dirty="0" err="1" smtClean="0"/>
              <a:t>Kreem</a:t>
            </a:r>
            <a:endParaRPr lang="en-US" dirty="0" smtClean="0"/>
          </a:p>
          <a:p>
            <a:r>
              <a:rPr lang="en-US" dirty="0" smtClean="0"/>
              <a:t>Business Management Analyst</a:t>
            </a:r>
          </a:p>
          <a:p>
            <a:r>
              <a:rPr lang="en-CA" dirty="0" smtClean="0"/>
              <a:t>Toronto Water, Business Operations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9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59607"/>
            <a:ext cx="8973671" cy="1460483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EUM Link to KPI Reporting </a:t>
            </a:r>
            <a:endParaRPr lang="en-US" sz="2400" dirty="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4412309" y="3486190"/>
            <a:ext cx="1378890" cy="2609809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987336" y="1759982"/>
            <a:ext cx="3699463" cy="136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endParaRPr lang="en-CA" sz="2000" b="0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47750" y="1600200"/>
            <a:ext cx="2914650" cy="192405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Toronto 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Water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8150" y="3028950"/>
            <a:ext cx="3224766" cy="201930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FPARS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564" y="4159688"/>
            <a:ext cx="2833577" cy="2158562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OMBI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5200" y="4204138"/>
            <a:ext cx="2971800" cy="2158562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City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52901" y="3067050"/>
            <a:ext cx="2886528" cy="2019300"/>
          </a:xfrm>
          <a:prstGeom prst="ellipse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EUM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33800" y="1581150"/>
            <a:ext cx="2762250" cy="194310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Cluster 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00400" y="3052598"/>
            <a:ext cx="1520456" cy="14622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KPI Core</a:t>
            </a:r>
          </a:p>
          <a:p>
            <a:pPr algn="ctr"/>
            <a:r>
              <a:rPr lang="en-CA" dirty="0" smtClean="0"/>
              <a:t>Team</a:t>
            </a:r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7170057" y="2543407"/>
            <a:ext cx="1973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CA" b="1" dirty="0" smtClean="0"/>
              <a:t>Performance is measured by various groups for different drivers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6868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Various Model Similarities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90181" y="1450975"/>
          <a:ext cx="7750618" cy="4978854"/>
        </p:xfrm>
        <a:graphic>
          <a:graphicData uri="http://schemas.openxmlformats.org/drawingml/2006/table">
            <a:tbl>
              <a:tblPr/>
              <a:tblGrid>
                <a:gridCol w="1636930"/>
                <a:gridCol w="1475718"/>
                <a:gridCol w="1550124"/>
                <a:gridCol w="1562525"/>
                <a:gridCol w="1525321"/>
              </a:tblGrid>
              <a:tr h="160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Toronto Water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United States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Alberta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Australia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UK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Performance Areas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EUM Guidance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Edmonton (Epcor)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Urban Regions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OFWAT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Continuous Service </a:t>
                      </a:r>
                      <a:b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Delivery Improvement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Product Quality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Water &amp; Wastewater </a:t>
                      </a:r>
                      <a:b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System Reliability </a:t>
                      </a:r>
                      <a:b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Water Resources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Customer experience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73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Financial Vitality, Viability and Sustainability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Community</a:t>
                      </a:r>
                      <a:r>
                        <a:rPr lang="en-CA" sz="8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Sustainability</a:t>
                      </a:r>
                      <a:r>
                        <a:rPr lang="en-CA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Water &amp; Wastewater</a:t>
                      </a:r>
                      <a:b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Quality Index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Asset Data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Reliability and </a:t>
                      </a:r>
                      <a:b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Availability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82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Operational Excellence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Customer Satisfaction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Water &amp; Wastewater Customer Service Index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The Customers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Environmental impact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46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Infrastructure Management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Employee </a:t>
                      </a:r>
                      <a:r>
                        <a:rPr lang="en-CA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&amp; Leadership Development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Environment Index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Environment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Financial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37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Employer of Choice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Operational Optimization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Safety Index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Pricing and Finance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Capital Delivery</a:t>
                      </a:r>
                      <a:b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Performance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Financial Viability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Financial Performance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Public Health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Operating Performance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Infrastructure Stability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Financial Health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Operational Resiliency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Customer Service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Water Resource</a:t>
                      </a:r>
                      <a:b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Adequacy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Service Levels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Stakeholder Understanding &amp; Support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Compliance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Product Quality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Resilience &amp; Technology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People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Calibri"/>
                        <a:ea typeface="Times New Roman"/>
                      </a:endParaRPr>
                    </a:p>
                  </a:txBody>
                  <a:tcPr marL="58191" marR="581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66913" y="2420649"/>
            <a:ext cx="169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Strategic Plan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06419" y="4802610"/>
            <a:ext cx="23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Other Key Areas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49943" y="3628571"/>
            <a:ext cx="645882" cy="3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58801" y="1748971"/>
            <a:ext cx="645882" cy="3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EUM Model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65555"/>
            <a:ext cx="8717279" cy="452596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Toronto Water participated in EUM report &amp; testing</a:t>
            </a:r>
          </a:p>
          <a:p>
            <a:r>
              <a:rPr lang="en-CA" sz="2400" dirty="0" smtClean="0"/>
              <a:t>EUM attributes tested: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2400" dirty="0" smtClean="0"/>
              <a:t>Customer Satisfaction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2400" dirty="0" smtClean="0"/>
              <a:t>Operational Optimization</a:t>
            </a:r>
          </a:p>
          <a:p>
            <a:r>
              <a:rPr lang="en-CA" sz="2400" dirty="0" smtClean="0"/>
              <a:t>Infrastructure Stability was not tested but was planned; recently we did a major Asset Mgmt similar audit</a:t>
            </a:r>
          </a:p>
          <a:p>
            <a:r>
              <a:rPr lang="en-CA" sz="2400" dirty="0" smtClean="0"/>
              <a:t>Used team approach of some subject experts to assess</a:t>
            </a:r>
          </a:p>
          <a:p>
            <a:r>
              <a:rPr lang="en-CA" sz="2400" dirty="0" smtClean="0"/>
              <a:t>Test results are subjective &amp; perhaps were some errors with weighting of 3 attributes instead of 2</a:t>
            </a:r>
          </a:p>
          <a:p>
            <a:r>
              <a:rPr lang="en-CA" sz="2400" dirty="0" smtClean="0"/>
              <a:t>Spider graph result was a great visual for final results! </a:t>
            </a:r>
          </a:p>
          <a:p>
            <a:pPr marL="514350" indent="-514350">
              <a:buNone/>
            </a:pPr>
            <a:endParaRPr lang="en-CA" dirty="0" smtClean="0"/>
          </a:p>
          <a:p>
            <a:pPr>
              <a:buNone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EUM Results – 2 Metrics</a:t>
            </a:r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92" y="1668010"/>
            <a:ext cx="8191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EUM Model Test- Some Comments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65555"/>
            <a:ext cx="8717279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n-CA" sz="2400" dirty="0" smtClean="0"/>
              <a:t>The “right people” need to be engaged to participate in providing subjective &amp; valid EUM assessments</a:t>
            </a:r>
          </a:p>
          <a:p>
            <a:pPr marL="514350" indent="-514350"/>
            <a:r>
              <a:rPr lang="en-CA" sz="2400" dirty="0" smtClean="0"/>
              <a:t>Facilitator, familiar with EUM tool and solving issues needs to be internally engaged to help get valid results</a:t>
            </a:r>
          </a:p>
          <a:p>
            <a:pPr marL="514350" indent="-514350"/>
            <a:r>
              <a:rPr lang="en-CA" sz="2400" dirty="0" smtClean="0"/>
              <a:t>Senior management support &amp; encouragement is helpful</a:t>
            </a:r>
          </a:p>
          <a:p>
            <a:pPr marL="514350" indent="-514350"/>
            <a:r>
              <a:rPr lang="en-CA" sz="2400" dirty="0" smtClean="0"/>
              <a:t>Utilities vary in strategic development &amp; measurement</a:t>
            </a:r>
          </a:p>
          <a:p>
            <a:pPr marL="514350" indent="-514350"/>
            <a:r>
              <a:rPr lang="en-CA" sz="2400" dirty="0" smtClean="0"/>
              <a:t>The adaptability of the tool is a good feature  </a:t>
            </a:r>
          </a:p>
          <a:p>
            <a:pPr marL="514350" indent="-514350"/>
            <a:r>
              <a:rPr lang="en-CA" sz="2400" dirty="0" smtClean="0"/>
              <a:t>EUM tool needs engagement, motivation, training, &amp; scheduling….then deciding what to do with EUM results</a:t>
            </a:r>
          </a:p>
          <a:p>
            <a:pPr marL="514350" indent="-514350"/>
            <a:r>
              <a:rPr lang="en-CA" sz="2400" dirty="0" smtClean="0"/>
              <a:t>Tool helped with validating some performance areas </a:t>
            </a:r>
          </a:p>
          <a:p>
            <a:pPr marL="514350" indent="-514350"/>
            <a:endParaRPr lang="en-CA" sz="2400" dirty="0" smtClean="0"/>
          </a:p>
          <a:p>
            <a:pPr marL="514350" indent="-514350"/>
            <a:endParaRPr lang="en-CA" sz="2400" dirty="0" smtClean="0"/>
          </a:p>
          <a:p>
            <a:pPr>
              <a:buNone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EUM Model Advice Going Forward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550" y="1507498"/>
            <a:ext cx="8717279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n-CA" sz="2400" dirty="0" smtClean="0"/>
              <a:t>EUM tool provides a good performance assessment for utilities not already heavily engaged with strategy &amp; KPIs</a:t>
            </a:r>
          </a:p>
          <a:p>
            <a:pPr marL="514350" indent="-514350"/>
            <a:r>
              <a:rPr lang="en-CA" sz="2400" dirty="0" smtClean="0"/>
              <a:t>Helpful for utilities to clarify their strategic objectives, and not rely on the 10 EUM attributes &amp; tool to do that</a:t>
            </a:r>
          </a:p>
          <a:p>
            <a:pPr marL="514350" indent="-514350"/>
            <a:r>
              <a:rPr lang="en-CA" sz="2400" dirty="0" smtClean="0"/>
              <a:t>Model needs some experience to use effectively</a:t>
            </a:r>
          </a:p>
          <a:p>
            <a:pPr marL="514350" indent="-514350"/>
            <a:r>
              <a:rPr lang="en-CA" sz="2400" dirty="0" smtClean="0"/>
              <a:t>Perhaps EUM attribute inputs could be independent of the EUM results, with on-line surveys &amp; then merged results</a:t>
            </a:r>
          </a:p>
          <a:p>
            <a:pPr marL="514350" indent="-514350"/>
            <a:r>
              <a:rPr lang="en-CA" sz="2400" dirty="0" smtClean="0"/>
              <a:t>EUM model can add value and be a periodic new “lens” for those utilities strategically developed in KPI programs, </a:t>
            </a:r>
          </a:p>
          <a:p>
            <a:pPr marL="514350" indent="-514350"/>
            <a:r>
              <a:rPr lang="en-CA" sz="2400" dirty="0" smtClean="0"/>
              <a:t>Wider usage by more utilities would help  </a:t>
            </a:r>
          </a:p>
          <a:p>
            <a:pPr marL="514350" indent="-514350">
              <a:buNone/>
            </a:pPr>
            <a:endParaRPr lang="en-CA" sz="2400" dirty="0" smtClean="0"/>
          </a:p>
          <a:p>
            <a:pPr marL="514350" indent="-514350">
              <a:buNone/>
            </a:pPr>
            <a:endParaRPr lang="en-CA" sz="2400" dirty="0" smtClean="0"/>
          </a:p>
          <a:p>
            <a:pPr>
              <a:buNone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1723"/>
            <a:ext cx="7772400" cy="957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Thank You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589" y="2498103"/>
            <a:ext cx="6400800" cy="3403075"/>
          </a:xfrm>
        </p:spPr>
        <p:txBody>
          <a:bodyPr>
            <a:normAutofit/>
          </a:bodyPr>
          <a:lstStyle/>
          <a:p>
            <a:pPr lvl="0" algn="l"/>
            <a:r>
              <a:rPr lang="en-US" sz="2400" dirty="0" smtClean="0">
                <a:solidFill>
                  <a:srgbClr val="000000"/>
                </a:solidFill>
              </a:rPr>
              <a:t>Comments or questions, please contact </a:t>
            </a:r>
            <a:r>
              <a:rPr lang="en-US" sz="2400" dirty="0" err="1" smtClean="0">
                <a:solidFill>
                  <a:srgbClr val="000000"/>
                </a:solidFill>
              </a:rPr>
              <a:t>Madis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Kreem</a:t>
            </a:r>
            <a:r>
              <a:rPr lang="en-US" sz="2400" dirty="0" smtClean="0">
                <a:solidFill>
                  <a:srgbClr val="000000"/>
                </a:solidFill>
              </a:rPr>
              <a:t> at</a:t>
            </a:r>
          </a:p>
          <a:p>
            <a:pPr lvl="0" algn="l"/>
            <a:r>
              <a:rPr lang="en-US" sz="2400" dirty="0" smtClean="0">
                <a:solidFill>
                  <a:srgbClr val="000000"/>
                </a:solidFill>
                <a:hlinkClick r:id="rId2"/>
              </a:rPr>
              <a:t>mkreem@toronto.ca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lvl="0" algn="l"/>
            <a:r>
              <a:rPr lang="en-CA" sz="2400" dirty="0" smtClean="0">
                <a:solidFill>
                  <a:srgbClr val="000000"/>
                </a:solidFill>
              </a:rPr>
              <a:t>416-338-4789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 algn="l"/>
            <a:r>
              <a:rPr lang="en-US" sz="2400" dirty="0" smtClean="0">
                <a:solidFill>
                  <a:srgbClr val="000000"/>
                </a:solidFill>
              </a:rPr>
              <a:t>For more information visit:</a:t>
            </a:r>
          </a:p>
          <a:p>
            <a:pPr lvl="0" algn="l"/>
            <a:r>
              <a:rPr lang="en-US" sz="2400" dirty="0" smtClean="0">
                <a:solidFill>
                  <a:srgbClr val="000000"/>
                </a:solidFill>
                <a:hlinkClick r:id="rId3"/>
              </a:rPr>
              <a:t>www.waterrf.org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 algn="l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5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7098" y="1698851"/>
            <a:ext cx="7107015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Background Toronto &amp; City performance mgmt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Toronto Water background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Toronto Water’s KPI performance program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EUM overlaps  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en-CA" sz="2400" dirty="0" smtClean="0"/>
              <a:t>EUM development &amp; testing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en-CA" sz="2400" dirty="0" smtClean="0"/>
              <a:t>EUM functionality, comments &amp; advice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Background- Toronto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6697" y="1457552"/>
            <a:ext cx="8221467" cy="49607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Toronto is a large metropolis surrounded in the Greater Toronto Area by several growing cities, regions, and its water supply source, Lake Ontario</a:t>
            </a:r>
          </a:p>
          <a:p>
            <a:pPr lvl="0"/>
            <a:r>
              <a:rPr lang="en-US" sz="2400" dirty="0" smtClean="0"/>
              <a:t>City’s population (2013) is 2,771,770, with 1,110,672 households, covering over 634 sq </a:t>
            </a:r>
            <a:r>
              <a:rPr lang="en-US" sz="2400" dirty="0" err="1" smtClean="0"/>
              <a:t>kms</a:t>
            </a:r>
            <a:r>
              <a:rPr lang="en-US" sz="2400" dirty="0" smtClean="0"/>
              <a:t> (245 sq miles)</a:t>
            </a:r>
          </a:p>
          <a:p>
            <a:pPr lvl="0"/>
            <a:r>
              <a:rPr lang="en-US" sz="2400" dirty="0" smtClean="0"/>
              <a:t>Toronto Water is one of the 45 City Divisions accountable to Council through the City Manager</a:t>
            </a:r>
          </a:p>
          <a:p>
            <a:r>
              <a:rPr lang="en-US" sz="2400" dirty="0" smtClean="0"/>
              <a:t>The City is organized by 3 clusters of Divisions  </a:t>
            </a:r>
          </a:p>
          <a:p>
            <a:pPr lvl="0"/>
            <a:r>
              <a:rPr lang="en-US" sz="2400" dirty="0" smtClean="0"/>
              <a:t>Toronto is vibrant and growing, particularly upward! Leads North Am in high rise construction </a:t>
            </a:r>
          </a:p>
          <a:p>
            <a:pPr lvl="0"/>
            <a:r>
              <a:rPr lang="en-US" sz="2400" dirty="0" smtClean="0"/>
              <a:t>In July is hosting the </a:t>
            </a:r>
            <a:r>
              <a:rPr lang="en-US" sz="2400" dirty="0" err="1" smtClean="0"/>
              <a:t>PanAm</a:t>
            </a:r>
            <a:r>
              <a:rPr lang="en-US" sz="2400" dirty="0" smtClean="0"/>
              <a:t>/</a:t>
            </a:r>
            <a:r>
              <a:rPr lang="en-US" sz="2400" dirty="0" err="1" smtClean="0"/>
              <a:t>Parapan</a:t>
            </a:r>
            <a:r>
              <a:rPr lang="en-US" sz="2400" dirty="0" smtClean="0"/>
              <a:t> Games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waterfront_037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357" y="632863"/>
            <a:ext cx="1215786" cy="7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City Planning &amp; Performance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86" y="1759215"/>
            <a:ext cx="3980293" cy="388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135" y="1799771"/>
            <a:ext cx="4742094" cy="38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94698"/>
            <a:ext cx="846908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Toronto Water Assets</a:t>
            </a:r>
            <a:br>
              <a:rPr lang="en-CA" dirty="0" smtClean="0"/>
            </a:br>
            <a:r>
              <a:rPr lang="en-CA" sz="1600" dirty="0" smtClean="0"/>
              <a:t>1755 staff working in 6 sections with an annual capital and operating budget of over $1 billion </a:t>
            </a:r>
            <a:r>
              <a:rPr lang="en-CA" sz="1600" dirty="0" err="1" smtClean="0"/>
              <a:t>Cdn</a:t>
            </a:r>
            <a:r>
              <a:rPr lang="en-CA" sz="1600" dirty="0" smtClean="0"/>
              <a:t> </a:t>
            </a:r>
            <a:endParaRPr lang="en-US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62" y="1438622"/>
            <a:ext cx="8220130" cy="46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Toronto Water KPI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65555"/>
            <a:ext cx="8717279" cy="4525963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Toronto Water developed it own Divisional Strategic Plan for 2010-2020</a:t>
            </a:r>
          </a:p>
          <a:p>
            <a:r>
              <a:rPr lang="en-CA" sz="2800" dirty="0" smtClean="0"/>
              <a:t>Plan led to a need for KPIs, developed by a consultant working together with senior mgmt</a:t>
            </a:r>
          </a:p>
          <a:p>
            <a:r>
              <a:rPr lang="en-CA" sz="2800" dirty="0" smtClean="0"/>
              <a:t>Approved high level KPIs were further developed with a staff KPI core team, who still meet monthly</a:t>
            </a:r>
          </a:p>
          <a:p>
            <a:r>
              <a:rPr lang="en-CA" sz="2800" dirty="0" smtClean="0"/>
              <a:t>Initial list of KPIs was expanded from 20 to 87</a:t>
            </a:r>
          </a:p>
          <a:p>
            <a:r>
              <a:rPr lang="en-CA" sz="2800" dirty="0" smtClean="0"/>
              <a:t>Several KPI development phases, &amp; still continuing</a:t>
            </a:r>
          </a:p>
          <a:p>
            <a:r>
              <a:rPr lang="en-CA" sz="2800" dirty="0" smtClean="0"/>
              <a:t>Current challenges: program refresh &amp; automation</a:t>
            </a:r>
          </a:p>
          <a:p>
            <a:r>
              <a:rPr lang="en-CA" sz="2800" dirty="0" smtClean="0"/>
              <a:t>Also effective root cause &amp; corrective action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763000" y="6172200"/>
            <a:ext cx="533400" cy="457200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22981623-05FF-46F5-8263-DCB00B4F5F27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3057979"/>
            <a:ext cx="3200400" cy="3352800"/>
          </a:xfrm>
          <a:prstGeom prst="rect">
            <a:avLst/>
          </a:prstGeom>
          <a:noFill/>
          <a:ln/>
        </p:spPr>
      </p:pic>
      <p:sp>
        <p:nvSpPr>
          <p:cNvPr id="42" name="TextBox 41"/>
          <p:cNvSpPr txBox="1"/>
          <p:nvPr/>
        </p:nvSpPr>
        <p:spPr>
          <a:xfrm>
            <a:off x="304800" y="3275989"/>
            <a:ext cx="5715000" cy="235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tabLst>
                <a:tab pos="342900" algn="l"/>
              </a:tabLst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Guiding Principles</a:t>
            </a:r>
          </a:p>
          <a:p>
            <a:pPr marL="342900" indent="-342900">
              <a:spcBef>
                <a:spcPct val="50000"/>
              </a:spcBef>
              <a:tabLst>
                <a:tab pos="342900" algn="l"/>
              </a:tabLst>
            </a:pPr>
            <a:endParaRPr lang="en-US" sz="9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tabLst>
                <a:tab pos="342900" algn="l"/>
              </a:tabLst>
            </a:pPr>
            <a:r>
              <a:rPr lang="en-US" sz="2800" b="0" baseline="30000" dirty="0">
                <a:solidFill>
                  <a:schemeClr val="tx1"/>
                </a:solidFill>
                <a:ea typeface="ＭＳ Ｐゴシック" charset="-128"/>
              </a:rPr>
              <a:t>I.	Continuous Service Delivery </a:t>
            </a:r>
            <a:r>
              <a:rPr lang="en-US" sz="2800" b="0" baseline="30000" dirty="0" smtClean="0">
                <a:solidFill>
                  <a:schemeClr val="tx1"/>
                </a:solidFill>
                <a:ea typeface="ＭＳ Ｐゴシック" charset="-128"/>
              </a:rPr>
              <a:t>Improvement</a:t>
            </a:r>
            <a:endParaRPr lang="en-US" sz="2800" b="0" baseline="300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tabLst>
                <a:tab pos="342900" algn="l"/>
              </a:tabLst>
            </a:pPr>
            <a:r>
              <a:rPr lang="en-US" sz="2800" b="0" baseline="30000" dirty="0">
                <a:solidFill>
                  <a:schemeClr val="tx1"/>
                </a:solidFill>
                <a:ea typeface="ＭＳ Ｐゴシック" charset="-128"/>
              </a:rPr>
              <a:t>II.	Financial Vitality, Viability and Sustainability 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tabLst>
                <a:tab pos="342900" algn="l"/>
              </a:tabLst>
            </a:pPr>
            <a:r>
              <a:rPr lang="en-US" sz="2800" b="0" baseline="30000" dirty="0">
                <a:solidFill>
                  <a:schemeClr val="tx1"/>
                </a:solidFill>
                <a:ea typeface="ＭＳ Ｐゴシック" charset="-128"/>
              </a:rPr>
              <a:t>III.	Operational Excellence 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tabLst>
                <a:tab pos="342900" algn="l"/>
              </a:tabLst>
            </a:pPr>
            <a:r>
              <a:rPr lang="en-US" sz="2800" b="0" baseline="30000" dirty="0">
                <a:solidFill>
                  <a:schemeClr val="tx1"/>
                </a:solidFill>
                <a:ea typeface="ＭＳ Ｐゴシック" charset="-128"/>
              </a:rPr>
              <a:t>IV. </a:t>
            </a:r>
            <a:r>
              <a:rPr lang="en-US" sz="2800" b="0" baseline="30000" dirty="0" smtClean="0">
                <a:solidFill>
                  <a:schemeClr val="tx1"/>
                </a:solidFill>
                <a:ea typeface="ＭＳ Ｐゴシック" charset="-128"/>
              </a:rPr>
              <a:t>Infrastructure </a:t>
            </a:r>
            <a:r>
              <a:rPr lang="en-US" sz="2800" b="0" baseline="30000" dirty="0">
                <a:solidFill>
                  <a:schemeClr val="tx1"/>
                </a:solidFill>
                <a:ea typeface="ＭＳ Ｐゴシック" charset="-128"/>
              </a:rPr>
              <a:t>Management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tabLst>
                <a:tab pos="342900" algn="l"/>
              </a:tabLst>
            </a:pPr>
            <a:r>
              <a:rPr lang="en-US" sz="2800" b="0" baseline="30000" dirty="0">
                <a:solidFill>
                  <a:schemeClr val="tx1"/>
                </a:solidFill>
                <a:ea typeface="ＭＳ Ｐゴシック" charset="-128"/>
              </a:rPr>
              <a:t>V. 	Employer of </a:t>
            </a:r>
            <a:r>
              <a:rPr lang="en-US" sz="2800" b="0" baseline="30000" dirty="0" smtClean="0">
                <a:solidFill>
                  <a:schemeClr val="tx1"/>
                </a:solidFill>
                <a:ea typeface="ＭＳ Ｐゴシック" charset="-128"/>
              </a:rPr>
              <a:t>Choice</a:t>
            </a:r>
            <a:endParaRPr lang="en-US" sz="2800" b="0" baseline="300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667000" y="2743200"/>
            <a:ext cx="3124200" cy="3352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304800" y="1371600"/>
            <a:ext cx="692331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Mission Statement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CA" sz="2000" b="0" dirty="0">
                <a:solidFill>
                  <a:schemeClr val="tx1"/>
                </a:solidFill>
              </a:rPr>
              <a:t>To provide quality water services through </a:t>
            </a:r>
            <a:r>
              <a:rPr lang="en-CA" sz="2000" b="0" dirty="0" smtClean="0">
                <a:solidFill>
                  <a:schemeClr val="tx1"/>
                </a:solidFill>
              </a:rPr>
              <a:t>supplying drinking </a:t>
            </a:r>
            <a:r>
              <a:rPr lang="en-CA" sz="2000" b="0" dirty="0">
                <a:solidFill>
                  <a:schemeClr val="tx1"/>
                </a:solidFill>
              </a:rPr>
              <a:t>water and the </a:t>
            </a:r>
            <a:r>
              <a:rPr lang="en-CA" sz="2000" b="0" dirty="0" smtClean="0">
                <a:solidFill>
                  <a:schemeClr val="tx1"/>
                </a:solidFill>
              </a:rPr>
              <a:t>treatment </a:t>
            </a:r>
            <a:r>
              <a:rPr lang="en-CA" sz="2000" b="0" dirty="0">
                <a:solidFill>
                  <a:schemeClr val="tx1"/>
                </a:solidFill>
              </a:rPr>
              <a:t>of wastewater and </a:t>
            </a:r>
            <a:r>
              <a:rPr lang="en-CA" sz="2000" b="0" dirty="0" smtClean="0">
                <a:solidFill>
                  <a:schemeClr val="tx1"/>
                </a:solidFill>
              </a:rPr>
              <a:t>storm water </a:t>
            </a:r>
            <a:r>
              <a:rPr lang="en-CA" sz="2000" b="0" dirty="0">
                <a:solidFill>
                  <a:schemeClr val="tx1"/>
                </a:solidFill>
              </a:rPr>
              <a:t>to residents, businesses and </a:t>
            </a:r>
            <a:r>
              <a:rPr lang="en-CA" sz="2000" b="0" dirty="0" smtClean="0">
                <a:solidFill>
                  <a:schemeClr val="tx1"/>
                </a:solidFill>
              </a:rPr>
              <a:t>visitors </a:t>
            </a:r>
            <a:r>
              <a:rPr lang="en-CA" sz="2000" b="0" dirty="0">
                <a:solidFill>
                  <a:schemeClr val="tx1"/>
                </a:solidFill>
              </a:rPr>
              <a:t>in order to protect public health, safety and property in an </a:t>
            </a:r>
            <a:r>
              <a:rPr lang="en-CA" sz="2000" b="0" dirty="0" smtClean="0">
                <a:solidFill>
                  <a:schemeClr val="tx1"/>
                </a:solidFill>
              </a:rPr>
              <a:t>environmentally </a:t>
            </a:r>
            <a:r>
              <a:rPr lang="en-CA" sz="2000" b="0" dirty="0">
                <a:solidFill>
                  <a:schemeClr val="tx1"/>
                </a:solidFill>
              </a:rPr>
              <a:t>and a fiscally responsible manner.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14350"/>
            <a:ext cx="874395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Toronto Water Strategic Plan 2010-2020</a:t>
            </a:r>
            <a:endParaRPr lang="en-CA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2857" y="3352800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(Similar to EUM “Attributes”)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5904" y="1100401"/>
            <a:ext cx="1578675" cy="198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396344" y="5549651"/>
            <a:ext cx="2801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20 Strategies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64 Goals      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87 KPIs             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596163">
            <a:off x="2699657" y="5602517"/>
            <a:ext cx="711200" cy="43542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Measuring &amp; Reaching Strategic Goals </a:t>
            </a:r>
            <a:endParaRPr lang="en-US" sz="4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83" y="1668009"/>
            <a:ext cx="6923887" cy="481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59607"/>
            <a:ext cx="8973671" cy="1460483"/>
          </a:xfrm>
        </p:spPr>
        <p:txBody>
          <a:bodyPr>
            <a:normAutofit/>
          </a:bodyPr>
          <a:lstStyle/>
          <a:p>
            <a:r>
              <a:rPr lang="en-CA" sz="3200" dirty="0" smtClean="0"/>
              <a:t>Let the Data Lead You</a:t>
            </a:r>
            <a:r>
              <a:rPr lang="en-CA" sz="2400" dirty="0" smtClean="0"/>
              <a:t>!</a:t>
            </a:r>
            <a:endParaRPr lang="en-US" sz="2400" dirty="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4412309" y="3486190"/>
            <a:ext cx="1378890" cy="2609809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987336" y="1759982"/>
            <a:ext cx="3699463" cy="136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endParaRPr lang="en-CA" sz="2000" b="0" dirty="0">
              <a:solidFill>
                <a:schemeClr val="tx1"/>
              </a:solidFill>
            </a:endParaRPr>
          </a:p>
        </p:txBody>
      </p:sp>
      <p:pic>
        <p:nvPicPr>
          <p:cNvPr id="18" name="Diagram 2"/>
          <p:cNvPicPr>
            <a:picLocks noChangeArrowheads="1"/>
          </p:cNvPicPr>
          <p:nvPr/>
        </p:nvPicPr>
        <p:blipFill>
          <a:blip r:embed="rId2" cstate="print"/>
          <a:srcRect l="-43845" r="-44063"/>
          <a:stretch>
            <a:fillRect/>
          </a:stretch>
        </p:blipFill>
        <p:spPr bwMode="auto">
          <a:xfrm>
            <a:off x="-1048872" y="1518366"/>
            <a:ext cx="7012193" cy="424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40941" y="1425405"/>
            <a:ext cx="3720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Team KPI Goal was not to gather data, but to understand what we are doing, in order to do it better</a:t>
            </a:r>
            <a:endParaRPr lang="en-US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121" y="2545977"/>
            <a:ext cx="4591879" cy="352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ndation2012TemplatePPT">
  <a:themeElements>
    <a:clrScheme name="WaterRF">
      <a:dk1>
        <a:srgbClr val="000000"/>
      </a:dk1>
      <a:lt1>
        <a:srgbClr val="FFFFFF"/>
      </a:lt1>
      <a:dk2>
        <a:srgbClr val="1D62A0"/>
      </a:dk2>
      <a:lt2>
        <a:srgbClr val="EEECE1"/>
      </a:lt2>
      <a:accent1>
        <a:srgbClr val="B32317"/>
      </a:accent1>
      <a:accent2>
        <a:srgbClr val="7C2B83"/>
      </a:accent2>
      <a:accent3>
        <a:srgbClr val="F3901D"/>
      </a:accent3>
      <a:accent4>
        <a:srgbClr val="00583D"/>
      </a:accent4>
      <a:accent5>
        <a:srgbClr val="C86345"/>
      </a:accent5>
      <a:accent6>
        <a:srgbClr val="227C67"/>
      </a:accent6>
      <a:hlink>
        <a:srgbClr val="4A74AD"/>
      </a:hlink>
      <a:folHlink>
        <a:srgbClr val="99659F"/>
      </a:folHlink>
    </a:clrScheme>
    <a:fontScheme name="WaterR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F PPT Template" id="{35BF55D0-2264-4DC6-B383-F89EFC62FCA2}" vid="{AB5680DD-3824-4A45-8E66-1AC360D118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39710ADC2D24B9F7E8103A2FCEAA4" ma:contentTypeVersion="1" ma:contentTypeDescription="Create a new document." ma:contentTypeScope="" ma:versionID="a2f07f747e29c565488d080c17a17d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9e304d7df62fa6311df9985b3c4e3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Number xmlns="ebf7935a-f450-4e2c-a604-7e5faf594165">4630</Project_x0020_Number>
    <Year_x0020_Created xmlns="ebf7935a-f450-4e2c-a604-7e5faf594165" xsi:nil="true"/>
    <Project_x0020_Document_x0020_Type xmlns="54783f0d-2f92-49b9-b2fd-8c861fe2d06c">11</Project_x0020_Document_x0020_Type>
    <Project_x0020_Level_x0020_2 xmlns="ebf7935a-f450-4e2c-a604-7e5faf594165">29</Project_x0020_Level_x0020_2>
    <DocumentStatus xmlns="ebf7935a-f450-4e2c-a604-7e5faf594165">2</DocumentStatus>
    <Unique_x0020_Identifier xmlns="ebf7935a-f450-4e2c-a604-7e5faf594165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C04D4E33-3D0D-45AA-B742-3CA3A5F87831}"/>
</file>

<file path=customXml/itemProps2.xml><?xml version="1.0" encoding="utf-8"?>
<ds:datastoreItem xmlns:ds="http://schemas.openxmlformats.org/officeDocument/2006/customXml" ds:itemID="{673DC8B5-0B9F-452F-80D2-96AB052CA4D3}"/>
</file>

<file path=customXml/itemProps3.xml><?xml version="1.0" encoding="utf-8"?>
<ds:datastoreItem xmlns:ds="http://schemas.openxmlformats.org/officeDocument/2006/customXml" ds:itemID="{C5FA5643-9D67-4B0D-BB65-92DD2CBB8E05}"/>
</file>

<file path=customXml/itemProps4.xml><?xml version="1.0" encoding="utf-8"?>
<ds:datastoreItem xmlns:ds="http://schemas.openxmlformats.org/officeDocument/2006/customXml" ds:itemID="{673DC8B5-0B9F-452F-80D2-96AB052CA4D3}">
  <ds:schemaRefs>
    <ds:schemaRef ds:uri="http://schemas.microsoft.com/sharepoint/v4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4783f0d-2f92-49b9-b2fd-8c861fe2d06c"/>
    <ds:schemaRef ds:uri="ebf7935a-f450-4e2c-a604-7e5faf5941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WRF PPT Template</Template>
  <TotalTime>1134</TotalTime>
  <Words>774</Words>
  <Application>Microsoft Office PowerPoint</Application>
  <PresentationFormat>On-screen Show (4:3)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Trebuchet MS</vt:lpstr>
      <vt:lpstr>Foundation2012TemplatePPT</vt:lpstr>
      <vt:lpstr>PowerPoint Presentation</vt:lpstr>
      <vt:lpstr>Content </vt:lpstr>
      <vt:lpstr>Background- Toronto</vt:lpstr>
      <vt:lpstr>City Planning &amp; Performance</vt:lpstr>
      <vt:lpstr>Toronto Water Assets 1755 staff working in 6 sections with an annual capital and operating budget of over $1 billion Cdn </vt:lpstr>
      <vt:lpstr>Toronto Water KPI Development</vt:lpstr>
      <vt:lpstr>PowerPoint Presentation</vt:lpstr>
      <vt:lpstr>Measuring &amp; Reaching Strategic Goals </vt:lpstr>
      <vt:lpstr>Let the Data Lead You!</vt:lpstr>
      <vt:lpstr>EUM Link to KPI Reporting </vt:lpstr>
      <vt:lpstr>Various Model Similarities</vt:lpstr>
      <vt:lpstr>EUM Model Testing</vt:lpstr>
      <vt:lpstr>EUM Results – 2 Metrics</vt:lpstr>
      <vt:lpstr>EUM Model Test- Some Comments</vt:lpstr>
      <vt:lpstr>EUM Model Advice Going Forward</vt:lpstr>
      <vt:lpstr>Thank You</vt:lpstr>
    </vt:vector>
  </TitlesOfParts>
  <Company>AwwaRF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Lang</dc:creator>
  <cp:lastModifiedBy>Amy Lewis</cp:lastModifiedBy>
  <cp:revision>141</cp:revision>
  <dcterms:created xsi:type="dcterms:W3CDTF">2015-03-20T17:15:22Z</dcterms:created>
  <dcterms:modified xsi:type="dcterms:W3CDTF">2015-07-27T23:29:26Z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0x01010021D39710ADC2D24B9F7E8103A2FCEAA4</vt:lpwstr>
  </property>
  <property fmtid="{D5CDD505-2E9C-101B-9397-08002B2CF9AE}" pid="3" name="Order">
    <vt:r8>1000</vt:r8>
  </property>
  <property fmtid="{D5CDD505-2E9C-101B-9397-08002B2CF9AE}" pid="4" name="_CopySource">
    <vt:lpwstr>http://rf15/sites/intranet/resources/presentations/PowerPoint Presentations/WRFTemplatePPT.potx</vt:lpwstr>
  </property>
</Properties>
</file>