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259" r:id="rId6"/>
    <p:sldId id="260" r:id="rId7"/>
    <p:sldId id="295" r:id="rId8"/>
    <p:sldId id="280" r:id="rId9"/>
    <p:sldId id="294" r:id="rId10"/>
    <p:sldId id="293" r:id="rId11"/>
    <p:sldId id="292" r:id="rId12"/>
    <p:sldId id="284" r:id="rId13"/>
    <p:sldId id="290" r:id="rId14"/>
    <p:sldId id="261" r:id="rId15"/>
    <p:sldId id="297" r:id="rId16"/>
    <p:sldId id="301" r:id="rId17"/>
    <p:sldId id="286" r:id="rId18"/>
    <p:sldId id="264" r:id="rId19"/>
    <p:sldId id="300" r:id="rId20"/>
    <p:sldId id="265" r:id="rId21"/>
    <p:sldId id="299" r:id="rId22"/>
    <p:sldId id="266" r:id="rId23"/>
    <p:sldId id="287" r:id="rId24"/>
    <p:sldId id="298" r:id="rId25"/>
    <p:sldId id="288" r:id="rId26"/>
    <p:sldId id="302" r:id="rId27"/>
  </p:sldIdLst>
  <p:sldSz cx="9144000" cy="6858000" type="screen4x3"/>
  <p:notesSz cx="7010400" cy="92964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6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929" autoAdjust="0"/>
  </p:normalViewPr>
  <p:slideViewPr>
    <p:cSldViewPr snapToGrid="0">
      <p:cViewPr varScale="1">
        <p:scale>
          <a:sx n="103" d="100"/>
          <a:sy n="103" d="100"/>
        </p:scale>
        <p:origin x="222" y="96"/>
      </p:cViewPr>
      <p:guideLst>
        <p:guide orient="horz" pos="2160"/>
        <p:guide pos="16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30" Type="http://schemas.openxmlformats.org/officeDocument/2006/relationships/tags" Target="tags/tag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6E471-F432-4969-AA22-3771848A9EB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354D29-0531-45F5-A1E8-C2A27E0D5C7B}">
      <dgm:prSet phldrT="[Text]" custT="1"/>
      <dgm:spPr>
        <a:solidFill>
          <a:srgbClr val="006600"/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en-US" sz="2800" dirty="0" smtClean="0">
              <a:latin typeface="+mn-lt"/>
              <a:cs typeface="Times New Roman" panose="02020603050405020304" pitchFamily="18" charset="0"/>
            </a:rPr>
            <a:t>  Louisville</a:t>
          </a:r>
        </a:p>
        <a:p>
          <a:pPr algn="l">
            <a:spcAft>
              <a:spcPts val="0"/>
            </a:spcAft>
          </a:pPr>
          <a:r>
            <a:rPr lang="en-US" sz="2800" dirty="0" smtClean="0">
              <a:latin typeface="+mn-lt"/>
              <a:cs typeface="Times New Roman" panose="02020603050405020304" pitchFamily="18" charset="0"/>
            </a:rPr>
            <a:t>  MSD’s     </a:t>
          </a:r>
        </a:p>
        <a:p>
          <a:pPr algn="l">
            <a:spcAft>
              <a:spcPts val="0"/>
            </a:spcAft>
          </a:pPr>
          <a:r>
            <a:rPr lang="en-US" sz="2800" dirty="0" smtClean="0">
              <a:latin typeface="+mn-lt"/>
              <a:cs typeface="Times New Roman" panose="02020603050405020304" pitchFamily="18" charset="0"/>
            </a:rPr>
            <a:t>  Stakeholder   </a:t>
          </a:r>
        </a:p>
        <a:p>
          <a:pPr algn="l">
            <a:spcAft>
              <a:spcPts val="0"/>
            </a:spcAft>
          </a:pPr>
          <a:r>
            <a:rPr lang="en-US" sz="2800" dirty="0" smtClean="0">
              <a:latin typeface="+mn-lt"/>
              <a:cs typeface="Times New Roman" panose="02020603050405020304" pitchFamily="18" charset="0"/>
            </a:rPr>
            <a:t>  Groups</a:t>
          </a:r>
          <a:endParaRPr lang="en-US" sz="2800" dirty="0">
            <a:latin typeface="+mn-lt"/>
            <a:cs typeface="Times New Roman" panose="02020603050405020304" pitchFamily="18" charset="0"/>
          </a:endParaRPr>
        </a:p>
      </dgm:t>
    </dgm:pt>
    <dgm:pt modelId="{92743FCA-0EF7-4629-A4F4-9EB68D796A4A}" type="parTrans" cxnId="{BAC89DD8-929B-4E5F-86C5-D4E65C858BCA}">
      <dgm:prSet/>
      <dgm:spPr/>
      <dgm:t>
        <a:bodyPr/>
        <a:lstStyle/>
        <a:p>
          <a:endParaRPr lang="en-US"/>
        </a:p>
      </dgm:t>
    </dgm:pt>
    <dgm:pt modelId="{D0D5834F-97C2-46A2-BF0A-EDAEEE4DEA99}" type="sibTrans" cxnId="{BAC89DD8-929B-4E5F-86C5-D4E65C858BCA}">
      <dgm:prSet/>
      <dgm:spPr/>
      <dgm:t>
        <a:bodyPr/>
        <a:lstStyle/>
        <a:p>
          <a:endParaRPr lang="en-US"/>
        </a:p>
      </dgm:t>
    </dgm:pt>
    <dgm:pt modelId="{2AFFBC0D-8F9B-48C8-8364-AD1154941276}">
      <dgm:prSet phldrT="[Text]"/>
      <dgm:spPr>
        <a:solidFill>
          <a:srgbClr val="006600"/>
        </a:solidFill>
      </dgm:spPr>
      <dgm:t>
        <a:bodyPr/>
        <a:lstStyle/>
        <a:p>
          <a:pPr algn="l"/>
          <a:r>
            <a:rPr lang="en-US" dirty="0" smtClean="0">
              <a:latin typeface="+mn-lt"/>
              <a:cs typeface="Times New Roman" panose="02020603050405020304" pitchFamily="18" charset="0"/>
            </a:rPr>
            <a:t> 1. Mayor &amp; Metro Agencies</a:t>
          </a:r>
          <a:endParaRPr lang="en-US" dirty="0">
            <a:latin typeface="+mn-lt"/>
            <a:cs typeface="Times New Roman" panose="02020603050405020304" pitchFamily="18" charset="0"/>
          </a:endParaRPr>
        </a:p>
      </dgm:t>
    </dgm:pt>
    <dgm:pt modelId="{93A3FCF0-579D-45E6-8434-F33AFB258023}" type="parTrans" cxnId="{17264238-B1E8-4DC0-8A37-0F17BE257C89}">
      <dgm:prSet/>
      <dgm:spPr/>
      <dgm:t>
        <a:bodyPr/>
        <a:lstStyle/>
        <a:p>
          <a:endParaRPr lang="en-US" dirty="0"/>
        </a:p>
      </dgm:t>
    </dgm:pt>
    <dgm:pt modelId="{7B6CC8BD-FA51-483C-A295-AA2D1A3BA5F9}" type="sibTrans" cxnId="{17264238-B1E8-4DC0-8A37-0F17BE257C89}">
      <dgm:prSet/>
      <dgm:spPr/>
      <dgm:t>
        <a:bodyPr/>
        <a:lstStyle/>
        <a:p>
          <a:endParaRPr lang="en-US"/>
        </a:p>
      </dgm:t>
    </dgm:pt>
    <dgm:pt modelId="{557D1EF1-B015-4739-A6DC-EFC715C6629A}">
      <dgm:prSet phldrT="[Text]"/>
      <dgm:spPr>
        <a:solidFill>
          <a:srgbClr val="006600"/>
        </a:solidFill>
      </dgm:spPr>
      <dgm:t>
        <a:bodyPr/>
        <a:lstStyle/>
        <a:p>
          <a:pPr algn="l"/>
          <a:r>
            <a:rPr lang="en-US" dirty="0" smtClean="0">
              <a:latin typeface="+mn-lt"/>
              <a:cs typeface="Times New Roman" panose="02020603050405020304" pitchFamily="18" charset="0"/>
            </a:rPr>
            <a:t> 2. MSD Board of Directors</a:t>
          </a:r>
          <a:endParaRPr lang="en-US" dirty="0">
            <a:latin typeface="+mn-lt"/>
            <a:cs typeface="Times New Roman" panose="02020603050405020304" pitchFamily="18" charset="0"/>
          </a:endParaRPr>
        </a:p>
      </dgm:t>
    </dgm:pt>
    <dgm:pt modelId="{075E208B-90BA-4346-9419-B2D6038855ED}" type="parTrans" cxnId="{BF7F948B-A2BC-40A0-8021-189B1DFC5065}">
      <dgm:prSet/>
      <dgm:spPr/>
      <dgm:t>
        <a:bodyPr/>
        <a:lstStyle/>
        <a:p>
          <a:endParaRPr lang="en-US" dirty="0"/>
        </a:p>
      </dgm:t>
    </dgm:pt>
    <dgm:pt modelId="{FB0BA5CD-DFAA-4E6C-9EC5-2108A248C71B}" type="sibTrans" cxnId="{BF7F948B-A2BC-40A0-8021-189B1DFC5065}">
      <dgm:prSet/>
      <dgm:spPr/>
      <dgm:t>
        <a:bodyPr/>
        <a:lstStyle/>
        <a:p>
          <a:endParaRPr lang="en-US"/>
        </a:p>
      </dgm:t>
    </dgm:pt>
    <dgm:pt modelId="{F1E71117-18AB-454D-B6AB-DABE61C06AB6}">
      <dgm:prSet/>
      <dgm:spPr>
        <a:solidFill>
          <a:srgbClr val="006600"/>
        </a:solidFill>
      </dgm:spPr>
      <dgm:t>
        <a:bodyPr/>
        <a:lstStyle/>
        <a:p>
          <a:pPr algn="l"/>
          <a:r>
            <a:rPr lang="en-US" dirty="0" smtClean="0">
              <a:latin typeface="+mn-lt"/>
              <a:cs typeface="Times New Roman" panose="02020603050405020304" pitchFamily="18" charset="0"/>
            </a:rPr>
            <a:t> 3. Elected Officials</a:t>
          </a:r>
          <a:endParaRPr lang="en-US" dirty="0">
            <a:latin typeface="+mn-lt"/>
            <a:cs typeface="Times New Roman" panose="02020603050405020304" pitchFamily="18" charset="0"/>
          </a:endParaRPr>
        </a:p>
      </dgm:t>
    </dgm:pt>
    <dgm:pt modelId="{1849182F-3A9F-471E-9ECA-17C4D7718284}" type="parTrans" cxnId="{F7D15E6D-9B00-4AB1-99EC-898742D97F10}">
      <dgm:prSet/>
      <dgm:spPr/>
      <dgm:t>
        <a:bodyPr/>
        <a:lstStyle/>
        <a:p>
          <a:endParaRPr lang="en-US" dirty="0"/>
        </a:p>
      </dgm:t>
    </dgm:pt>
    <dgm:pt modelId="{AB198975-0B9A-48F2-9147-36C674D2DB01}" type="sibTrans" cxnId="{F7D15E6D-9B00-4AB1-99EC-898742D97F10}">
      <dgm:prSet/>
      <dgm:spPr/>
      <dgm:t>
        <a:bodyPr/>
        <a:lstStyle/>
        <a:p>
          <a:endParaRPr lang="en-US"/>
        </a:p>
      </dgm:t>
    </dgm:pt>
    <dgm:pt modelId="{3FDC018B-9598-4106-9709-7424F0A1782A}">
      <dgm:prSet phldrT="[Text]"/>
      <dgm:spPr>
        <a:solidFill>
          <a:srgbClr val="006600"/>
        </a:solidFill>
      </dgm:spPr>
      <dgm:t>
        <a:bodyPr/>
        <a:lstStyle/>
        <a:p>
          <a:pPr algn="l"/>
          <a:r>
            <a:rPr lang="en-US" dirty="0" smtClean="0">
              <a:latin typeface="+mn-lt"/>
              <a:cs typeface="Times New Roman" panose="02020603050405020304" pitchFamily="18" charset="0"/>
            </a:rPr>
            <a:t> 5. Customers</a:t>
          </a:r>
          <a:endParaRPr lang="en-US" dirty="0">
            <a:latin typeface="+mn-lt"/>
            <a:cs typeface="Times New Roman" panose="02020603050405020304" pitchFamily="18" charset="0"/>
          </a:endParaRPr>
        </a:p>
      </dgm:t>
    </dgm:pt>
    <dgm:pt modelId="{C8E35295-18E3-4C34-AD66-C7561B96F295}" type="parTrans" cxnId="{7C726A26-F0FE-4FB0-9B8A-391AA78A9C7C}">
      <dgm:prSet/>
      <dgm:spPr/>
      <dgm:t>
        <a:bodyPr/>
        <a:lstStyle/>
        <a:p>
          <a:endParaRPr lang="en-US"/>
        </a:p>
      </dgm:t>
    </dgm:pt>
    <dgm:pt modelId="{105BB712-244D-44A9-BFA4-362A82FB184B}" type="sibTrans" cxnId="{7C726A26-F0FE-4FB0-9B8A-391AA78A9C7C}">
      <dgm:prSet/>
      <dgm:spPr/>
      <dgm:t>
        <a:bodyPr/>
        <a:lstStyle/>
        <a:p>
          <a:endParaRPr lang="en-US"/>
        </a:p>
      </dgm:t>
    </dgm:pt>
    <dgm:pt modelId="{7E76136D-425D-4DB8-90E9-46716DBD9AFA}">
      <dgm:prSet phldrT="[Text]"/>
      <dgm:spPr>
        <a:solidFill>
          <a:srgbClr val="006600"/>
        </a:solidFill>
      </dgm:spPr>
      <dgm:t>
        <a:bodyPr/>
        <a:lstStyle/>
        <a:p>
          <a:pPr algn="l"/>
          <a:r>
            <a:rPr lang="en-US" dirty="0" smtClean="0">
              <a:latin typeface="+mn-lt"/>
              <a:cs typeface="Times New Roman" panose="02020603050405020304" pitchFamily="18" charset="0"/>
            </a:rPr>
            <a:t> 6. Employees</a:t>
          </a:r>
          <a:endParaRPr lang="en-US" dirty="0">
            <a:latin typeface="+mn-lt"/>
            <a:cs typeface="Times New Roman" panose="02020603050405020304" pitchFamily="18" charset="0"/>
          </a:endParaRPr>
        </a:p>
      </dgm:t>
    </dgm:pt>
    <dgm:pt modelId="{0238649A-907F-4689-94AE-57BB01995873}" type="parTrans" cxnId="{8F2B06FC-CE64-40F4-AA4F-5A7D6F1BDBF3}">
      <dgm:prSet/>
      <dgm:spPr/>
      <dgm:t>
        <a:bodyPr/>
        <a:lstStyle/>
        <a:p>
          <a:endParaRPr lang="en-US"/>
        </a:p>
      </dgm:t>
    </dgm:pt>
    <dgm:pt modelId="{FD58FDB8-3CF6-4330-8CA9-1A1FF8DFCA1E}" type="sibTrans" cxnId="{8F2B06FC-CE64-40F4-AA4F-5A7D6F1BDBF3}">
      <dgm:prSet/>
      <dgm:spPr/>
      <dgm:t>
        <a:bodyPr/>
        <a:lstStyle/>
        <a:p>
          <a:endParaRPr lang="en-US"/>
        </a:p>
      </dgm:t>
    </dgm:pt>
    <dgm:pt modelId="{62358638-8914-4282-8594-54A421B3B4BB}">
      <dgm:prSet phldrT="[Text]"/>
      <dgm:spPr>
        <a:solidFill>
          <a:srgbClr val="FF0000"/>
        </a:solidFill>
      </dgm:spPr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 7. Developers</a:t>
          </a:r>
          <a:endParaRPr lang="en-US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F130C5C9-52F4-4B27-AD51-AACD1316CB05}" type="parTrans" cxnId="{E1166854-7F76-410C-A757-165542BA40C0}">
      <dgm:prSet/>
      <dgm:spPr/>
      <dgm:t>
        <a:bodyPr/>
        <a:lstStyle/>
        <a:p>
          <a:endParaRPr lang="en-US"/>
        </a:p>
      </dgm:t>
    </dgm:pt>
    <dgm:pt modelId="{7692AEB4-13F5-4A37-AA3E-A6B6302F1CAC}" type="sibTrans" cxnId="{E1166854-7F76-410C-A757-165542BA40C0}">
      <dgm:prSet/>
      <dgm:spPr/>
      <dgm:t>
        <a:bodyPr/>
        <a:lstStyle/>
        <a:p>
          <a:endParaRPr lang="en-US"/>
        </a:p>
      </dgm:t>
    </dgm:pt>
    <dgm:pt modelId="{BA83D2AC-6960-46DB-809B-D17A0B32362B}">
      <dgm:prSet phldrT="[Text]"/>
      <dgm:spPr>
        <a:solidFill>
          <a:srgbClr val="006600"/>
        </a:solidFill>
      </dgm:spPr>
      <dgm:t>
        <a:bodyPr/>
        <a:lstStyle/>
        <a:p>
          <a:pPr algn="l"/>
          <a:r>
            <a:rPr lang="en-US" dirty="0" smtClean="0">
              <a:latin typeface="+mn-lt"/>
              <a:cs typeface="Times New Roman" panose="02020603050405020304" pitchFamily="18" charset="0"/>
            </a:rPr>
            <a:t> 4. Regulatory Agencies</a:t>
          </a:r>
          <a:endParaRPr lang="en-US" dirty="0">
            <a:latin typeface="+mn-lt"/>
            <a:cs typeface="Times New Roman" panose="02020603050405020304" pitchFamily="18" charset="0"/>
          </a:endParaRPr>
        </a:p>
      </dgm:t>
    </dgm:pt>
    <dgm:pt modelId="{FCAED601-684A-41C9-A599-0689B75BA9E1}" type="sibTrans" cxnId="{1C5A544C-19F2-4146-8EC3-113F554C236E}">
      <dgm:prSet/>
      <dgm:spPr/>
      <dgm:t>
        <a:bodyPr/>
        <a:lstStyle/>
        <a:p>
          <a:endParaRPr lang="en-US"/>
        </a:p>
      </dgm:t>
    </dgm:pt>
    <dgm:pt modelId="{FF1FE3F8-D067-4191-9F97-3D9C1F79C81A}" type="parTrans" cxnId="{1C5A544C-19F2-4146-8EC3-113F554C236E}">
      <dgm:prSet/>
      <dgm:spPr/>
      <dgm:t>
        <a:bodyPr/>
        <a:lstStyle/>
        <a:p>
          <a:endParaRPr lang="en-US" dirty="0"/>
        </a:p>
      </dgm:t>
    </dgm:pt>
    <dgm:pt modelId="{9EA20B07-ACB1-4A3A-B046-64F6E9D66DD3}" type="pres">
      <dgm:prSet presAssocID="{A706E471-F432-4969-AA22-3771848A9EB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575357-1BC1-4A91-88A9-46E2A7A2E259}" type="pres">
      <dgm:prSet presAssocID="{2D354D29-0531-45F5-A1E8-C2A27E0D5C7B}" presName="root1" presStyleCnt="0"/>
      <dgm:spPr/>
      <dgm:t>
        <a:bodyPr/>
        <a:lstStyle/>
        <a:p>
          <a:endParaRPr lang="en-US"/>
        </a:p>
      </dgm:t>
    </dgm:pt>
    <dgm:pt modelId="{A3F8154E-459B-46FE-B401-DBF6CB5CBFD5}" type="pres">
      <dgm:prSet presAssocID="{2D354D29-0531-45F5-A1E8-C2A27E0D5C7B}" presName="LevelOneTextNode" presStyleLbl="node0" presStyleIdx="0" presStyleCnt="1" custAng="5400000" custScaleX="262474" custScaleY="52545" custLinFactNeighborX="-6351" custLinFactNeighborY="-204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4FB362-8479-42F3-BE26-FC7DD1518F2A}" type="pres">
      <dgm:prSet presAssocID="{2D354D29-0531-45F5-A1E8-C2A27E0D5C7B}" presName="level2hierChild" presStyleCnt="0"/>
      <dgm:spPr/>
      <dgm:t>
        <a:bodyPr/>
        <a:lstStyle/>
        <a:p>
          <a:endParaRPr lang="en-US"/>
        </a:p>
      </dgm:t>
    </dgm:pt>
    <dgm:pt modelId="{AA3417CC-28C8-4FE1-A894-A567EDED8098}" type="pres">
      <dgm:prSet presAssocID="{93A3FCF0-579D-45E6-8434-F33AFB258023}" presName="conn2-1" presStyleLbl="parChTrans1D2" presStyleIdx="0" presStyleCnt="7"/>
      <dgm:spPr/>
      <dgm:t>
        <a:bodyPr/>
        <a:lstStyle/>
        <a:p>
          <a:endParaRPr lang="en-US"/>
        </a:p>
      </dgm:t>
    </dgm:pt>
    <dgm:pt modelId="{902EB176-593F-4060-A4D6-1FA49DDAF745}" type="pres">
      <dgm:prSet presAssocID="{93A3FCF0-579D-45E6-8434-F33AFB258023}" presName="connTx" presStyleLbl="parChTrans1D2" presStyleIdx="0" presStyleCnt="7"/>
      <dgm:spPr/>
      <dgm:t>
        <a:bodyPr/>
        <a:lstStyle/>
        <a:p>
          <a:endParaRPr lang="en-US"/>
        </a:p>
      </dgm:t>
    </dgm:pt>
    <dgm:pt modelId="{EAB0A279-5202-4C35-9015-80C39E8C670F}" type="pres">
      <dgm:prSet presAssocID="{2AFFBC0D-8F9B-48C8-8364-AD1154941276}" presName="root2" presStyleCnt="0"/>
      <dgm:spPr/>
    </dgm:pt>
    <dgm:pt modelId="{03A9A2B3-DDC5-47F8-865A-F4DF119D7163}" type="pres">
      <dgm:prSet presAssocID="{2AFFBC0D-8F9B-48C8-8364-AD1154941276}" presName="LevelTwoTextNode" presStyleLbl="node2" presStyleIdx="0" presStyleCnt="7" custScaleX="125605" custScaleY="51678" custLinFactNeighborX="143" custLinFactNeighborY="-86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28566C-49A3-45AB-A54D-22693E8EED74}" type="pres">
      <dgm:prSet presAssocID="{2AFFBC0D-8F9B-48C8-8364-AD1154941276}" presName="level3hierChild" presStyleCnt="0"/>
      <dgm:spPr/>
    </dgm:pt>
    <dgm:pt modelId="{455C26B9-2AA7-4CC0-9230-102642ADB4F2}" type="pres">
      <dgm:prSet presAssocID="{075E208B-90BA-4346-9419-B2D6038855ED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2AFF66D6-43E8-4835-97BB-B9F79131888A}" type="pres">
      <dgm:prSet presAssocID="{075E208B-90BA-4346-9419-B2D6038855ED}" presName="connTx" presStyleLbl="parChTrans1D2" presStyleIdx="1" presStyleCnt="7"/>
      <dgm:spPr/>
      <dgm:t>
        <a:bodyPr/>
        <a:lstStyle/>
        <a:p>
          <a:endParaRPr lang="en-US"/>
        </a:p>
      </dgm:t>
    </dgm:pt>
    <dgm:pt modelId="{EDA32644-7D61-4A57-9C02-C67193B4C67F}" type="pres">
      <dgm:prSet presAssocID="{557D1EF1-B015-4739-A6DC-EFC715C6629A}" presName="root2" presStyleCnt="0"/>
      <dgm:spPr/>
    </dgm:pt>
    <dgm:pt modelId="{21812946-CCA8-4585-9C2D-6767FBF13592}" type="pres">
      <dgm:prSet presAssocID="{557D1EF1-B015-4739-A6DC-EFC715C6629A}" presName="LevelTwoTextNode" presStyleLbl="node2" presStyleIdx="1" presStyleCnt="7" custScaleX="126641" custScaleY="42078" custLinFactNeighborX="-394" custLinFactNeighborY="-554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92BF02-26F5-4580-95E8-CDD36ADDDD43}" type="pres">
      <dgm:prSet presAssocID="{557D1EF1-B015-4739-A6DC-EFC715C6629A}" presName="level3hierChild" presStyleCnt="0"/>
      <dgm:spPr/>
    </dgm:pt>
    <dgm:pt modelId="{A1ECE1EA-90DD-4F00-B816-61906C8B36A1}" type="pres">
      <dgm:prSet presAssocID="{1849182F-3A9F-471E-9ECA-17C4D7718284}" presName="conn2-1" presStyleLbl="parChTrans1D2" presStyleIdx="2" presStyleCnt="7"/>
      <dgm:spPr/>
      <dgm:t>
        <a:bodyPr/>
        <a:lstStyle/>
        <a:p>
          <a:endParaRPr lang="en-US"/>
        </a:p>
      </dgm:t>
    </dgm:pt>
    <dgm:pt modelId="{019150C0-C527-4FAC-AC46-DA644A6CE9FB}" type="pres">
      <dgm:prSet presAssocID="{1849182F-3A9F-471E-9ECA-17C4D7718284}" presName="connTx" presStyleLbl="parChTrans1D2" presStyleIdx="2" presStyleCnt="7"/>
      <dgm:spPr/>
      <dgm:t>
        <a:bodyPr/>
        <a:lstStyle/>
        <a:p>
          <a:endParaRPr lang="en-US"/>
        </a:p>
      </dgm:t>
    </dgm:pt>
    <dgm:pt modelId="{CCB81F49-A618-4F29-B2F1-FC942BF91E8B}" type="pres">
      <dgm:prSet presAssocID="{F1E71117-18AB-454D-B6AB-DABE61C06AB6}" presName="root2" presStyleCnt="0"/>
      <dgm:spPr/>
    </dgm:pt>
    <dgm:pt modelId="{D1D1C817-86A3-4F95-AFB2-FBDAF4A71062}" type="pres">
      <dgm:prSet presAssocID="{F1E71117-18AB-454D-B6AB-DABE61C06AB6}" presName="LevelTwoTextNode" presStyleLbl="node2" presStyleIdx="2" presStyleCnt="7" custScaleX="125678" custScaleY="46358" custLinFactNeighborY="-765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66661E-E346-4614-85E3-FA28E44177B3}" type="pres">
      <dgm:prSet presAssocID="{F1E71117-18AB-454D-B6AB-DABE61C06AB6}" presName="level3hierChild" presStyleCnt="0"/>
      <dgm:spPr/>
    </dgm:pt>
    <dgm:pt modelId="{E04BF79A-BF30-4293-9049-B9B8528587A9}" type="pres">
      <dgm:prSet presAssocID="{FF1FE3F8-D067-4191-9F97-3D9C1F79C81A}" presName="conn2-1" presStyleLbl="parChTrans1D2" presStyleIdx="3" presStyleCnt="7"/>
      <dgm:spPr/>
      <dgm:t>
        <a:bodyPr/>
        <a:lstStyle/>
        <a:p>
          <a:endParaRPr lang="en-US"/>
        </a:p>
      </dgm:t>
    </dgm:pt>
    <dgm:pt modelId="{E03C8E46-7876-45E2-9F07-06B49EC690C7}" type="pres">
      <dgm:prSet presAssocID="{FF1FE3F8-D067-4191-9F97-3D9C1F79C81A}" presName="connTx" presStyleLbl="parChTrans1D2" presStyleIdx="3" presStyleCnt="7"/>
      <dgm:spPr/>
      <dgm:t>
        <a:bodyPr/>
        <a:lstStyle/>
        <a:p>
          <a:endParaRPr lang="en-US"/>
        </a:p>
      </dgm:t>
    </dgm:pt>
    <dgm:pt modelId="{1F4F2B44-6618-4911-B7B8-69B84C1A7E04}" type="pres">
      <dgm:prSet presAssocID="{BA83D2AC-6960-46DB-809B-D17A0B32362B}" presName="root2" presStyleCnt="0"/>
      <dgm:spPr/>
    </dgm:pt>
    <dgm:pt modelId="{0DC11269-DF4F-4B26-A488-6ED9198DE631}" type="pres">
      <dgm:prSet presAssocID="{BA83D2AC-6960-46DB-809B-D17A0B32362B}" presName="LevelTwoTextNode" presStyleLbl="node2" presStyleIdx="3" presStyleCnt="7" custScaleX="126359" custScaleY="45789" custLinFactNeighborX="143" custLinFactNeighborY="-979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5DEFE2-81A8-4184-8ABC-87D5C520F30C}" type="pres">
      <dgm:prSet presAssocID="{BA83D2AC-6960-46DB-809B-D17A0B32362B}" presName="level3hierChild" presStyleCnt="0"/>
      <dgm:spPr/>
    </dgm:pt>
    <dgm:pt modelId="{CB17E65D-F309-4EDE-B378-378588E412AA}" type="pres">
      <dgm:prSet presAssocID="{C8E35295-18E3-4C34-AD66-C7561B96F295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38C41390-779B-4CA9-9D16-D1B17D1C29C8}" type="pres">
      <dgm:prSet presAssocID="{C8E35295-18E3-4C34-AD66-C7561B96F295}" presName="connTx" presStyleLbl="parChTrans1D2" presStyleIdx="4" presStyleCnt="7"/>
      <dgm:spPr/>
      <dgm:t>
        <a:bodyPr/>
        <a:lstStyle/>
        <a:p>
          <a:endParaRPr lang="en-US"/>
        </a:p>
      </dgm:t>
    </dgm:pt>
    <dgm:pt modelId="{E0A145FF-5A88-480E-BFE2-CDCCA32D17E0}" type="pres">
      <dgm:prSet presAssocID="{3FDC018B-9598-4106-9709-7424F0A1782A}" presName="root2" presStyleCnt="0"/>
      <dgm:spPr/>
    </dgm:pt>
    <dgm:pt modelId="{58DEB180-F1D7-43F2-AEE1-1546C88CAB76}" type="pres">
      <dgm:prSet presAssocID="{3FDC018B-9598-4106-9709-7424F0A1782A}" presName="LevelTwoTextNode" presStyleLbl="node2" presStyleIdx="4" presStyleCnt="7" custScaleX="126641" custScaleY="42827" custLinFactY="-17434" custLinFactNeighborX="25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8C58B0-39E5-44E8-A8A9-8497A3FDDD89}" type="pres">
      <dgm:prSet presAssocID="{3FDC018B-9598-4106-9709-7424F0A1782A}" presName="level3hierChild" presStyleCnt="0"/>
      <dgm:spPr/>
    </dgm:pt>
    <dgm:pt modelId="{3095AF14-EFD8-42F9-AB58-48A969007628}" type="pres">
      <dgm:prSet presAssocID="{0238649A-907F-4689-94AE-57BB01995873}" presName="conn2-1" presStyleLbl="parChTrans1D2" presStyleIdx="5" presStyleCnt="7"/>
      <dgm:spPr/>
      <dgm:t>
        <a:bodyPr/>
        <a:lstStyle/>
        <a:p>
          <a:endParaRPr lang="en-US"/>
        </a:p>
      </dgm:t>
    </dgm:pt>
    <dgm:pt modelId="{B66BFEE8-B3E1-4E04-8D3C-2D26E606D290}" type="pres">
      <dgm:prSet presAssocID="{0238649A-907F-4689-94AE-57BB01995873}" presName="connTx" presStyleLbl="parChTrans1D2" presStyleIdx="5" presStyleCnt="7"/>
      <dgm:spPr/>
      <dgm:t>
        <a:bodyPr/>
        <a:lstStyle/>
        <a:p>
          <a:endParaRPr lang="en-US"/>
        </a:p>
      </dgm:t>
    </dgm:pt>
    <dgm:pt modelId="{4BD96ADF-F038-4D9D-8123-D290E8DDC12A}" type="pres">
      <dgm:prSet presAssocID="{7E76136D-425D-4DB8-90E9-46716DBD9AFA}" presName="root2" presStyleCnt="0"/>
      <dgm:spPr/>
    </dgm:pt>
    <dgm:pt modelId="{AD47211E-3A9D-4752-970F-8217C728EA20}" type="pres">
      <dgm:prSet presAssocID="{7E76136D-425D-4DB8-90E9-46716DBD9AFA}" presName="LevelTwoTextNode" presStyleLbl="node2" presStyleIdx="5" presStyleCnt="7" custScaleX="127355" custScaleY="43341" custLinFactY="-37343" custLinFactNeighborX="-51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51B420-455E-4A53-B9F5-98889F039D31}" type="pres">
      <dgm:prSet presAssocID="{7E76136D-425D-4DB8-90E9-46716DBD9AFA}" presName="level3hierChild" presStyleCnt="0"/>
      <dgm:spPr/>
    </dgm:pt>
    <dgm:pt modelId="{DE66EF07-2033-4EE9-B9C1-B8CABA914B95}" type="pres">
      <dgm:prSet presAssocID="{F130C5C9-52F4-4B27-AD51-AACD1316CB05}" presName="conn2-1" presStyleLbl="parChTrans1D2" presStyleIdx="6" presStyleCnt="7"/>
      <dgm:spPr/>
      <dgm:t>
        <a:bodyPr/>
        <a:lstStyle/>
        <a:p>
          <a:endParaRPr lang="en-US"/>
        </a:p>
      </dgm:t>
    </dgm:pt>
    <dgm:pt modelId="{6C99ABED-5521-4BF9-82A4-7CCEA15B0968}" type="pres">
      <dgm:prSet presAssocID="{F130C5C9-52F4-4B27-AD51-AACD1316CB05}" presName="connTx" presStyleLbl="parChTrans1D2" presStyleIdx="6" presStyleCnt="7"/>
      <dgm:spPr/>
      <dgm:t>
        <a:bodyPr/>
        <a:lstStyle/>
        <a:p>
          <a:endParaRPr lang="en-US"/>
        </a:p>
      </dgm:t>
    </dgm:pt>
    <dgm:pt modelId="{311F9363-160D-4F1E-BC58-D40061795E73}" type="pres">
      <dgm:prSet presAssocID="{62358638-8914-4282-8594-54A421B3B4BB}" presName="root2" presStyleCnt="0"/>
      <dgm:spPr/>
    </dgm:pt>
    <dgm:pt modelId="{0AE061C9-4697-42D5-8B92-D4478E4E683B}" type="pres">
      <dgm:prSet presAssocID="{62358638-8914-4282-8594-54A421B3B4BB}" presName="LevelTwoTextNode" presStyleLbl="node2" presStyleIdx="6" presStyleCnt="7" custScaleX="125862" custScaleY="37567" custLinFactY="-567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81E74D-15EF-4DA0-A16F-1C436D40AE74}" type="pres">
      <dgm:prSet presAssocID="{62358638-8914-4282-8594-54A421B3B4BB}" presName="level3hierChild" presStyleCnt="0"/>
      <dgm:spPr/>
    </dgm:pt>
  </dgm:ptLst>
  <dgm:cxnLst>
    <dgm:cxn modelId="{F7D15E6D-9B00-4AB1-99EC-898742D97F10}" srcId="{2D354D29-0531-45F5-A1E8-C2A27E0D5C7B}" destId="{F1E71117-18AB-454D-B6AB-DABE61C06AB6}" srcOrd="2" destOrd="0" parTransId="{1849182F-3A9F-471E-9ECA-17C4D7718284}" sibTransId="{AB198975-0B9A-48F2-9147-36C674D2DB01}"/>
    <dgm:cxn modelId="{898B0304-606A-4022-8CC5-79BEF7489B72}" type="presOf" srcId="{FF1FE3F8-D067-4191-9F97-3D9C1F79C81A}" destId="{E03C8E46-7876-45E2-9F07-06B49EC690C7}" srcOrd="1" destOrd="0" presId="urn:microsoft.com/office/officeart/2008/layout/HorizontalMultiLevelHierarchy"/>
    <dgm:cxn modelId="{9EFC0980-DA35-4E09-B43F-C08027F1419F}" type="presOf" srcId="{C8E35295-18E3-4C34-AD66-C7561B96F295}" destId="{CB17E65D-F309-4EDE-B378-378588E412AA}" srcOrd="0" destOrd="0" presId="urn:microsoft.com/office/officeart/2008/layout/HorizontalMultiLevelHierarchy"/>
    <dgm:cxn modelId="{33428566-6251-4F33-B605-A03E5E480583}" type="presOf" srcId="{0238649A-907F-4689-94AE-57BB01995873}" destId="{3095AF14-EFD8-42F9-AB58-48A969007628}" srcOrd="0" destOrd="0" presId="urn:microsoft.com/office/officeart/2008/layout/HorizontalMultiLevelHierarchy"/>
    <dgm:cxn modelId="{0EE440A4-39C6-4027-B2F2-A061D0074B87}" type="presOf" srcId="{3FDC018B-9598-4106-9709-7424F0A1782A}" destId="{58DEB180-F1D7-43F2-AEE1-1546C88CAB76}" srcOrd="0" destOrd="0" presId="urn:microsoft.com/office/officeart/2008/layout/HorizontalMultiLevelHierarchy"/>
    <dgm:cxn modelId="{E61BEB92-FF9B-44E9-9945-70D7A95E8781}" type="presOf" srcId="{7E76136D-425D-4DB8-90E9-46716DBD9AFA}" destId="{AD47211E-3A9D-4752-970F-8217C728EA20}" srcOrd="0" destOrd="0" presId="urn:microsoft.com/office/officeart/2008/layout/HorizontalMultiLevelHierarchy"/>
    <dgm:cxn modelId="{FD5151E2-CC8B-45C8-B163-3E0CB199E978}" type="presOf" srcId="{2AFFBC0D-8F9B-48C8-8364-AD1154941276}" destId="{03A9A2B3-DDC5-47F8-865A-F4DF119D7163}" srcOrd="0" destOrd="0" presId="urn:microsoft.com/office/officeart/2008/layout/HorizontalMultiLevelHierarchy"/>
    <dgm:cxn modelId="{751A572E-5EBA-4B7A-BDAE-C51C2AA856E5}" type="presOf" srcId="{075E208B-90BA-4346-9419-B2D6038855ED}" destId="{2AFF66D6-43E8-4835-97BB-B9F79131888A}" srcOrd="1" destOrd="0" presId="urn:microsoft.com/office/officeart/2008/layout/HorizontalMultiLevelHierarchy"/>
    <dgm:cxn modelId="{BAC89DD8-929B-4E5F-86C5-D4E65C858BCA}" srcId="{A706E471-F432-4969-AA22-3771848A9EB9}" destId="{2D354D29-0531-45F5-A1E8-C2A27E0D5C7B}" srcOrd="0" destOrd="0" parTransId="{92743FCA-0EF7-4629-A4F4-9EB68D796A4A}" sibTransId="{D0D5834F-97C2-46A2-BF0A-EDAEEE4DEA99}"/>
    <dgm:cxn modelId="{19B375E6-3481-4877-96E3-D4E90D87190E}" type="presOf" srcId="{A706E471-F432-4969-AA22-3771848A9EB9}" destId="{9EA20B07-ACB1-4A3A-B046-64F6E9D66DD3}" srcOrd="0" destOrd="0" presId="urn:microsoft.com/office/officeart/2008/layout/HorizontalMultiLevelHierarchy"/>
    <dgm:cxn modelId="{17264238-B1E8-4DC0-8A37-0F17BE257C89}" srcId="{2D354D29-0531-45F5-A1E8-C2A27E0D5C7B}" destId="{2AFFBC0D-8F9B-48C8-8364-AD1154941276}" srcOrd="0" destOrd="0" parTransId="{93A3FCF0-579D-45E6-8434-F33AFB258023}" sibTransId="{7B6CC8BD-FA51-483C-A295-AA2D1A3BA5F9}"/>
    <dgm:cxn modelId="{7C726A26-F0FE-4FB0-9B8A-391AA78A9C7C}" srcId="{2D354D29-0531-45F5-A1E8-C2A27E0D5C7B}" destId="{3FDC018B-9598-4106-9709-7424F0A1782A}" srcOrd="4" destOrd="0" parTransId="{C8E35295-18E3-4C34-AD66-C7561B96F295}" sibTransId="{105BB712-244D-44A9-BFA4-362A82FB184B}"/>
    <dgm:cxn modelId="{C46AD68B-F16D-451A-8D10-4F4785F3E7F4}" type="presOf" srcId="{93A3FCF0-579D-45E6-8434-F33AFB258023}" destId="{902EB176-593F-4060-A4D6-1FA49DDAF745}" srcOrd="1" destOrd="0" presId="urn:microsoft.com/office/officeart/2008/layout/HorizontalMultiLevelHierarchy"/>
    <dgm:cxn modelId="{8F2B06FC-CE64-40F4-AA4F-5A7D6F1BDBF3}" srcId="{2D354D29-0531-45F5-A1E8-C2A27E0D5C7B}" destId="{7E76136D-425D-4DB8-90E9-46716DBD9AFA}" srcOrd="5" destOrd="0" parTransId="{0238649A-907F-4689-94AE-57BB01995873}" sibTransId="{FD58FDB8-3CF6-4330-8CA9-1A1FF8DFCA1E}"/>
    <dgm:cxn modelId="{0FCA0EAA-FEE7-4A8F-8443-807E7ABD6712}" type="presOf" srcId="{F1E71117-18AB-454D-B6AB-DABE61C06AB6}" destId="{D1D1C817-86A3-4F95-AFB2-FBDAF4A71062}" srcOrd="0" destOrd="0" presId="urn:microsoft.com/office/officeart/2008/layout/HorizontalMultiLevelHierarchy"/>
    <dgm:cxn modelId="{9E6322DA-CEB9-4372-AA13-711B5B230004}" type="presOf" srcId="{F130C5C9-52F4-4B27-AD51-AACD1316CB05}" destId="{DE66EF07-2033-4EE9-B9C1-B8CABA914B95}" srcOrd="0" destOrd="0" presId="urn:microsoft.com/office/officeart/2008/layout/HorizontalMultiLevelHierarchy"/>
    <dgm:cxn modelId="{CA065B55-D933-4C8F-BB2C-ED0E4303049B}" type="presOf" srcId="{FF1FE3F8-D067-4191-9F97-3D9C1F79C81A}" destId="{E04BF79A-BF30-4293-9049-B9B8528587A9}" srcOrd="0" destOrd="0" presId="urn:microsoft.com/office/officeart/2008/layout/HorizontalMultiLevelHierarchy"/>
    <dgm:cxn modelId="{9059568F-D734-46BB-BD7E-D216AD6C968F}" type="presOf" srcId="{62358638-8914-4282-8594-54A421B3B4BB}" destId="{0AE061C9-4697-42D5-8B92-D4478E4E683B}" srcOrd="0" destOrd="0" presId="urn:microsoft.com/office/officeart/2008/layout/HorizontalMultiLevelHierarchy"/>
    <dgm:cxn modelId="{5C1B8A9C-C43A-45D8-99F2-2520F3CF7DFA}" type="presOf" srcId="{93A3FCF0-579D-45E6-8434-F33AFB258023}" destId="{AA3417CC-28C8-4FE1-A894-A567EDED8098}" srcOrd="0" destOrd="0" presId="urn:microsoft.com/office/officeart/2008/layout/HorizontalMultiLevelHierarchy"/>
    <dgm:cxn modelId="{BF7F948B-A2BC-40A0-8021-189B1DFC5065}" srcId="{2D354D29-0531-45F5-A1E8-C2A27E0D5C7B}" destId="{557D1EF1-B015-4739-A6DC-EFC715C6629A}" srcOrd="1" destOrd="0" parTransId="{075E208B-90BA-4346-9419-B2D6038855ED}" sibTransId="{FB0BA5CD-DFAA-4E6C-9EC5-2108A248C71B}"/>
    <dgm:cxn modelId="{CE7D051C-3F4B-4A63-B430-A555581B0293}" type="presOf" srcId="{075E208B-90BA-4346-9419-B2D6038855ED}" destId="{455C26B9-2AA7-4CC0-9230-102642ADB4F2}" srcOrd="0" destOrd="0" presId="urn:microsoft.com/office/officeart/2008/layout/HorizontalMultiLevelHierarchy"/>
    <dgm:cxn modelId="{14FFD20E-5D14-45B3-9198-5B0019832303}" type="presOf" srcId="{0238649A-907F-4689-94AE-57BB01995873}" destId="{B66BFEE8-B3E1-4E04-8D3C-2D26E606D290}" srcOrd="1" destOrd="0" presId="urn:microsoft.com/office/officeart/2008/layout/HorizontalMultiLevelHierarchy"/>
    <dgm:cxn modelId="{E4E32D69-F370-477C-B764-4FDA87D0609B}" type="presOf" srcId="{BA83D2AC-6960-46DB-809B-D17A0B32362B}" destId="{0DC11269-DF4F-4B26-A488-6ED9198DE631}" srcOrd="0" destOrd="0" presId="urn:microsoft.com/office/officeart/2008/layout/HorizontalMultiLevelHierarchy"/>
    <dgm:cxn modelId="{4ACCE3DF-D68B-4301-802B-B63DEF9FB6D8}" type="presOf" srcId="{F130C5C9-52F4-4B27-AD51-AACD1316CB05}" destId="{6C99ABED-5521-4BF9-82A4-7CCEA15B0968}" srcOrd="1" destOrd="0" presId="urn:microsoft.com/office/officeart/2008/layout/HorizontalMultiLevelHierarchy"/>
    <dgm:cxn modelId="{661B8C52-CC97-4FB7-BE87-7C56823F877A}" type="presOf" srcId="{2D354D29-0531-45F5-A1E8-C2A27E0D5C7B}" destId="{A3F8154E-459B-46FE-B401-DBF6CB5CBFD5}" srcOrd="0" destOrd="0" presId="urn:microsoft.com/office/officeart/2008/layout/HorizontalMultiLevelHierarchy"/>
    <dgm:cxn modelId="{79E30E83-A5BC-47FA-A341-B4824E3E4385}" type="presOf" srcId="{1849182F-3A9F-471E-9ECA-17C4D7718284}" destId="{A1ECE1EA-90DD-4F00-B816-61906C8B36A1}" srcOrd="0" destOrd="0" presId="urn:microsoft.com/office/officeart/2008/layout/HorizontalMultiLevelHierarchy"/>
    <dgm:cxn modelId="{3A827CE1-00CA-486F-A032-FE2F498E51EE}" type="presOf" srcId="{557D1EF1-B015-4739-A6DC-EFC715C6629A}" destId="{21812946-CCA8-4585-9C2D-6767FBF13592}" srcOrd="0" destOrd="0" presId="urn:microsoft.com/office/officeart/2008/layout/HorizontalMultiLevelHierarchy"/>
    <dgm:cxn modelId="{E1166854-7F76-410C-A757-165542BA40C0}" srcId="{2D354D29-0531-45F5-A1E8-C2A27E0D5C7B}" destId="{62358638-8914-4282-8594-54A421B3B4BB}" srcOrd="6" destOrd="0" parTransId="{F130C5C9-52F4-4B27-AD51-AACD1316CB05}" sibTransId="{7692AEB4-13F5-4A37-AA3E-A6B6302F1CAC}"/>
    <dgm:cxn modelId="{05638BE3-3D93-4940-86DF-B68809785D8E}" type="presOf" srcId="{C8E35295-18E3-4C34-AD66-C7561B96F295}" destId="{38C41390-779B-4CA9-9D16-D1B17D1C29C8}" srcOrd="1" destOrd="0" presId="urn:microsoft.com/office/officeart/2008/layout/HorizontalMultiLevelHierarchy"/>
    <dgm:cxn modelId="{6C6C2242-B56F-454F-BC71-01BD73EC8CA2}" type="presOf" srcId="{1849182F-3A9F-471E-9ECA-17C4D7718284}" destId="{019150C0-C527-4FAC-AC46-DA644A6CE9FB}" srcOrd="1" destOrd="0" presId="urn:microsoft.com/office/officeart/2008/layout/HorizontalMultiLevelHierarchy"/>
    <dgm:cxn modelId="{1C5A544C-19F2-4146-8EC3-113F554C236E}" srcId="{2D354D29-0531-45F5-A1E8-C2A27E0D5C7B}" destId="{BA83D2AC-6960-46DB-809B-D17A0B32362B}" srcOrd="3" destOrd="0" parTransId="{FF1FE3F8-D067-4191-9F97-3D9C1F79C81A}" sibTransId="{FCAED601-684A-41C9-A599-0689B75BA9E1}"/>
    <dgm:cxn modelId="{80565E98-DD2C-4D2C-B1CC-0EF08D55FC0A}" type="presParOf" srcId="{9EA20B07-ACB1-4A3A-B046-64F6E9D66DD3}" destId="{31575357-1BC1-4A91-88A9-46E2A7A2E259}" srcOrd="0" destOrd="0" presId="urn:microsoft.com/office/officeart/2008/layout/HorizontalMultiLevelHierarchy"/>
    <dgm:cxn modelId="{2352E57C-1A75-49B5-BCA0-6A55272C5F2D}" type="presParOf" srcId="{31575357-1BC1-4A91-88A9-46E2A7A2E259}" destId="{A3F8154E-459B-46FE-B401-DBF6CB5CBFD5}" srcOrd="0" destOrd="0" presId="urn:microsoft.com/office/officeart/2008/layout/HorizontalMultiLevelHierarchy"/>
    <dgm:cxn modelId="{261F99E6-74ED-4D4D-9606-EFEA4EBF6FD0}" type="presParOf" srcId="{31575357-1BC1-4A91-88A9-46E2A7A2E259}" destId="{B04FB362-8479-42F3-BE26-FC7DD1518F2A}" srcOrd="1" destOrd="0" presId="urn:microsoft.com/office/officeart/2008/layout/HorizontalMultiLevelHierarchy"/>
    <dgm:cxn modelId="{46737589-8AD9-4901-8A3A-9323F8BBBD28}" type="presParOf" srcId="{B04FB362-8479-42F3-BE26-FC7DD1518F2A}" destId="{AA3417CC-28C8-4FE1-A894-A567EDED8098}" srcOrd="0" destOrd="0" presId="urn:microsoft.com/office/officeart/2008/layout/HorizontalMultiLevelHierarchy"/>
    <dgm:cxn modelId="{644E0D30-9569-45F7-80C8-06E0A58C30C6}" type="presParOf" srcId="{AA3417CC-28C8-4FE1-A894-A567EDED8098}" destId="{902EB176-593F-4060-A4D6-1FA49DDAF745}" srcOrd="0" destOrd="0" presId="urn:microsoft.com/office/officeart/2008/layout/HorizontalMultiLevelHierarchy"/>
    <dgm:cxn modelId="{82BABFD8-924D-4A79-9284-36EE35EEC2F8}" type="presParOf" srcId="{B04FB362-8479-42F3-BE26-FC7DD1518F2A}" destId="{EAB0A279-5202-4C35-9015-80C39E8C670F}" srcOrd="1" destOrd="0" presId="urn:microsoft.com/office/officeart/2008/layout/HorizontalMultiLevelHierarchy"/>
    <dgm:cxn modelId="{9477797C-A951-4F08-961A-012487054C23}" type="presParOf" srcId="{EAB0A279-5202-4C35-9015-80C39E8C670F}" destId="{03A9A2B3-DDC5-47F8-865A-F4DF119D7163}" srcOrd="0" destOrd="0" presId="urn:microsoft.com/office/officeart/2008/layout/HorizontalMultiLevelHierarchy"/>
    <dgm:cxn modelId="{AAAE037B-31A3-4DC2-A53C-28CFD796897F}" type="presParOf" srcId="{EAB0A279-5202-4C35-9015-80C39E8C670F}" destId="{4528566C-49A3-45AB-A54D-22693E8EED74}" srcOrd="1" destOrd="0" presId="urn:microsoft.com/office/officeart/2008/layout/HorizontalMultiLevelHierarchy"/>
    <dgm:cxn modelId="{A4B912BE-371E-42FE-90F7-5A09D85B578F}" type="presParOf" srcId="{B04FB362-8479-42F3-BE26-FC7DD1518F2A}" destId="{455C26B9-2AA7-4CC0-9230-102642ADB4F2}" srcOrd="2" destOrd="0" presId="urn:microsoft.com/office/officeart/2008/layout/HorizontalMultiLevelHierarchy"/>
    <dgm:cxn modelId="{A04C8744-1C4C-4E87-932B-9ECBA2DA70E3}" type="presParOf" srcId="{455C26B9-2AA7-4CC0-9230-102642ADB4F2}" destId="{2AFF66D6-43E8-4835-97BB-B9F79131888A}" srcOrd="0" destOrd="0" presId="urn:microsoft.com/office/officeart/2008/layout/HorizontalMultiLevelHierarchy"/>
    <dgm:cxn modelId="{D85A8627-97B5-4C61-A7CA-BF791D5B6130}" type="presParOf" srcId="{B04FB362-8479-42F3-BE26-FC7DD1518F2A}" destId="{EDA32644-7D61-4A57-9C02-C67193B4C67F}" srcOrd="3" destOrd="0" presId="urn:microsoft.com/office/officeart/2008/layout/HorizontalMultiLevelHierarchy"/>
    <dgm:cxn modelId="{D426A41A-C824-4D42-BCF1-BA4DB03368C3}" type="presParOf" srcId="{EDA32644-7D61-4A57-9C02-C67193B4C67F}" destId="{21812946-CCA8-4585-9C2D-6767FBF13592}" srcOrd="0" destOrd="0" presId="urn:microsoft.com/office/officeart/2008/layout/HorizontalMultiLevelHierarchy"/>
    <dgm:cxn modelId="{C728926F-C806-4F31-A55F-0FC78C2B1E14}" type="presParOf" srcId="{EDA32644-7D61-4A57-9C02-C67193B4C67F}" destId="{AD92BF02-26F5-4580-95E8-CDD36ADDDD43}" srcOrd="1" destOrd="0" presId="urn:microsoft.com/office/officeart/2008/layout/HorizontalMultiLevelHierarchy"/>
    <dgm:cxn modelId="{CBAF02D4-F43C-415E-AA2C-3E1B6B0C0BB8}" type="presParOf" srcId="{B04FB362-8479-42F3-BE26-FC7DD1518F2A}" destId="{A1ECE1EA-90DD-4F00-B816-61906C8B36A1}" srcOrd="4" destOrd="0" presId="urn:microsoft.com/office/officeart/2008/layout/HorizontalMultiLevelHierarchy"/>
    <dgm:cxn modelId="{6C4257CB-139E-470B-AC51-A7AFA02677FC}" type="presParOf" srcId="{A1ECE1EA-90DD-4F00-B816-61906C8B36A1}" destId="{019150C0-C527-4FAC-AC46-DA644A6CE9FB}" srcOrd="0" destOrd="0" presId="urn:microsoft.com/office/officeart/2008/layout/HorizontalMultiLevelHierarchy"/>
    <dgm:cxn modelId="{067E74B7-735B-4A8C-A14E-9EB13B21D19D}" type="presParOf" srcId="{B04FB362-8479-42F3-BE26-FC7DD1518F2A}" destId="{CCB81F49-A618-4F29-B2F1-FC942BF91E8B}" srcOrd="5" destOrd="0" presId="urn:microsoft.com/office/officeart/2008/layout/HorizontalMultiLevelHierarchy"/>
    <dgm:cxn modelId="{388948D1-AEC8-45E0-BA75-F5B797DF4DD7}" type="presParOf" srcId="{CCB81F49-A618-4F29-B2F1-FC942BF91E8B}" destId="{D1D1C817-86A3-4F95-AFB2-FBDAF4A71062}" srcOrd="0" destOrd="0" presId="urn:microsoft.com/office/officeart/2008/layout/HorizontalMultiLevelHierarchy"/>
    <dgm:cxn modelId="{81679DD4-B253-49CC-896A-681139049E61}" type="presParOf" srcId="{CCB81F49-A618-4F29-B2F1-FC942BF91E8B}" destId="{9C66661E-E346-4614-85E3-FA28E44177B3}" srcOrd="1" destOrd="0" presId="urn:microsoft.com/office/officeart/2008/layout/HorizontalMultiLevelHierarchy"/>
    <dgm:cxn modelId="{F5FDCFF8-1230-4FD9-92EC-7E39C1B5B08F}" type="presParOf" srcId="{B04FB362-8479-42F3-BE26-FC7DD1518F2A}" destId="{E04BF79A-BF30-4293-9049-B9B8528587A9}" srcOrd="6" destOrd="0" presId="urn:microsoft.com/office/officeart/2008/layout/HorizontalMultiLevelHierarchy"/>
    <dgm:cxn modelId="{34EC1E84-6594-4213-B965-46AE228B01D1}" type="presParOf" srcId="{E04BF79A-BF30-4293-9049-B9B8528587A9}" destId="{E03C8E46-7876-45E2-9F07-06B49EC690C7}" srcOrd="0" destOrd="0" presId="urn:microsoft.com/office/officeart/2008/layout/HorizontalMultiLevelHierarchy"/>
    <dgm:cxn modelId="{5E0CFE18-58AD-4909-8D6A-0694326BC42A}" type="presParOf" srcId="{B04FB362-8479-42F3-BE26-FC7DD1518F2A}" destId="{1F4F2B44-6618-4911-B7B8-69B84C1A7E04}" srcOrd="7" destOrd="0" presId="urn:microsoft.com/office/officeart/2008/layout/HorizontalMultiLevelHierarchy"/>
    <dgm:cxn modelId="{17ED356C-5260-4B36-84AE-FAE59B41BEF2}" type="presParOf" srcId="{1F4F2B44-6618-4911-B7B8-69B84C1A7E04}" destId="{0DC11269-DF4F-4B26-A488-6ED9198DE631}" srcOrd="0" destOrd="0" presId="urn:microsoft.com/office/officeart/2008/layout/HorizontalMultiLevelHierarchy"/>
    <dgm:cxn modelId="{C6EAE491-7195-469F-AEB1-13FAB894F65E}" type="presParOf" srcId="{1F4F2B44-6618-4911-B7B8-69B84C1A7E04}" destId="{155DEFE2-81A8-4184-8ABC-87D5C520F30C}" srcOrd="1" destOrd="0" presId="urn:microsoft.com/office/officeart/2008/layout/HorizontalMultiLevelHierarchy"/>
    <dgm:cxn modelId="{6F417FFD-29F7-47A6-9D3D-744ACC8DE2ED}" type="presParOf" srcId="{B04FB362-8479-42F3-BE26-FC7DD1518F2A}" destId="{CB17E65D-F309-4EDE-B378-378588E412AA}" srcOrd="8" destOrd="0" presId="urn:microsoft.com/office/officeart/2008/layout/HorizontalMultiLevelHierarchy"/>
    <dgm:cxn modelId="{E2E4EB4A-2A95-44F7-BB38-8E52ED042DD7}" type="presParOf" srcId="{CB17E65D-F309-4EDE-B378-378588E412AA}" destId="{38C41390-779B-4CA9-9D16-D1B17D1C29C8}" srcOrd="0" destOrd="0" presId="urn:microsoft.com/office/officeart/2008/layout/HorizontalMultiLevelHierarchy"/>
    <dgm:cxn modelId="{952C72FF-E892-440C-A454-2AB633363BBE}" type="presParOf" srcId="{B04FB362-8479-42F3-BE26-FC7DD1518F2A}" destId="{E0A145FF-5A88-480E-BFE2-CDCCA32D17E0}" srcOrd="9" destOrd="0" presId="urn:microsoft.com/office/officeart/2008/layout/HorizontalMultiLevelHierarchy"/>
    <dgm:cxn modelId="{901C1CC8-02F7-43FE-A84C-8463EF29DFE4}" type="presParOf" srcId="{E0A145FF-5A88-480E-BFE2-CDCCA32D17E0}" destId="{58DEB180-F1D7-43F2-AEE1-1546C88CAB76}" srcOrd="0" destOrd="0" presId="urn:microsoft.com/office/officeart/2008/layout/HorizontalMultiLevelHierarchy"/>
    <dgm:cxn modelId="{63583537-CC85-4C56-995C-B95DE7E6AC10}" type="presParOf" srcId="{E0A145FF-5A88-480E-BFE2-CDCCA32D17E0}" destId="{1F8C58B0-39E5-44E8-A8A9-8497A3FDDD89}" srcOrd="1" destOrd="0" presId="urn:microsoft.com/office/officeart/2008/layout/HorizontalMultiLevelHierarchy"/>
    <dgm:cxn modelId="{82208CDF-E54D-4A8C-B9DA-59252DBA7CA9}" type="presParOf" srcId="{B04FB362-8479-42F3-BE26-FC7DD1518F2A}" destId="{3095AF14-EFD8-42F9-AB58-48A969007628}" srcOrd="10" destOrd="0" presId="urn:microsoft.com/office/officeart/2008/layout/HorizontalMultiLevelHierarchy"/>
    <dgm:cxn modelId="{2D2EA606-FD46-453D-9AC6-7AB62389EB48}" type="presParOf" srcId="{3095AF14-EFD8-42F9-AB58-48A969007628}" destId="{B66BFEE8-B3E1-4E04-8D3C-2D26E606D290}" srcOrd="0" destOrd="0" presId="urn:microsoft.com/office/officeart/2008/layout/HorizontalMultiLevelHierarchy"/>
    <dgm:cxn modelId="{6C26A153-B343-4C33-BE94-19A671A953FC}" type="presParOf" srcId="{B04FB362-8479-42F3-BE26-FC7DD1518F2A}" destId="{4BD96ADF-F038-4D9D-8123-D290E8DDC12A}" srcOrd="11" destOrd="0" presId="urn:microsoft.com/office/officeart/2008/layout/HorizontalMultiLevelHierarchy"/>
    <dgm:cxn modelId="{CD8213FE-0A48-4B8D-98D7-22ADF441F5E5}" type="presParOf" srcId="{4BD96ADF-F038-4D9D-8123-D290E8DDC12A}" destId="{AD47211E-3A9D-4752-970F-8217C728EA20}" srcOrd="0" destOrd="0" presId="urn:microsoft.com/office/officeart/2008/layout/HorizontalMultiLevelHierarchy"/>
    <dgm:cxn modelId="{F071FA16-8FBC-4666-8FDD-6CC9AF085D5F}" type="presParOf" srcId="{4BD96ADF-F038-4D9D-8123-D290E8DDC12A}" destId="{4451B420-455E-4A53-B9F5-98889F039D31}" srcOrd="1" destOrd="0" presId="urn:microsoft.com/office/officeart/2008/layout/HorizontalMultiLevelHierarchy"/>
    <dgm:cxn modelId="{1745DD9E-01D0-4E2E-90B6-0946E4C5E707}" type="presParOf" srcId="{B04FB362-8479-42F3-BE26-FC7DD1518F2A}" destId="{DE66EF07-2033-4EE9-B9C1-B8CABA914B95}" srcOrd="12" destOrd="0" presId="urn:microsoft.com/office/officeart/2008/layout/HorizontalMultiLevelHierarchy"/>
    <dgm:cxn modelId="{B578E179-D7AB-4E18-99E0-D16F554CF911}" type="presParOf" srcId="{DE66EF07-2033-4EE9-B9C1-B8CABA914B95}" destId="{6C99ABED-5521-4BF9-82A4-7CCEA15B0968}" srcOrd="0" destOrd="0" presId="urn:microsoft.com/office/officeart/2008/layout/HorizontalMultiLevelHierarchy"/>
    <dgm:cxn modelId="{427F0269-70E6-4360-BE9F-6B3A843DE77B}" type="presParOf" srcId="{B04FB362-8479-42F3-BE26-FC7DD1518F2A}" destId="{311F9363-160D-4F1E-BC58-D40061795E73}" srcOrd="13" destOrd="0" presId="urn:microsoft.com/office/officeart/2008/layout/HorizontalMultiLevelHierarchy"/>
    <dgm:cxn modelId="{D1E98F49-6D6D-46BD-9637-A09081104A96}" type="presParOf" srcId="{311F9363-160D-4F1E-BC58-D40061795E73}" destId="{0AE061C9-4697-42D5-8B92-D4478E4E683B}" srcOrd="0" destOrd="0" presId="urn:microsoft.com/office/officeart/2008/layout/HorizontalMultiLevelHierarchy"/>
    <dgm:cxn modelId="{410EC87F-7C81-4B8C-837F-E10FB19BA657}" type="presParOf" srcId="{311F9363-160D-4F1E-BC58-D40061795E73}" destId="{E381E74D-15EF-4DA0-A16F-1C436D40AE7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A0E84-131C-4D00-82F9-12CB58B96F8C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8AE82-F677-4F0B-9B06-9326BEF5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15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69" tIns="46584" rIns="93169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69" tIns="46584" rIns="93169" bIns="46584" rtlCol="0"/>
          <a:lstStyle>
            <a:lvl1pPr algn="r">
              <a:defRPr sz="1200"/>
            </a:lvl1pPr>
          </a:lstStyle>
          <a:p>
            <a:fld id="{132C5F96-8A6B-4A6F-9DF8-7320456B6DFF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4" rIns="93169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69" tIns="46584" rIns="93169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69" tIns="46584" rIns="93169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69" tIns="46584" rIns="93169" bIns="46584" rtlCol="0" anchor="b"/>
          <a:lstStyle>
            <a:lvl1pPr algn="r">
              <a:defRPr sz="1200"/>
            </a:lvl1pPr>
          </a:lstStyle>
          <a:p>
            <a:fld id="{3CCB0417-4332-4F95-AAC1-5EAA241E1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4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B0417-4332-4F95-AAC1-5EAA241E18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66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B0417-4332-4F95-AAC1-5EAA241E18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7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Acknowledge</a:t>
            </a:r>
            <a:r>
              <a:rPr lang="en-US" baseline="0" dirty="0" smtClean="0"/>
              <a:t> how this attribute differed from the others, in that it was more challenging to apply numerically based metrics. 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To achieve this, we modified the benchmarking tool criteria. 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The practice areas we selected were….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B0417-4332-4F95-AAC1-5EAA241E18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4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Acknowledge</a:t>
            </a:r>
            <a:r>
              <a:rPr lang="en-US" baseline="0" dirty="0" smtClean="0"/>
              <a:t> how this attribute differed from the others, in that it was more challenging to apply numerically based metrics. 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To achieve this, we modified the benchmarking tool criteria. 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The practice areas we selected were….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B0417-4332-4F95-AAC1-5EAA241E18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8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89">
              <a:defRPr/>
            </a:pPr>
            <a:r>
              <a:rPr lang="en-US" dirty="0" smtClean="0"/>
              <a:t>The major stakeholder</a:t>
            </a:r>
            <a:r>
              <a:rPr lang="en-US" baseline="0" dirty="0" smtClean="0"/>
              <a:t> groups, some of which contain smaller, sub-groups.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B0417-4332-4F95-AAC1-5EAA241E18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87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89">
              <a:defRPr/>
            </a:pPr>
            <a:r>
              <a:rPr lang="en-US" dirty="0" smtClean="0"/>
              <a:t>For Developer groups, this demonstrates</a:t>
            </a:r>
            <a:r>
              <a:rPr lang="en-US" baseline="0" dirty="0" smtClean="0"/>
              <a:t> the scoring matrix for determining success for development of the engagement plan.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B0417-4332-4F95-AAC1-5EAA241E18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16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89"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is an example of our scoring matrix for our success in implementing the engagement plan.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B0417-4332-4F95-AAC1-5EAA241E18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83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B0417-4332-4F95-AAC1-5EAA241E18F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leSlide1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1402037" y="6734889"/>
            <a:ext cx="7716857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© 2015 Water Research Foundation. ALL RIGHTS RESERVED. No part of this presentation may be copied, reproduced, or otherwise utilized without permission.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Slide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9144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 bwMode="auto">
          <a:xfrm>
            <a:off x="6402865" y="6702552"/>
            <a:ext cx="2741135" cy="123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© 2015 Water Research Foundation. ALL RIGHTS RESERVED.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10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r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" y="0"/>
            <a:ext cx="9143245" cy="341348"/>
          </a:xfrm>
          <a:prstGeom prst="rect">
            <a:avLst/>
          </a:prstGeom>
        </p:spPr>
      </p:pic>
      <p:pic>
        <p:nvPicPr>
          <p:cNvPr id="8" name="Picture 7" descr="pptBar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" y="6516652"/>
            <a:ext cx="9143245" cy="3413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30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6402865" y="6702552"/>
            <a:ext cx="2741135" cy="123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© 2015 Water Research Foundation.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4" r:id="rId5"/>
    <p:sldLayoutId id="2147483655" r:id="rId6"/>
    <p:sldLayoutId id="2147483661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Trebuchet MS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Trebuchet MS" pitchFamily="34" charset="0"/>
        <a:buChar char="—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Trebuchet MS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Trebuchet MS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Trebuchet MS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aterrf.org/" TargetMode="External"/><Relationship Id="rId5" Type="http://schemas.openxmlformats.org/officeDocument/2006/relationships/hyperlink" Target="mailto:Greg.Heitzman@louisvillemsd.org" TargetMode="Externa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270" y="2604459"/>
            <a:ext cx="77189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cs typeface="Arial" pitchFamily="34" charset="0"/>
              </a:rPr>
              <a:t>Effective Utility Management</a:t>
            </a:r>
          </a:p>
          <a:p>
            <a:pPr algn="ctr">
              <a:spcBef>
                <a:spcPts val="1200"/>
              </a:spcBef>
            </a:pPr>
            <a:r>
              <a:rPr lang="en-US" sz="32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cs typeface="Arial" pitchFamily="34" charset="0"/>
              </a:rPr>
              <a:t>Louisville MSD Stakeholder Engagement Plan</a:t>
            </a:r>
          </a:p>
          <a:p>
            <a:pPr algn="ctr">
              <a:spcBef>
                <a:spcPts val="1200"/>
              </a:spcBef>
            </a:pPr>
            <a:r>
              <a:rPr lang="en-US" sz="24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cs typeface="Arial" pitchFamily="34" charset="0"/>
              </a:rPr>
              <a:t>April 23, 2015</a:t>
            </a:r>
          </a:p>
        </p:txBody>
      </p:sp>
    </p:spTree>
    <p:extLst>
      <p:ext uri="{BB962C8B-B14F-4D97-AF65-F5344CB8AC3E}">
        <p14:creationId xmlns:p14="http://schemas.microsoft.com/office/powerpoint/2010/main" val="29897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 txBox="1">
            <a:spLocks/>
          </p:cNvSpPr>
          <p:nvPr/>
        </p:nvSpPr>
        <p:spPr>
          <a:xfrm>
            <a:off x="826724" y="546512"/>
            <a:ext cx="7421562" cy="1116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EUM Resourcing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Development Team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653142" y="1733796"/>
            <a:ext cx="7398328" cy="4548249"/>
          </a:xfrm>
          <a:prstGeom prst="rect">
            <a:avLst/>
          </a:prstGeom>
        </p:spPr>
        <p:txBody>
          <a:bodyPr/>
          <a:lstStyle/>
          <a:p>
            <a:r>
              <a:rPr lang="en-US" sz="2200" u="sng" dirty="0" smtClean="0"/>
              <a:t>Team Sponsor:</a:t>
            </a:r>
            <a:r>
              <a:rPr lang="en-US" sz="2200" dirty="0" smtClean="0"/>
              <a:t> Executive Director</a:t>
            </a:r>
          </a:p>
          <a:p>
            <a:endParaRPr lang="en-US" u="sng" dirty="0" smtClean="0"/>
          </a:p>
          <a:p>
            <a:r>
              <a:rPr lang="en-US" sz="2200" u="sng" dirty="0" smtClean="0"/>
              <a:t>Team Members: </a:t>
            </a:r>
          </a:p>
          <a:p>
            <a:endParaRPr lang="en-US" dirty="0" smtClean="0"/>
          </a:p>
          <a:p>
            <a:r>
              <a:rPr lang="en-US" sz="2200" dirty="0" smtClean="0"/>
              <a:t>Public Relations</a:t>
            </a:r>
          </a:p>
          <a:p>
            <a:r>
              <a:rPr lang="en-US" sz="2200" dirty="0" smtClean="0"/>
              <a:t>Customer Relations</a:t>
            </a:r>
          </a:p>
          <a:p>
            <a:r>
              <a:rPr lang="en-US" sz="2200" dirty="0" smtClean="0"/>
              <a:t>Engineering</a:t>
            </a:r>
          </a:p>
          <a:p>
            <a:r>
              <a:rPr lang="en-US" sz="2200" dirty="0" smtClean="0"/>
              <a:t>Finance</a:t>
            </a:r>
          </a:p>
          <a:p>
            <a:r>
              <a:rPr lang="en-US" sz="2200" dirty="0" smtClean="0"/>
              <a:t>Operations – Metrics</a:t>
            </a:r>
          </a:p>
          <a:p>
            <a:r>
              <a:rPr lang="en-US" sz="2200" dirty="0" smtClean="0"/>
              <a:t>Operations - Treatment</a:t>
            </a:r>
          </a:p>
          <a:p>
            <a:r>
              <a:rPr lang="en-US" sz="2200" dirty="0" smtClean="0"/>
              <a:t>Human Resources</a:t>
            </a:r>
          </a:p>
          <a:p>
            <a:endParaRPr lang="en-US" dirty="0" smtClean="0"/>
          </a:p>
          <a:p>
            <a:r>
              <a:rPr lang="en-US" sz="2200" u="sng" dirty="0" smtClean="0"/>
              <a:t>EUM Consulting Resource:</a:t>
            </a:r>
            <a:r>
              <a:rPr lang="en-US" sz="2200" dirty="0" smtClean="0"/>
              <a:t>  CH2M Hill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800" kern="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100" kern="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endParaRPr lang="en-US" sz="2800" dirty="0" smtClean="0"/>
          </a:p>
          <a:p>
            <a:pPr>
              <a:buFont typeface="Wingdings" pitchFamily="2" charset="2"/>
              <a:buChar char="§"/>
            </a:pPr>
            <a:endParaRPr lang="en-US" sz="1000" dirty="0" smtClean="0"/>
          </a:p>
          <a:p>
            <a:pPr>
              <a:buFont typeface="Wingdings" pitchFamily="2" charset="2"/>
              <a:buChar char="§"/>
            </a:pPr>
            <a:endParaRPr lang="en-US" sz="1000" dirty="0" smtClean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solidFill>
                <a:srgbClr val="00206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5" descr="C:\Users\jmcgee\AppData\Local\Microsoft\Windows\Temporary Internet Files\Content.Outlook\WOCHA2MC\MSD 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31" y="5415148"/>
            <a:ext cx="1384690" cy="82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11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47" y="581891"/>
            <a:ext cx="8229600" cy="2078182"/>
          </a:xfrm>
        </p:spPr>
        <p:txBody>
          <a:bodyPr>
            <a:normAutofit/>
          </a:bodyPr>
          <a:lstStyle/>
          <a:p>
            <a:pPr marL="0" indent="0"/>
            <a:r>
              <a:rPr lang="en-US" sz="2400" dirty="0"/>
              <a:t>Louisville MSD adopted the </a:t>
            </a:r>
            <a:r>
              <a:rPr lang="en-US" sz="2400" u="sng" dirty="0" smtClean="0"/>
              <a:t>Effective </a:t>
            </a:r>
            <a:r>
              <a:rPr lang="en-US" sz="2400" u="sng" dirty="0"/>
              <a:t>Utilities Management </a:t>
            </a:r>
            <a:r>
              <a:rPr lang="en-US" sz="2400" dirty="0"/>
              <a:t>(EUM) Model for Metric and </a:t>
            </a:r>
            <a:r>
              <a:rPr lang="en-US" sz="2400" dirty="0" smtClean="0"/>
              <a:t>Benchmarking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10 </a:t>
            </a:r>
            <a:r>
              <a:rPr lang="en-US" sz="2400" dirty="0"/>
              <a:t>Attributes of High Performing W/WW Utilities: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83" y="2541319"/>
            <a:ext cx="8389917" cy="31707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 marL="285750" indent="-28575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Product Quality</a:t>
            </a:r>
          </a:p>
          <a:p>
            <a:pPr marL="285750" indent="-285750">
              <a:buFont typeface="+mj-lt"/>
              <a:buAutoNum type="arabicPeriod"/>
            </a:pPr>
            <a:endParaRPr lang="en-US" sz="1100" b="1" dirty="0" smtClean="0"/>
          </a:p>
          <a:p>
            <a:pPr marL="285750" indent="-28575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Customer Satisfaction</a:t>
            </a:r>
          </a:p>
          <a:p>
            <a:pPr marL="285750" indent="-285750">
              <a:buFont typeface="+mj-lt"/>
              <a:buAutoNum type="arabicPeriod"/>
            </a:pPr>
            <a:endParaRPr lang="en-US" sz="1100" b="1" dirty="0" smtClean="0"/>
          </a:p>
          <a:p>
            <a:pPr marL="285750" indent="-285750">
              <a:buFont typeface="+mj-lt"/>
              <a:buAutoNum type="arabicPeriod"/>
            </a:pPr>
            <a:r>
              <a:rPr lang="en-US" sz="2000" b="1" dirty="0" smtClean="0"/>
              <a:t>Employee/Leadership Development</a:t>
            </a:r>
          </a:p>
          <a:p>
            <a:pPr marL="285750" indent="-285750">
              <a:buFont typeface="+mj-lt"/>
              <a:buAutoNum type="arabicPeriod"/>
            </a:pPr>
            <a:endParaRPr lang="en-US" sz="1100" b="1" dirty="0" smtClean="0"/>
          </a:p>
          <a:p>
            <a:pPr marL="285750" indent="-285750">
              <a:buFont typeface="+mj-lt"/>
              <a:buAutoNum type="arabicPeriod"/>
            </a:pPr>
            <a:r>
              <a:rPr lang="en-US" sz="2000" b="1" dirty="0" smtClean="0"/>
              <a:t>Operational Optimization</a:t>
            </a:r>
          </a:p>
          <a:p>
            <a:pPr marL="285750" indent="-285750">
              <a:buFont typeface="+mj-lt"/>
              <a:buAutoNum type="arabicPeriod"/>
            </a:pPr>
            <a:endParaRPr lang="en-US" sz="1100" b="1" dirty="0" smtClean="0"/>
          </a:p>
          <a:p>
            <a:pPr marL="285750" indent="-28575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Financial Viability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2000" b="1" dirty="0" smtClean="0"/>
              <a:t>Infrastructure Reliability</a:t>
            </a:r>
          </a:p>
          <a:p>
            <a:pPr marL="285750" indent="-285750">
              <a:buFont typeface="+mj-lt"/>
              <a:buAutoNum type="arabicPeriod"/>
            </a:pPr>
            <a:endParaRPr lang="en-US" sz="1100" b="1" dirty="0" smtClean="0"/>
          </a:p>
          <a:p>
            <a:pPr marL="285750" indent="-285750">
              <a:buFont typeface="+mj-lt"/>
              <a:buAutoNum type="arabicPeriod"/>
            </a:pPr>
            <a:r>
              <a:rPr lang="en-US" sz="2000" b="1" dirty="0" smtClean="0"/>
              <a:t>Operational Resiliency</a:t>
            </a:r>
          </a:p>
          <a:p>
            <a:pPr marL="285750" indent="-285750">
              <a:buFont typeface="+mj-lt"/>
              <a:buAutoNum type="arabicPeriod"/>
            </a:pPr>
            <a:endParaRPr lang="en-US" sz="1100" b="1" dirty="0" smtClean="0"/>
          </a:p>
          <a:p>
            <a:pPr marL="285750" indent="-285750">
              <a:buFont typeface="+mj-lt"/>
              <a:buAutoNum type="arabicPeriod"/>
            </a:pPr>
            <a:r>
              <a:rPr lang="en-US" sz="2000" b="1" dirty="0" smtClean="0"/>
              <a:t>Community Sustainability</a:t>
            </a:r>
          </a:p>
          <a:p>
            <a:pPr marL="285750" indent="-285750">
              <a:buFont typeface="+mj-lt"/>
              <a:buAutoNum type="arabicPeriod"/>
            </a:pPr>
            <a:endParaRPr lang="en-US" sz="1100" b="1" dirty="0" smtClean="0"/>
          </a:p>
          <a:p>
            <a:pPr marL="285750" indent="-285750">
              <a:buFont typeface="+mj-lt"/>
              <a:buAutoNum type="arabicPeriod"/>
            </a:pPr>
            <a:r>
              <a:rPr lang="en-US" sz="2000" b="1" dirty="0" smtClean="0"/>
              <a:t>Water Resource Adequacy</a:t>
            </a:r>
          </a:p>
          <a:p>
            <a:pPr marL="285750" indent="-285750">
              <a:buFont typeface="+mj-lt"/>
              <a:buAutoNum type="arabicPeriod"/>
            </a:pPr>
            <a:endParaRPr lang="en-US" sz="1100" b="1" dirty="0" smtClean="0"/>
          </a:p>
          <a:p>
            <a:pPr marL="285750" indent="-285750">
              <a:buFont typeface="+mj-lt"/>
              <a:buAutoNum type="arabicPeriod"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Stakeholder Engagement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pic>
        <p:nvPicPr>
          <p:cNvPr id="6" name="Picture 5" descr="C:\Users\jmcgee\AppData\Local\Microsoft\Windows\Temporary Internet Files\Content.Outlook\WOCHA2MC\MSD 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62" y="5545778"/>
            <a:ext cx="1293238" cy="7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98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 txBox="1">
            <a:spLocks/>
          </p:cNvSpPr>
          <p:nvPr/>
        </p:nvSpPr>
        <p:spPr>
          <a:xfrm>
            <a:off x="826724" y="629639"/>
            <a:ext cx="7421562" cy="1116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Attribute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Stakeholder Understanding and Support</a:t>
            </a:r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950025" y="2125683"/>
            <a:ext cx="7398328" cy="411009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kern="0" dirty="0" smtClean="0">
                <a:latin typeface="+mn-lt"/>
                <a:ea typeface="ＭＳ Ｐゴシック" charset="0"/>
                <a:cs typeface="ＭＳ Ｐゴシック" charset="0"/>
              </a:rPr>
              <a:t>Challenge: 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800" kern="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ea typeface="ＭＳ Ｐゴシック" charset="0"/>
                <a:cs typeface="ＭＳ Ｐゴシック" charset="0"/>
              </a:rPr>
              <a:t>How do we “quantify and measure” a  “subjective” practice?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 smtClean="0">
              <a:ea typeface="ＭＳ Ｐゴシック" charset="0"/>
              <a:cs typeface="ＭＳ Ｐゴシック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ea typeface="ＭＳ Ｐゴシック" charset="0"/>
                <a:cs typeface="ＭＳ Ｐゴシック" charset="0"/>
              </a:rPr>
              <a:t>MSD modified the EUM benchmarking tool to quantify stakeholder engagement and make it measureable.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800" kern="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100" kern="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endParaRPr lang="en-US" sz="2800" dirty="0" smtClean="0"/>
          </a:p>
          <a:p>
            <a:pPr>
              <a:buFont typeface="Wingdings" pitchFamily="2" charset="2"/>
              <a:buChar char="§"/>
            </a:pPr>
            <a:endParaRPr lang="en-US" sz="1000" dirty="0" smtClean="0"/>
          </a:p>
          <a:p>
            <a:pPr>
              <a:buFont typeface="Wingdings" pitchFamily="2" charset="2"/>
              <a:buChar char="§"/>
            </a:pPr>
            <a:endParaRPr lang="en-US" sz="1000" dirty="0" smtClean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solidFill>
                <a:srgbClr val="00206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5" descr="C:\Users\jmcgee\AppData\Local\Microsoft\Windows\Temporary Internet Files\Content.Outlook\WOCHA2MC\MSD 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31" y="5415148"/>
            <a:ext cx="1384690" cy="82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114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18" y="1181120"/>
            <a:ext cx="8686801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u="sng" dirty="0" smtClean="0">
                <a:solidFill>
                  <a:schemeClr val="tx2"/>
                </a:solidFill>
              </a:rPr>
              <a:t>Stakeholder Engagement Elements:</a:t>
            </a:r>
          </a:p>
          <a:p>
            <a:pPr algn="ctr">
              <a:buNone/>
            </a:pPr>
            <a:endParaRPr lang="en-US" b="1" u="sng" dirty="0" smtClean="0">
              <a:solidFill>
                <a:srgbClr val="0070C0"/>
              </a:solidFill>
            </a:endParaRPr>
          </a:p>
          <a:p>
            <a:pPr marL="914400" indent="-457200">
              <a:buFont typeface="+mj-lt"/>
              <a:buAutoNum type="arabicPeriod"/>
            </a:pPr>
            <a:r>
              <a:rPr lang="en-US" dirty="0" smtClean="0"/>
              <a:t>Stakeholder Identification</a:t>
            </a:r>
          </a:p>
          <a:p>
            <a:pPr marL="914400" indent="-457200">
              <a:buFont typeface="+mj-lt"/>
              <a:buAutoNum type="arabicPeriod"/>
            </a:pPr>
            <a:r>
              <a:rPr lang="en-US" dirty="0" smtClean="0"/>
              <a:t>Degree of Implementation</a:t>
            </a:r>
          </a:p>
          <a:p>
            <a:pPr marL="914400" indent="-457200">
              <a:buFont typeface="+mj-lt"/>
              <a:buAutoNum type="arabicPeriod"/>
            </a:pPr>
            <a:r>
              <a:rPr lang="en-US" dirty="0" smtClean="0"/>
              <a:t>Level of Performance</a:t>
            </a:r>
          </a:p>
          <a:p>
            <a:pPr marL="914400" indent="-457200">
              <a:buFont typeface="+mj-lt"/>
              <a:buAutoNum type="arabicPeriod"/>
            </a:pPr>
            <a:r>
              <a:rPr lang="en-US" dirty="0" smtClean="0"/>
              <a:t>Performance Assessment (2 Dimensional)</a:t>
            </a:r>
          </a:p>
          <a:p>
            <a:pPr marL="914400" indent="-457200">
              <a:buFont typeface="+mj-lt"/>
              <a:buAutoNum type="arabicPeriod"/>
            </a:pPr>
            <a:r>
              <a:rPr lang="en-US" dirty="0" smtClean="0"/>
              <a:t>Implementation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5" descr="C:\Users\jmcgee\AppData\Local\Microsoft\Windows\Temporary Internet Files\Content.Outlook\WOCHA2MC\MSD 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663" y="5423065"/>
            <a:ext cx="1389284" cy="82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3070131"/>
              </p:ext>
            </p:extLst>
          </p:nvPr>
        </p:nvGraphicFramePr>
        <p:xfrm>
          <a:off x="373083" y="2170735"/>
          <a:ext cx="8153400" cy="4883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31501" y="652146"/>
            <a:ext cx="7794982" cy="998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Attribute 10 –Step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Identify MSD’s Primary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Stakeholder Groups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C:\Users\jmcgee\AppData\Local\Microsoft\Windows\Temporary Internet Files\Content.Outlook\WOCHA2MC\MSD Logo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62" y="5545778"/>
            <a:ext cx="1293238" cy="7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Attribute 10 – Step 2 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2800" b="0" dirty="0" smtClean="0"/>
              <a:t>Establish Degree of Implementation Criteria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822" y="1852551"/>
            <a:ext cx="7333014" cy="4227615"/>
          </a:xfrm>
        </p:spPr>
        <p:txBody>
          <a:bodyPr>
            <a:noAutofit/>
          </a:bodyPr>
          <a:lstStyle/>
          <a:p>
            <a:pPr marL="1081088" indent="-1081088">
              <a:spcAft>
                <a:spcPts val="1200"/>
              </a:spcAft>
              <a:buNone/>
            </a:pPr>
            <a:r>
              <a:rPr lang="en-US" sz="1800" b="1" dirty="0" smtClean="0"/>
              <a:t>Level 1 </a:t>
            </a:r>
            <a:r>
              <a:rPr lang="en-US" sz="1800" dirty="0" smtClean="0"/>
              <a:t>- No stakeholder engagement plan in place, with only informal, ad-hoc or informal communication taking place.</a:t>
            </a:r>
          </a:p>
          <a:p>
            <a:pPr marL="1081088" indent="-1081088">
              <a:spcAft>
                <a:spcPts val="1200"/>
              </a:spcAft>
              <a:buNone/>
            </a:pPr>
            <a:r>
              <a:rPr lang="en-US" sz="1800" b="1" dirty="0" smtClean="0"/>
              <a:t>Level 2 </a:t>
            </a:r>
            <a:r>
              <a:rPr lang="en-US" sz="1800" dirty="0" smtClean="0"/>
              <a:t>- Stakeholder engagement plan created, while informal, ad-hoc, or issue specific communication persist.</a:t>
            </a:r>
          </a:p>
          <a:p>
            <a:pPr marL="1081088" indent="-1081088">
              <a:spcAft>
                <a:spcPts val="1200"/>
              </a:spcAft>
              <a:buNone/>
            </a:pPr>
            <a:r>
              <a:rPr lang="en-US" sz="1800" b="1" dirty="0" smtClean="0"/>
              <a:t>Level 3 </a:t>
            </a:r>
            <a:r>
              <a:rPr lang="en-US" sz="1800" dirty="0" smtClean="0"/>
              <a:t>- Stakeholder engagement plan in place and some structured engagement consistent with the plan is implemented.</a:t>
            </a:r>
          </a:p>
          <a:p>
            <a:pPr marL="1081088" indent="-1081088">
              <a:spcAft>
                <a:spcPts val="1200"/>
              </a:spcAft>
              <a:buNone/>
            </a:pPr>
            <a:r>
              <a:rPr lang="en-US" sz="1800" b="1" dirty="0" smtClean="0"/>
              <a:t>Level 4 </a:t>
            </a:r>
            <a:r>
              <a:rPr lang="en-US" sz="1800" dirty="0" smtClean="0"/>
              <a:t>- Stakeholder engagement plan in place with reasonable capacity for structured engagement consistent with the plan being implemented.</a:t>
            </a:r>
          </a:p>
          <a:p>
            <a:pPr marL="1081088" indent="-1081088">
              <a:spcAft>
                <a:spcPts val="1200"/>
              </a:spcAft>
              <a:buNone/>
            </a:pPr>
            <a:r>
              <a:rPr lang="en-US" sz="1800" b="1" dirty="0" smtClean="0"/>
              <a:t>Level 5 </a:t>
            </a:r>
            <a:r>
              <a:rPr lang="en-US" sz="1800" dirty="0" smtClean="0"/>
              <a:t>- Stakeholder engagement plan in place with strong capacity for structured engagement consistent with the plan being implemented.</a:t>
            </a:r>
            <a:endParaRPr lang="en-US" sz="1800" dirty="0"/>
          </a:p>
        </p:txBody>
      </p:sp>
      <p:pic>
        <p:nvPicPr>
          <p:cNvPr id="4" name="Picture 3" descr="C:\Users\jmcgee\AppData\Local\Microsoft\Windows\Temporary Internet Files\Content.Outlook\WOCHA2MC\MSD 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841" y="5545778"/>
            <a:ext cx="1293238" cy="7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2995" y="682646"/>
            <a:ext cx="8260994" cy="1609291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Attribute 10 – Step 2 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2800" b="0" dirty="0" smtClean="0"/>
              <a:t>Assess and Measure Degree of Implementation</a:t>
            </a:r>
            <a:endParaRPr lang="en-US" sz="2800" b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91" y="2873684"/>
            <a:ext cx="8757609" cy="337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33206" y="2814452"/>
            <a:ext cx="470673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Degree of Implementation: Score 1-5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257" y="3479469"/>
            <a:ext cx="162106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Developers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7286" y="3955680"/>
            <a:ext cx="160332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Homebuilders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68136" y="5177641"/>
            <a:ext cx="231185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Commercial Builders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Attribute 10 – Step 3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2800" b="0" dirty="0" smtClean="0"/>
              <a:t>Establish Level of Performance Criteria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763"/>
            <a:ext cx="8229600" cy="3640262"/>
          </a:xfrm>
        </p:spPr>
        <p:txBody>
          <a:bodyPr>
            <a:normAutofit/>
          </a:bodyPr>
          <a:lstStyle/>
          <a:p>
            <a:pPr marL="1317625" indent="-1317625">
              <a:spcAft>
                <a:spcPts val="1200"/>
              </a:spcAft>
              <a:buNone/>
            </a:pPr>
            <a:r>
              <a:rPr lang="en-US" sz="2400" b="1" dirty="0" smtClean="0"/>
              <a:t>Level 1 </a:t>
            </a:r>
            <a:r>
              <a:rPr lang="en-US" sz="2400" dirty="0" smtClean="0"/>
              <a:t>- MSD attends less than 50% of monthly meetings.</a:t>
            </a:r>
          </a:p>
          <a:p>
            <a:pPr marL="1317625" indent="-1317625">
              <a:spcAft>
                <a:spcPts val="1200"/>
              </a:spcAft>
              <a:buNone/>
            </a:pPr>
            <a:r>
              <a:rPr lang="en-US" sz="2400" b="1" dirty="0" smtClean="0"/>
              <a:t>Level 2 </a:t>
            </a:r>
            <a:r>
              <a:rPr lang="en-US" sz="2400" dirty="0" smtClean="0"/>
              <a:t>- MSD attends 50% - 65% of monthly meetings.</a:t>
            </a:r>
          </a:p>
          <a:p>
            <a:pPr marL="1317625" indent="-1317625">
              <a:spcAft>
                <a:spcPts val="1200"/>
              </a:spcAft>
              <a:buNone/>
            </a:pPr>
            <a:r>
              <a:rPr lang="en-US" sz="2400" b="1" dirty="0" smtClean="0"/>
              <a:t>Level 3 </a:t>
            </a:r>
            <a:r>
              <a:rPr lang="en-US" sz="2400" dirty="0" smtClean="0"/>
              <a:t>- MSD attends more than 65% but less than 80% of monthly meetings.</a:t>
            </a:r>
          </a:p>
          <a:p>
            <a:pPr marL="1317625" indent="-1317625">
              <a:spcAft>
                <a:spcPts val="1200"/>
              </a:spcAft>
              <a:buNone/>
            </a:pPr>
            <a:r>
              <a:rPr lang="en-US" sz="2400" b="1" dirty="0" smtClean="0"/>
              <a:t>Level 4 </a:t>
            </a:r>
            <a:r>
              <a:rPr lang="en-US" sz="2400" dirty="0" smtClean="0"/>
              <a:t>- MSD attends 80% - 90% of monthly meetings.</a:t>
            </a:r>
          </a:p>
          <a:p>
            <a:pPr marL="1317625" indent="-1317625">
              <a:spcAft>
                <a:spcPts val="1200"/>
              </a:spcAft>
              <a:buNone/>
            </a:pPr>
            <a:r>
              <a:rPr lang="en-US" sz="2400" b="1" dirty="0" smtClean="0"/>
              <a:t>Level 5 </a:t>
            </a:r>
            <a:r>
              <a:rPr lang="en-US" sz="2400" dirty="0" smtClean="0"/>
              <a:t>- MSD attends more than 90% of monthly meetings.</a:t>
            </a:r>
            <a:endParaRPr lang="en-US" sz="2400" dirty="0"/>
          </a:p>
        </p:txBody>
      </p:sp>
      <p:pic>
        <p:nvPicPr>
          <p:cNvPr id="4" name="Picture 3" descr="C:\Users\jmcgee\AppData\Local\Microsoft\Windows\Temporary Internet Files\Content.Outlook\WOCHA2MC\MSD 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62" y="5545778"/>
            <a:ext cx="1293238" cy="7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8245" y="744275"/>
            <a:ext cx="8310747" cy="1084526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/>
              <a:t>Attribute 10 – Step 3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200" b="0" dirty="0" smtClean="0"/>
              <a:t> </a:t>
            </a:r>
            <a:r>
              <a:rPr lang="en-US" sz="2800" b="0" dirty="0" smtClean="0"/>
              <a:t>Assess and Measure Level of Performance </a:t>
            </a:r>
            <a:endParaRPr lang="en-US" sz="3200" b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79" y="2595871"/>
            <a:ext cx="8775510" cy="239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379" y="3075709"/>
            <a:ext cx="152004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Developers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0655" y="3455720"/>
            <a:ext cx="160332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Homebuilders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313216" y="2790701"/>
            <a:ext cx="414325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Level of Performance: Score 1-5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365" y="4158734"/>
            <a:ext cx="231185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Commercial Builders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0" name="Picture 9" descr="C:\Users\jmcgee\AppData\Local\Microsoft\Windows\Temporary Internet Files\Content.Outlook\WOCHA2MC\MSD Logo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62" y="5545778"/>
            <a:ext cx="1293238" cy="7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343" y="1481842"/>
            <a:ext cx="7357502" cy="514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20470" y="3091335"/>
            <a:ext cx="711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Rating</a:t>
            </a:r>
          </a:p>
          <a:p>
            <a:r>
              <a:rPr lang="en-US" sz="1600" dirty="0" smtClean="0"/>
              <a:t>1x1=1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879350" y="5864731"/>
            <a:ext cx="792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Rating</a:t>
            </a:r>
          </a:p>
          <a:p>
            <a:r>
              <a:rPr lang="en-US" sz="1600" dirty="0" smtClean="0"/>
              <a:t>5x5=25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420470" y="5864731"/>
            <a:ext cx="711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Rating</a:t>
            </a:r>
          </a:p>
          <a:p>
            <a:r>
              <a:rPr lang="en-US" sz="1600" dirty="0" smtClean="0"/>
              <a:t>1x5=5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919585" y="3091334"/>
            <a:ext cx="711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Rating</a:t>
            </a:r>
          </a:p>
          <a:p>
            <a:r>
              <a:rPr lang="en-US" sz="1600" dirty="0" smtClean="0"/>
              <a:t>5x1=5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417979" y="3792566"/>
            <a:ext cx="1219023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FY12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Baseline (2)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9301" y="5222473"/>
            <a:ext cx="877163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FY16 (12)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75796" y="3189622"/>
            <a:ext cx="3964910" cy="2666111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040000">
            <a:off x="3578606" y="3869210"/>
            <a:ext cx="2998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Improvement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3324" y="5222473"/>
            <a:ext cx="978538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FY18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Target (16)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9301" y="4700014"/>
            <a:ext cx="785793" cy="30777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FY15 (9)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7511" y="243882"/>
            <a:ext cx="72617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Attribute 10 – Step 4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Overall Performance Assessment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2203" y="1791347"/>
            <a:ext cx="414325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Level of Performance: Score 1-5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6678" y="2288752"/>
            <a:ext cx="461665" cy="4160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vert270"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Degree of Implementation: Score 1-5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" name="Picture 19" descr="C:\Users\jmcgee\AppData\Local\Microsoft\Windows\Temporary Internet Files\Content.Outlook\WOCHA2MC\MSD Logo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62" y="399274"/>
            <a:ext cx="1293238" cy="7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376" y="1790237"/>
            <a:ext cx="7772400" cy="17367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Louisville MSD Stakeholder Engagement Plan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IWA Conference – Cincinnati, Ohio</a:t>
            </a:r>
            <a:endParaRPr lang="en-US" sz="3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165" y="3932414"/>
            <a:ext cx="6400800" cy="1943891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Greg C. Heitzman, P.E.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Executive Director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Louisville Metropolitan Sewer District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Louisville, Kentucky</a:t>
            </a:r>
          </a:p>
        </p:txBody>
      </p:sp>
      <p:pic>
        <p:nvPicPr>
          <p:cNvPr id="4" name="Picture 5" descr="C:\Users\jmcgee\AppData\Local\Microsoft\Windows\Temporary Internet Files\Content.Outlook\WOCHA2MC\MSD 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065" y="5379524"/>
            <a:ext cx="1373386" cy="81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234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646" y="1928714"/>
            <a:ext cx="762529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4488" indent="-344488">
              <a:buFont typeface="Wingdings" pitchFamily="2" charset="2"/>
              <a:buChar char="§"/>
            </a:pPr>
            <a:r>
              <a:rPr lang="en-US" sz="2400" dirty="0" smtClean="0"/>
              <a:t>Communicate with Stakeholders</a:t>
            </a:r>
          </a:p>
          <a:p>
            <a:pPr marL="344488" indent="-344488"/>
            <a:endParaRPr lang="en-US" sz="2400" dirty="0" smtClean="0"/>
          </a:p>
          <a:p>
            <a:pPr marL="344488" indent="-344488">
              <a:buFont typeface="Wingdings" pitchFamily="2" charset="2"/>
              <a:buChar char="§"/>
            </a:pPr>
            <a:r>
              <a:rPr lang="en-US" sz="2400" dirty="0" smtClean="0"/>
              <a:t>Engage with Stakeholders (work the plan)</a:t>
            </a:r>
          </a:p>
          <a:p>
            <a:pPr marL="344488" indent="-344488"/>
            <a:endParaRPr lang="en-US" sz="2400" dirty="0" smtClean="0"/>
          </a:p>
          <a:p>
            <a:pPr marL="344488" indent="-344488">
              <a:buFont typeface="Wingdings" pitchFamily="2" charset="2"/>
              <a:buChar char="§"/>
            </a:pPr>
            <a:r>
              <a:rPr lang="en-US" sz="2400" dirty="0" smtClean="0"/>
              <a:t>Track Progress (quarterly, semi-annually, annually)</a:t>
            </a:r>
          </a:p>
          <a:p>
            <a:pPr marL="344488" indent="-344488">
              <a:buFont typeface="Wingdings" pitchFamily="2" charset="2"/>
              <a:buChar char="§"/>
            </a:pPr>
            <a:endParaRPr lang="en-US" sz="2400" dirty="0" smtClean="0"/>
          </a:p>
          <a:p>
            <a:pPr marL="344488" indent="-344488">
              <a:buFont typeface="Wingdings" pitchFamily="2" charset="2"/>
              <a:buChar char="§"/>
            </a:pPr>
            <a:r>
              <a:rPr lang="en-US" sz="2400" dirty="0" smtClean="0"/>
              <a:t>Establish Goals/Targets 3-5 years</a:t>
            </a:r>
          </a:p>
          <a:p>
            <a:pPr marL="344488" indent="-344488">
              <a:buFont typeface="Wingdings" pitchFamily="2" charset="2"/>
              <a:buChar char="§"/>
            </a:pPr>
            <a:endParaRPr lang="en-US" sz="2400" dirty="0" smtClean="0"/>
          </a:p>
          <a:p>
            <a:pPr marL="344488" indent="-344488">
              <a:buFont typeface="Wingdings" pitchFamily="2" charset="2"/>
              <a:buChar char="§"/>
            </a:pPr>
            <a:r>
              <a:rPr lang="en-US" sz="2400" dirty="0" smtClean="0"/>
              <a:t>Revisit Performance and Goals  &amp; Targets Annually</a:t>
            </a:r>
          </a:p>
          <a:p>
            <a:pPr marL="344488" indent="-344488">
              <a:buFont typeface="Wingdings" pitchFamily="2" charset="2"/>
              <a:buChar char="§"/>
            </a:pPr>
            <a:endParaRPr lang="en-US" sz="2400" dirty="0" smtClean="0"/>
          </a:p>
          <a:p>
            <a:pPr marL="344488" indent="-344488">
              <a:buFont typeface="Wingdings" pitchFamily="2" charset="2"/>
              <a:buChar char="§"/>
            </a:pPr>
            <a:r>
              <a:rPr lang="en-US" sz="2400" dirty="0" smtClean="0"/>
              <a:t>Report and Communicate to Governing Body</a:t>
            </a:r>
          </a:p>
          <a:p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807522" y="605642"/>
            <a:ext cx="6050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Attribute 10 – Step 5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Implementation 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6" name="Picture 5" descr="C:\Users\jmcgee\AppData\Local\Microsoft\Windows\Temporary Internet Files\Content.Outlook\WOCHA2MC\MSD 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832" y="5554124"/>
            <a:ext cx="1293238" cy="7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086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781" y="849221"/>
            <a:ext cx="8484919" cy="483905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900" b="1" u="sng" dirty="0" smtClean="0">
                <a:solidFill>
                  <a:srgbClr val="0070C0"/>
                </a:solidFill>
              </a:rPr>
              <a:t>Effective Utilities Management (EUM)</a:t>
            </a:r>
          </a:p>
          <a:p>
            <a:pPr>
              <a:buNone/>
            </a:pPr>
            <a:endParaRPr lang="en-US" b="1" u="sng" dirty="0" smtClean="0"/>
          </a:p>
          <a:p>
            <a:pPr marL="569913" indent="-344488">
              <a:buNone/>
            </a:pPr>
            <a:r>
              <a:rPr lang="en-US" sz="2800" i="1" dirty="0" smtClean="0"/>
              <a:t>An effective tool for:</a:t>
            </a:r>
          </a:p>
          <a:p>
            <a:pPr marL="569913" indent="-344488">
              <a:buNone/>
            </a:pPr>
            <a:endParaRPr lang="en-US" sz="2400" i="1" dirty="0" smtClean="0"/>
          </a:p>
          <a:p>
            <a:pPr marL="569913" indent="-344488">
              <a:buFont typeface="Wingdings" pitchFamily="2" charset="2"/>
              <a:buChar char="ü"/>
            </a:pPr>
            <a:r>
              <a:rPr lang="en-US" sz="2400" i="1" dirty="0" smtClean="0"/>
              <a:t>Determining strategic areas of focus</a:t>
            </a:r>
          </a:p>
          <a:p>
            <a:pPr marL="569913" indent="-344488">
              <a:buFont typeface="Wingdings" pitchFamily="2" charset="2"/>
              <a:buChar char="ü"/>
            </a:pPr>
            <a:r>
              <a:rPr lang="en-US" sz="2400" i="1" dirty="0" smtClean="0"/>
              <a:t>Determining priority areas to improve</a:t>
            </a:r>
          </a:p>
          <a:p>
            <a:pPr marL="569913" indent="-344488">
              <a:buFont typeface="Wingdings" pitchFamily="2" charset="2"/>
              <a:buChar char="ü"/>
            </a:pPr>
            <a:r>
              <a:rPr lang="en-US" sz="2400" i="1" dirty="0" smtClean="0"/>
              <a:t>Establishing a baseline of performance</a:t>
            </a:r>
          </a:p>
          <a:p>
            <a:pPr marL="569913" indent="-344488">
              <a:buFont typeface="Wingdings" pitchFamily="2" charset="2"/>
              <a:buChar char="ü"/>
            </a:pPr>
            <a:r>
              <a:rPr lang="en-US" sz="2400" i="1" dirty="0" smtClean="0"/>
              <a:t>Determining future performance objectives</a:t>
            </a:r>
          </a:p>
          <a:p>
            <a:pPr marL="569913" indent="-344488">
              <a:buFont typeface="Wingdings" pitchFamily="2" charset="2"/>
              <a:buChar char="ü"/>
            </a:pPr>
            <a:r>
              <a:rPr lang="en-US" sz="2400" i="1" dirty="0" smtClean="0"/>
              <a:t>Measuring Progress</a:t>
            </a:r>
          </a:p>
          <a:p>
            <a:pPr marL="569913" indent="-344488">
              <a:buFont typeface="Wingdings" pitchFamily="2" charset="2"/>
              <a:buChar char="ü"/>
            </a:pPr>
            <a:r>
              <a:rPr lang="en-US" sz="2400" i="1" dirty="0" smtClean="0"/>
              <a:t>Benchmarking with other W/WW utilities</a:t>
            </a:r>
          </a:p>
          <a:p>
            <a:pPr marL="569913" indent="-344488">
              <a:buFont typeface="Wingdings" pitchFamily="2" charset="2"/>
              <a:buChar char="ü"/>
            </a:pPr>
            <a:r>
              <a:rPr lang="en-US" sz="2400" i="1" dirty="0" smtClean="0"/>
              <a:t>Building collaboration across business units of utility</a:t>
            </a:r>
          </a:p>
          <a:p>
            <a:pPr marL="569913" indent="-344488">
              <a:buFont typeface="Wingdings" pitchFamily="2" charset="2"/>
              <a:buChar char="ü"/>
            </a:pPr>
            <a:r>
              <a:rPr lang="en-US" sz="2400" i="1" dirty="0" smtClean="0"/>
              <a:t>Reporting progress to governing body (Mayor, Board, Stakeholders</a:t>
            </a:r>
            <a:r>
              <a:rPr lang="en-US" sz="2200" i="1" dirty="0" smtClean="0"/>
              <a:t>)</a:t>
            </a:r>
          </a:p>
          <a:p>
            <a:pPr>
              <a:buFontTx/>
              <a:buChar char="-"/>
            </a:pPr>
            <a:endParaRPr lang="en-US" i="1" dirty="0" smtClean="0"/>
          </a:p>
        </p:txBody>
      </p:sp>
      <p:pic>
        <p:nvPicPr>
          <p:cNvPr id="4" name="Picture 3" descr="C:\Users\jmcgee\AppData\Local\Microsoft\Windows\Temporary Internet Files\Content.Outlook\WOCHA2MC\MSD 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62" y="5545778"/>
            <a:ext cx="1293238" cy="7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jmcgee\AppData\Local\Microsoft\Windows\Temporary Internet Files\Content.Outlook\WOCHA2MC\MSD 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670" y="617519"/>
            <a:ext cx="1373386" cy="81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2494" y="734292"/>
            <a:ext cx="1712026" cy="53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606634" y="3078488"/>
            <a:ext cx="47323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Comments or questions, please contact: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  <a:hlinkClick r:id="rId5"/>
              </a:rPr>
              <a:t>Greg.Heitzman@louisvillemsd.org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0"/>
            <a:endParaRPr lang="en-US" sz="2000" dirty="0" smtClean="0">
              <a:solidFill>
                <a:srgbClr val="000000"/>
              </a:solidFill>
            </a:endParaRPr>
          </a:p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For more information visit: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  <a:hlinkClick r:id="rId6"/>
              </a:rPr>
              <a:t>www.waterrf.org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1589" y="5329351"/>
            <a:ext cx="753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Special Thanks to the Water Research Foundation and CH2M Hill for assistance with development of the EUM model at Louisville MSD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3105398" y="1918302"/>
            <a:ext cx="29628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!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34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5765" y="497816"/>
            <a:ext cx="4277491" cy="962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Louisville MSD Stats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pst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43400" y="1282536"/>
            <a:ext cx="3688837" cy="256507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75557" y="1793174"/>
            <a:ext cx="4992089" cy="28263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Wastewater, Drainage and Flood Protection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Population/Customers: 700,000/230,000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400 square mile service area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regional wastewater plants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190 MGD treatment dry weather capacity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300 pump stations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3,200 miles sewer, 790 miles of streams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29 mile flood protection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rebuchet MS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rebuchet MS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rebuchet MS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638" y="4762005"/>
            <a:ext cx="693519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FY2015 Revenue: $260 million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Budgets/Employees: </a:t>
            </a:r>
            <a:r>
              <a:rPr lang="en-US" dirty="0" err="1" smtClean="0"/>
              <a:t>OpX</a:t>
            </a:r>
            <a:r>
              <a:rPr lang="en-US" dirty="0" smtClean="0"/>
              <a:t> $116M; </a:t>
            </a:r>
            <a:r>
              <a:rPr lang="en-US" dirty="0" err="1" smtClean="0"/>
              <a:t>CapX</a:t>
            </a:r>
            <a:r>
              <a:rPr lang="en-US" dirty="0" smtClean="0"/>
              <a:t> $118M; 655 employees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$850 million Consent Decree for CSO/SSO, complete by 2024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Average Monthly Wastewater Bill: $37.00 for 5,000 gallons</a:t>
            </a:r>
          </a:p>
        </p:txBody>
      </p:sp>
      <p:pic>
        <p:nvPicPr>
          <p:cNvPr id="8" name="Picture 5" descr="pstps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67796" y="4197433"/>
            <a:ext cx="2241468" cy="747156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0070C0"/>
                </a:solidFill>
              </a:rPr>
              <a:t>Strategic Business Planning </a:t>
            </a:r>
            <a:endParaRPr lang="en-US" sz="3600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Louisville MSD embarked on a Strategic Business Plan process in 2012</a:t>
            </a:r>
          </a:p>
          <a:p>
            <a:pPr>
              <a:buFont typeface="Wingdings" pitchFamily="2" charset="2"/>
              <a:buChar char="§"/>
            </a:pPr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Identified a new Vision and Mission</a:t>
            </a:r>
          </a:p>
          <a:p>
            <a:pPr>
              <a:buFont typeface="Wingdings" pitchFamily="2" charset="2"/>
              <a:buChar char="§"/>
            </a:pPr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 Strategic Business Plan Includes: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 Core Values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 SWOT Analysis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 Key constituent groups (stakeholders)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 8 Strategies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 Goals and Objectives (Key Performance Metrics)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6424" y="693512"/>
            <a:ext cx="7772400" cy="1016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Louisville MSD Strategic Plan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325" y="1674534"/>
            <a:ext cx="501732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400" b="1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sz="2400" b="1" u="sng" dirty="0" smtClean="0">
                <a:solidFill>
                  <a:srgbClr val="0070C0"/>
                </a:solidFill>
                <a:ea typeface="ＭＳ Ｐゴシック" pitchFamily="34" charset="-128"/>
              </a:rPr>
              <a:t>MSD VISION:</a:t>
            </a:r>
          </a:p>
          <a:p>
            <a:pPr>
              <a:defRPr/>
            </a:pPr>
            <a:endParaRPr lang="en-US" sz="1600" b="1" u="sng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sz="2400" b="1" i="1" dirty="0" smtClean="0">
                <a:ea typeface="ＭＳ Ｐゴシック" pitchFamily="34" charset="-128"/>
              </a:rPr>
              <a:t>Achieving Clean, Safe Waterways for a Healthy and Vibrant Community</a:t>
            </a:r>
          </a:p>
          <a:p>
            <a:pPr>
              <a:defRPr/>
            </a:pPr>
            <a:endParaRPr lang="en-US" sz="2400" b="1" i="1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sz="2400" b="1" u="sng" dirty="0" smtClean="0">
                <a:solidFill>
                  <a:srgbClr val="0070C0"/>
                </a:solidFill>
                <a:ea typeface="ＭＳ Ｐゴシック" pitchFamily="34" charset="-128"/>
              </a:rPr>
              <a:t>MSD MISSION:</a:t>
            </a:r>
          </a:p>
          <a:p>
            <a:pPr>
              <a:defRPr/>
            </a:pPr>
            <a:endParaRPr lang="en-US" sz="1600" b="1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sz="2400" b="1" i="1" dirty="0" smtClean="0">
                <a:ea typeface="ＭＳ Ｐゴシック" pitchFamily="34" charset="-128"/>
              </a:rPr>
              <a:t>Providing Exceptional Wastewater, Drainage and Flood Protection Services for Our Community</a:t>
            </a:r>
          </a:p>
        </p:txBody>
      </p:sp>
      <p:pic>
        <p:nvPicPr>
          <p:cNvPr id="6" name="Picture 9" descr="ANd9GcR3fpsEaO_j2qul4sKPae72Vz93qAkiWeByS6ggZ7fXX-Cw4sGH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8680" y="2731325"/>
            <a:ext cx="2634994" cy="253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0016" y="1455578"/>
            <a:ext cx="616329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 smtClean="0">
                <a:solidFill>
                  <a:srgbClr val="0070C0"/>
                </a:solidFill>
                <a:ea typeface="ＭＳ Ｐゴシック" pitchFamily="34" charset="-128"/>
              </a:rPr>
              <a:t>MSD Values:</a:t>
            </a:r>
          </a:p>
          <a:p>
            <a:pPr>
              <a:defRPr/>
            </a:pPr>
            <a:endParaRPr lang="en-US" sz="2400" b="1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sz="2400" b="1" i="1" dirty="0" smtClean="0">
                <a:ea typeface="ＭＳ Ｐゴシック" pitchFamily="34" charset="-128"/>
              </a:rPr>
              <a:t>Employees, Customer Service, Public Education, Accountability, Environment, Community</a:t>
            </a:r>
          </a:p>
          <a:p>
            <a:pPr>
              <a:defRPr/>
            </a:pPr>
            <a:endParaRPr lang="en-US" sz="2400" b="1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sz="2800" b="1" u="sng" dirty="0" smtClean="0">
                <a:solidFill>
                  <a:srgbClr val="0070C0"/>
                </a:solidFill>
                <a:ea typeface="ＭＳ Ｐゴシック" pitchFamily="34" charset="-128"/>
              </a:rPr>
              <a:t>MSD Constituents/Stakeholders:</a:t>
            </a:r>
          </a:p>
          <a:p>
            <a:pPr>
              <a:defRPr/>
            </a:pPr>
            <a:endParaRPr lang="en-US" sz="2400" b="1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sz="2400" b="1" i="1" dirty="0" smtClean="0">
                <a:ea typeface="ＭＳ Ｐゴシック" pitchFamily="34" charset="-128"/>
              </a:rPr>
              <a:t>Customers, Employees, Regulatory  and Government Agencies, Elected Officials, Community, Suppliers, Developers</a:t>
            </a:r>
            <a:endParaRPr lang="en-US" sz="1200" b="1" i="1" dirty="0">
              <a:ea typeface="ＭＳ Ｐゴシック" pitchFamily="34" charset="-128"/>
            </a:endParaRPr>
          </a:p>
        </p:txBody>
      </p:sp>
      <p:pic>
        <p:nvPicPr>
          <p:cNvPr id="5" name="Picture 18" descr="C:\Users\mgriffith\AppData\Local\Microsoft\Windows\Temporary Internet Files\Content.IE5\2DH0F9H7\MC9001743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3300" y="705163"/>
            <a:ext cx="2276104" cy="195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jmcgee\AppData\Local\Microsoft\Windows\Temporary Internet Files\Content.Outlook\WOCHA2MC\MSD 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62" y="5545778"/>
            <a:ext cx="1293238" cy="7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87636" y="2297365"/>
            <a:ext cx="396635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5</a:t>
            </a:r>
            <a:r>
              <a:rPr lang="en-US" sz="2200" b="1" dirty="0" smtClean="0">
                <a:ea typeface="ＭＳ Ｐゴシック" pitchFamily="34" charset="-128"/>
              </a:rPr>
              <a:t>. Develop Disaster    Response and Business Continuity Plan</a:t>
            </a:r>
          </a:p>
          <a:p>
            <a:pPr>
              <a:defRPr/>
            </a:pPr>
            <a:endParaRPr lang="en-US" sz="2200" b="1" dirty="0" smtClean="0">
              <a:ea typeface="ＭＳ Ｐゴシック" pitchFamily="34" charset="-128"/>
            </a:endParaRPr>
          </a:p>
          <a:p>
            <a:pPr marL="344488" indent="-344488">
              <a:defRPr/>
            </a:pPr>
            <a:r>
              <a:rPr lang="en-US" sz="2200" b="1" dirty="0" smtClean="0">
                <a:ea typeface="ＭＳ Ｐゴシック" pitchFamily="34" charset="-128"/>
              </a:rPr>
              <a:t>6. Develop and Invest in Employees</a:t>
            </a:r>
          </a:p>
          <a:p>
            <a:pPr>
              <a:defRPr/>
            </a:pPr>
            <a:endParaRPr lang="en-US" sz="2200" b="1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sz="2200" b="1" dirty="0" smtClean="0">
                <a:ea typeface="ＭＳ Ｐゴシック" pitchFamily="34" charset="-128"/>
              </a:rPr>
              <a:t>7. Implement Partnerships</a:t>
            </a:r>
          </a:p>
          <a:p>
            <a:pPr>
              <a:defRPr/>
            </a:pPr>
            <a:endParaRPr lang="en-US" sz="2200" b="1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sz="2200" b="1" dirty="0" smtClean="0">
                <a:ea typeface="ＭＳ Ｐゴシック" pitchFamily="34" charset="-128"/>
              </a:rPr>
              <a:t>8. Ensure Financial Viability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534388" y="2314467"/>
            <a:ext cx="42038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  <a:defRPr/>
            </a:pPr>
            <a:r>
              <a:rPr lang="en-US" sz="2200" b="1" dirty="0" smtClean="0">
                <a:ea typeface="ＭＳ Ｐゴシック" pitchFamily="34" charset="-128"/>
              </a:rPr>
              <a:t>Build MSD’s Brand Promise</a:t>
            </a:r>
          </a:p>
          <a:p>
            <a:pPr marL="457200" indent="-457200">
              <a:buAutoNum type="arabicPeriod"/>
              <a:defRPr/>
            </a:pPr>
            <a:endParaRPr lang="en-US" sz="2200" b="1" dirty="0" smtClean="0">
              <a:ea typeface="ＭＳ Ｐゴシック" pitchFamily="34" charset="-128"/>
            </a:endParaRPr>
          </a:p>
          <a:p>
            <a:pPr marL="457200" indent="-457200">
              <a:buAutoNum type="arabicPeriod"/>
              <a:defRPr/>
            </a:pPr>
            <a:r>
              <a:rPr lang="en-US" sz="2200" b="1" dirty="0" smtClean="0">
                <a:ea typeface="ＭＳ Ｐゴシック" pitchFamily="34" charset="-128"/>
              </a:rPr>
              <a:t>Provide Premium Customer Care and Service</a:t>
            </a:r>
          </a:p>
          <a:p>
            <a:pPr marL="457200" indent="-457200">
              <a:buAutoNum type="arabicPeriod"/>
              <a:defRPr/>
            </a:pPr>
            <a:endParaRPr lang="en-US" sz="2200" b="1" dirty="0" smtClean="0">
              <a:ea typeface="ＭＳ Ｐゴシック" pitchFamily="34" charset="-128"/>
            </a:endParaRPr>
          </a:p>
          <a:p>
            <a:pPr marL="457200" indent="-457200">
              <a:buAutoNum type="arabicPeriod"/>
              <a:defRPr/>
            </a:pPr>
            <a:r>
              <a:rPr lang="en-US" sz="2200" b="1" dirty="0" smtClean="0">
                <a:ea typeface="ＭＳ Ｐゴシック" pitchFamily="34" charset="-128"/>
              </a:rPr>
              <a:t>Improve Information Technology</a:t>
            </a:r>
          </a:p>
          <a:p>
            <a:pPr marL="457200" indent="-457200">
              <a:buAutoNum type="arabicPeriod"/>
              <a:defRPr/>
            </a:pPr>
            <a:endParaRPr lang="en-US" sz="2200" b="1" dirty="0" smtClean="0">
              <a:ea typeface="ＭＳ Ｐゴシック" pitchFamily="34" charset="-128"/>
            </a:endParaRPr>
          </a:p>
          <a:p>
            <a:pPr marL="463550" indent="-463550">
              <a:buAutoNum type="arabicPeriod"/>
              <a:defRPr/>
            </a:pPr>
            <a:r>
              <a:rPr lang="en-US" sz="2200" b="1" dirty="0" smtClean="0">
                <a:ea typeface="ＭＳ Ｐゴシック" pitchFamily="34" charset="-128"/>
              </a:rPr>
              <a:t>Invest in Infrastructure</a:t>
            </a:r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1520042" y="994540"/>
            <a:ext cx="5744575" cy="668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</a:rPr>
              <a:t>MSD Business Strategies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6" name="Picture 5" descr="C:\Users\jmcgee\AppData\Local\Microsoft\Windows\Temporary Internet Files\Content.Outlook\WOCHA2MC\MSD 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757" y="486890"/>
            <a:ext cx="1293238" cy="7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4483" y="1708108"/>
            <a:ext cx="501732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643" y="783774"/>
            <a:ext cx="5723906" cy="572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15636" y="1498903"/>
            <a:ext cx="2571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MSD </a:t>
            </a:r>
            <a:endParaRPr 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 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C:\Users\jmcgee\AppData\Local\Microsoft\Windows\Temporary Internet Files\Content.Outlook\WOCHA2MC\MSD 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87" y="5197434"/>
            <a:ext cx="1590303" cy="94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433449" y="1727386"/>
            <a:ext cx="8229600" cy="4055898"/>
          </a:xfrm>
        </p:spPr>
        <p:txBody>
          <a:bodyPr>
            <a:normAutofit/>
          </a:bodyPr>
          <a:lstStyle/>
          <a:p>
            <a:pPr marL="344488" indent="-344488" algn="l">
              <a:buFont typeface="Wingdings" pitchFamily="2" charset="2"/>
              <a:buChar char="§"/>
            </a:pPr>
            <a:r>
              <a:rPr lang="en-US" sz="2400" dirty="0" smtClean="0"/>
              <a:t>Water/WW Industry Best Practice</a:t>
            </a:r>
          </a:p>
          <a:p>
            <a:pPr marL="344488" indent="-344488" algn="l">
              <a:buFont typeface="Wingdings" pitchFamily="2" charset="2"/>
              <a:buChar char="§"/>
            </a:pPr>
            <a:r>
              <a:rPr lang="en-US" sz="2400" dirty="0" smtClean="0"/>
              <a:t>Benchmarking with similar sized WW utilities</a:t>
            </a:r>
          </a:p>
          <a:p>
            <a:pPr marL="344488" indent="-344488" algn="l">
              <a:buFont typeface="Wingdings" pitchFamily="2" charset="2"/>
              <a:buChar char="§"/>
            </a:pPr>
            <a:r>
              <a:rPr lang="en-US" sz="2400" dirty="0" smtClean="0"/>
              <a:t>Part of Louisville’s “One Water” Initiative</a:t>
            </a:r>
          </a:p>
          <a:p>
            <a:pPr marL="344488" indent="-344488" algn="l">
              <a:buFont typeface="Wingdings" pitchFamily="2" charset="2"/>
              <a:buChar char="§"/>
            </a:pPr>
            <a:r>
              <a:rPr lang="en-US" sz="2400" dirty="0" smtClean="0"/>
              <a:t>Sharing Information and Process across business units</a:t>
            </a:r>
          </a:p>
          <a:p>
            <a:pPr marL="344488" indent="-344488" algn="l">
              <a:buFont typeface="Wingdings" pitchFamily="2" charset="2"/>
              <a:buChar char="§"/>
            </a:pPr>
            <a:r>
              <a:rPr lang="en-US" sz="2400" dirty="0" smtClean="0"/>
              <a:t>Promotes holistic thinking, breaks down ‘silos”</a:t>
            </a:r>
          </a:p>
          <a:p>
            <a:pPr marL="344488" indent="-344488" algn="l">
              <a:buFont typeface="Wingdings" pitchFamily="2" charset="2"/>
              <a:buChar char="§"/>
            </a:pPr>
            <a:r>
              <a:rPr lang="en-US" sz="2400" dirty="0" smtClean="0"/>
              <a:t>Establishes base model for performance (team and employee)</a:t>
            </a:r>
          </a:p>
          <a:p>
            <a:pPr marL="344488" indent="-344488" algn="l">
              <a:buFont typeface="Wingdings" pitchFamily="2" charset="2"/>
              <a:buChar char="§"/>
            </a:pPr>
            <a:r>
              <a:rPr lang="en-US" sz="2400" dirty="0" smtClean="0"/>
              <a:t>Promotes accountability</a:t>
            </a:r>
          </a:p>
          <a:p>
            <a:pPr marL="344488" indent="-344488" algn="l">
              <a:buFont typeface="Wingdings" pitchFamily="2" charset="2"/>
              <a:buChar char="§"/>
            </a:pPr>
            <a:r>
              <a:rPr lang="en-US" sz="2400" dirty="0" smtClean="0"/>
              <a:t>Provides Reporting Platform for Stakeholders</a:t>
            </a:r>
          </a:p>
          <a:p>
            <a:pPr marL="344488" indent="-344488" algn="l">
              <a:buFont typeface="Wingdings" pitchFamily="2" charset="2"/>
              <a:buChar char="§"/>
            </a:pPr>
            <a:endParaRPr lang="en-US" sz="2400" dirty="0" smtClean="0"/>
          </a:p>
          <a:p>
            <a:pPr marL="344488" indent="-344488" algn="l">
              <a:buFont typeface="Wingdings" pitchFamily="2" charset="2"/>
              <a:buChar char="§"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Why Effective Utilities Management?</a:t>
            </a:r>
            <a:endParaRPr lang="en-US" sz="4000" dirty="0"/>
          </a:p>
        </p:txBody>
      </p:sp>
      <p:pic>
        <p:nvPicPr>
          <p:cNvPr id="6" name="Picture 5" descr="C:\Users\jmcgee\AppData\Local\Microsoft\Windows\Temporary Internet Files\Content.Outlook\WOCHA2MC\MSD 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62" y="5545778"/>
            <a:ext cx="1293238" cy="7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9&quot;/&gt;&lt;/object&gt;&lt;object type=&quot;3&quot; unique_id=&quot;10004&quot;&gt;&lt;property id=&quot;20148&quot; value=&quot;5&quot;/&gt;&lt;property id=&quot;20300&quot; value=&quot;Slide 2 - &amp;quot;Initial Section Slide&amp;quot;&quot;/&gt;&lt;property id=&quot;20307&quot; value=&quot;260&quot;/&gt;&lt;/object&gt;&lt;object type=&quot;3&quot; unique_id=&quot;10005&quot;&gt;&lt;property id=&quot;20148&quot; value=&quot;5&quot;/&gt;&lt;property id=&quot;20300&quot; value=&quot;Slide 3 - &amp;quot;Section Slide – additional uses&amp;quot;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8&quot;&gt;&lt;property id=&quot;20148&quot; value=&quot;5&quot;/&gt;&lt;property id=&quot;20300&quot; value=&quot;Slide 6 - &amp;quot; Attribute 10: &amp;#x0D;&amp;#x0A; Success In Developing Engagement Plan&amp;quot;&quot;/&gt;&lt;property id=&quot;20307&quot; value=&quot;265&quot;/&gt;&lt;/object&gt;&lt;object type=&quot;3&quot; unique_id=&quot;10009&quot;&gt;&lt;property id=&quot;20148&quot; value=&quot;5&quot;/&gt;&lt;property id=&quot;20300&quot; value=&quot;Slide 7 - &amp;quot; Attribute 10: &amp;#x0D;&amp;#x0A; Success In Implementing Engagement Plan&amp;quot;&quot;/&gt;&lt;property id=&quot;20307&quot; value=&quot;266&quot;/&gt;&lt;/object&gt;&lt;object type=&quot;3&quot; unique_id=&quot;10010&quot;&gt;&lt;property id=&quot;20148&quot; value=&quot;5&quot;/&gt;&lt;property id=&quot;20300&quot; value=&quot;Slide 8&quot;/&gt;&lt;property id=&quot;20307&quot; value=&quot;267&quot;/&gt;&lt;/object&gt;&lt;object type=&quot;3&quot; unique_id=&quot;10011&quot;&gt;&lt;property id=&quot;20148&quot; value=&quot;5&quot;/&gt;&lt;property id=&quot;20300&quot; value=&quot;Slide 9 - &amp;quot;Thank You&amp;quot;&quot;/&gt;&lt;property id=&quot;20307&quot; value=&quot;263&quot;/&gt;&lt;/object&gt;&lt;/object&gt;&lt;object type=&quot;8&quot; unique_id=&quot;1002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Foundation2012TemplatePPT">
  <a:themeElements>
    <a:clrScheme name="WaterRF">
      <a:dk1>
        <a:srgbClr val="000000"/>
      </a:dk1>
      <a:lt1>
        <a:srgbClr val="FFFFFF"/>
      </a:lt1>
      <a:dk2>
        <a:srgbClr val="1D62A0"/>
      </a:dk2>
      <a:lt2>
        <a:srgbClr val="EEECE1"/>
      </a:lt2>
      <a:accent1>
        <a:srgbClr val="B32317"/>
      </a:accent1>
      <a:accent2>
        <a:srgbClr val="7C2B83"/>
      </a:accent2>
      <a:accent3>
        <a:srgbClr val="F3901D"/>
      </a:accent3>
      <a:accent4>
        <a:srgbClr val="00583D"/>
      </a:accent4>
      <a:accent5>
        <a:srgbClr val="C86345"/>
      </a:accent5>
      <a:accent6>
        <a:srgbClr val="227C67"/>
      </a:accent6>
      <a:hlink>
        <a:srgbClr val="4A74AD"/>
      </a:hlink>
      <a:folHlink>
        <a:srgbClr val="99659F"/>
      </a:folHlink>
    </a:clrScheme>
    <a:fontScheme name="WaterR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F PPT Template" id="{35BF55D0-2264-4DC6-B383-F89EFC62FCA2}" vid="{AB5680DD-3824-4A45-8E66-1AC360D118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39710ADC2D24B9F7E8103A2FCEAA4" ma:contentTypeVersion="1" ma:contentTypeDescription="Create a new document." ma:contentTypeScope="" ma:versionID="a2f07f747e29c565488d080c17a17d4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9e304d7df62fa6311df9985b3c4e34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32E9AF4F-6B89-47F3-8FB8-84B8ADAF82D4}"/>
</file>

<file path=customXml/itemProps2.xml><?xml version="1.0" encoding="utf-8"?>
<ds:datastoreItem xmlns:ds="http://schemas.openxmlformats.org/officeDocument/2006/customXml" ds:itemID="{673DC8B5-0B9F-452F-80D2-96AB052CA4D3}"/>
</file>

<file path=customXml/itemProps3.xml><?xml version="1.0" encoding="utf-8"?>
<ds:datastoreItem xmlns:ds="http://schemas.openxmlformats.org/officeDocument/2006/customXml" ds:itemID="{C5FA5643-9D67-4B0D-BB65-92DD2CBB8E05}"/>
</file>

<file path=customXml/itemProps4.xml><?xml version="1.0" encoding="utf-8"?>
<ds:datastoreItem xmlns:ds="http://schemas.openxmlformats.org/officeDocument/2006/customXml" ds:itemID="{52D99DB5-5992-4582-829D-3AF9DED0363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WRF PPT Template</Template>
  <TotalTime>1390</TotalTime>
  <Words>1048</Words>
  <Application>Microsoft Office PowerPoint</Application>
  <PresentationFormat>On-screen Show (4:3)</PresentationFormat>
  <Paragraphs>239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Times New Roman</vt:lpstr>
      <vt:lpstr>Trebuchet MS</vt:lpstr>
      <vt:lpstr>Wingdings</vt:lpstr>
      <vt:lpstr>Foundation2012TemplatePPT</vt:lpstr>
      <vt:lpstr>PowerPoint Presentation</vt:lpstr>
      <vt:lpstr>Louisville MSD Stakeholder Engagement Plan IWA Conference – Cincinnati, Ohio</vt:lpstr>
      <vt:lpstr>PowerPoint Presentation</vt:lpstr>
      <vt:lpstr>Strategic Business Planning </vt:lpstr>
      <vt:lpstr>PowerPoint Presentation</vt:lpstr>
      <vt:lpstr>PowerPoint Presentation</vt:lpstr>
      <vt:lpstr>MSD Business Strategies</vt:lpstr>
      <vt:lpstr> </vt:lpstr>
      <vt:lpstr>Why Effective Utilities Management?</vt:lpstr>
      <vt:lpstr>PowerPoint Presentation</vt:lpstr>
      <vt:lpstr>Louisville MSD adopted the Effective Utilities Management (EUM) Model for Metric and Benchmarking  10 Attributes of High Performing W/WW Utilities: </vt:lpstr>
      <vt:lpstr>PowerPoint Presentation</vt:lpstr>
      <vt:lpstr>PowerPoint Presentation</vt:lpstr>
      <vt:lpstr>PowerPoint Presentation</vt:lpstr>
      <vt:lpstr>Attribute 10 – Step 2  Establish Degree of Implementation Criteria</vt:lpstr>
      <vt:lpstr>Attribute 10 – Step 2  Assess and Measure Degree of Implementation</vt:lpstr>
      <vt:lpstr>Attribute 10 – Step 3 Establish Level of Performance Criteria</vt:lpstr>
      <vt:lpstr> Attribute 10 – Step 3  Assess and Measure Level of Performance </vt:lpstr>
      <vt:lpstr>PowerPoint Presentation</vt:lpstr>
      <vt:lpstr>PowerPoint Presentation</vt:lpstr>
      <vt:lpstr>PowerPoint Presentation</vt:lpstr>
      <vt:lpstr>PowerPoint Presentation</vt:lpstr>
    </vt:vector>
  </TitlesOfParts>
  <Company>AwwaRF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Lang</dc:creator>
  <cp:lastModifiedBy>Amy Lewis</cp:lastModifiedBy>
  <cp:revision>48</cp:revision>
  <cp:lastPrinted>2015-04-22T00:57:02Z</cp:lastPrinted>
  <dcterms:created xsi:type="dcterms:W3CDTF">2015-03-20T17:15:22Z</dcterms:created>
  <dcterms:modified xsi:type="dcterms:W3CDTF">2015-07-27T23:27:38Z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0x01010021D39710ADC2D24B9F7E8103A2FCEAA4</vt:lpwstr>
  </property>
  <property fmtid="{D5CDD505-2E9C-101B-9397-08002B2CF9AE}" pid="3" name="Order">
    <vt:r8>1000</vt:r8>
  </property>
  <property fmtid="{D5CDD505-2E9C-101B-9397-08002B2CF9AE}" pid="4" name="_CopySource">
    <vt:lpwstr>http://rf15/sites/intranet/resources/presentations/PowerPoint Presentations/WRFTemplatePPT.potx</vt:lpwstr>
  </property>
</Properties>
</file>