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6" r:id="rId6"/>
    <p:sldId id="261" r:id="rId7"/>
    <p:sldId id="276" r:id="rId8"/>
    <p:sldId id="279" r:id="rId9"/>
    <p:sldId id="272" r:id="rId10"/>
    <p:sldId id="278" r:id="rId11"/>
    <p:sldId id="277" r:id="rId12"/>
    <p:sldId id="262" r:id="rId13"/>
    <p:sldId id="280" r:id="rId14"/>
    <p:sldId id="265" r:id="rId15"/>
    <p:sldId id="268" r:id="rId16"/>
    <p:sldId id="267" r:id="rId17"/>
    <p:sldId id="269" r:id="rId18"/>
    <p:sldId id="270" r:id="rId19"/>
    <p:sldId id="275" r:id="rId20"/>
    <p:sldId id="264" r:id="rId21"/>
    <p:sldId id="274" r:id="rId22"/>
    <p:sldId id="266" r:id="rId23"/>
    <p:sldId id="271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5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-4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0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A2A2318-2489-403E-9AEC-F6D91166167A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6DC447-99D0-44C1-AE55-1C1E08EE9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13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47D9A44-62D8-488D-944E-94DFE147110C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56D67AD-7BA4-42A3-BB10-89F175FD4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3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DC2E5A0-6F9D-4E04-AD8B-460EF2E8E8C3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9BA027D-3110-4ABD-BE4A-2ECE923D2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27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C7A313-021B-434A-B39C-CB72A62F41DB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561061-3761-4EE8-8070-398C2C360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70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3B1B91F-375D-429D-85FA-F8BF5C74F299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096F35A-3EED-4262-8A70-1C8BD3DA4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8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836613"/>
            <a:ext cx="927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778" y="80900"/>
            <a:ext cx="6805604" cy="940032"/>
          </a:xfrm>
          <a:prstGeom prst="rect">
            <a:avLst/>
          </a:prstGeom>
        </p:spPr>
        <p:txBody>
          <a:bodyPr/>
          <a:lstStyle>
            <a:lvl1pPr algn="ctr">
              <a:defRPr lang="en-US" sz="4000" cap="none" smtClean="0">
                <a:solidFill>
                  <a:schemeClr val="tx1"/>
                </a:solidFill>
                <a:latin typeface="+mj-lt"/>
                <a:cs typeface="Myria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777" y="1110640"/>
            <a:ext cx="7230717" cy="4525963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Aft>
                <a:spcPts val="0"/>
              </a:spcAft>
              <a:buSzPct val="35000"/>
              <a:buFontTx/>
              <a:buBlip>
                <a:blip r:embed="rId3"/>
              </a:buBlip>
              <a:defRPr lang="en-US" sz="2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0" i="0">
                <a:solidFill>
                  <a:schemeClr val="tx1"/>
                </a:solidFill>
                <a:latin typeface="+mn-lt"/>
                <a:cs typeface="Minion Pro Med"/>
              </a:defRPr>
            </a:lvl2pPr>
            <a:lvl3pPr>
              <a:defRPr b="0" i="0">
                <a:solidFill>
                  <a:schemeClr val="tx1"/>
                </a:solidFill>
                <a:latin typeface="+mn-lt"/>
                <a:cs typeface="Minion Pro Med"/>
              </a:defRPr>
            </a:lvl3pPr>
            <a:lvl4pPr>
              <a:defRPr sz="2400" b="0" i="0">
                <a:solidFill>
                  <a:schemeClr val="tx1"/>
                </a:solidFill>
                <a:latin typeface="+mn-lt"/>
                <a:cs typeface="Minion Pro Med"/>
              </a:defRPr>
            </a:lvl4pPr>
            <a:lvl5pPr>
              <a:defRPr b="0" i="0">
                <a:solidFill>
                  <a:schemeClr val="tx1"/>
                </a:solidFill>
                <a:latin typeface="+mn-lt"/>
                <a:cs typeface="Minion Pro Me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EA945B7-5F8D-4E6B-889C-E1BF84BCC4DF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B444512-6FE8-4D6D-8399-6F3ED87EE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88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C5C6C89-951A-419B-973C-6F063AE5426F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5D3CBAA-0D19-45BE-82D1-DAAD21614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47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5B26DEE-89EB-4D0F-A728-1A326A5EF1EA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D96CC65-A347-4C48-8F26-C26CC8551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22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4B6F781-EB4B-41CF-A07A-F5004773E244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3B36B3A-4525-44FE-87EB-4B65F2F02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46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035EF4E-C560-44B1-BA08-6C86DEE7FE14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BFEB81D-9C58-496E-9018-B39D418BE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10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D1C2C4F-A2A9-4916-8A6A-7A60C7A8095B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5303516-B003-4120-BA66-612BB8C04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41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BB9A47A-2683-4E49-9D9D-8EF46983E365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0E5FA3B-6084-40FA-A264-642C15A35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52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50452E9-1716-4496-9593-BCAA0ADC8111}" type="datetime1">
              <a:rPr lang="en-US"/>
              <a:pPr>
                <a:defRPr/>
              </a:pPr>
              <a:t>7/27/2015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7C26E3D-3022-4B8C-BB1A-32575531F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15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-66675"/>
            <a:ext cx="9258301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-87313"/>
            <a:ext cx="9272588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675" y="0"/>
            <a:ext cx="6562725" cy="50530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chemeClr val="tx1"/>
                </a:solidFill>
              </a:rPr>
              <a:t>Utilizing a Phased Approach to Implement EUM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u="sng" dirty="0" smtClean="0">
                <a:solidFill>
                  <a:schemeClr val="tx1"/>
                </a:solidFill>
              </a:rPr>
              <a:t>Louisville Water Company (LWC)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Amber Halloran – Vice President, Treasurer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Matthew Griffith – Business Development </a:t>
            </a: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Analyst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u="sng" dirty="0" smtClean="0">
              <a:solidFill>
                <a:schemeClr val="tx1"/>
              </a:solidFill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295900"/>
            <a:ext cx="1968500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Ranking the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88" y="1111250"/>
            <a:ext cx="7229475" cy="4525963"/>
          </a:xfrm>
        </p:spPr>
        <p:txBody>
          <a:bodyPr/>
          <a:lstStyle/>
          <a:p>
            <a:pPr>
              <a:defRPr/>
            </a:pPr>
            <a:r>
              <a:rPr dirty="0" smtClean="0"/>
              <a:t>Surveyed Executives and Management; ranked </a:t>
            </a:r>
            <a:r>
              <a:rPr dirty="0"/>
              <a:t>attributes based on current level of achievement and importance</a:t>
            </a:r>
          </a:p>
          <a:p>
            <a:pPr>
              <a:defRPr/>
            </a:pPr>
            <a:endParaRPr dirty="0" smtClean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 smtClean="0"/>
          </a:p>
          <a:p>
            <a:pPr marL="0" indent="0">
              <a:buFontTx/>
              <a:buNone/>
              <a:defRPr/>
            </a:pPr>
            <a:endParaRPr dirty="0" smtClean="0"/>
          </a:p>
          <a:p>
            <a:pPr marL="514350" indent="-514350">
              <a:buFontTx/>
              <a:buAutoNum type="arabicPeriod"/>
              <a:defRPr/>
            </a:pPr>
            <a:endParaRPr dirty="0" smtClean="0"/>
          </a:p>
          <a:p>
            <a:pPr marL="514350" indent="-514350">
              <a:buFontTx/>
              <a:buAutoNum type="arabicPeriod"/>
              <a:defRPr/>
            </a:pPr>
            <a:endParaRPr dirty="0" smtClean="0"/>
          </a:p>
          <a:p>
            <a:pPr marL="514350" indent="-514350">
              <a:buFont typeface="+mj-lt"/>
              <a:buAutoNum type="arabicPeriod"/>
              <a:defRPr/>
            </a:pPr>
            <a:endParaRPr dirty="0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624138"/>
            <a:ext cx="5184775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Survey Results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xfrm>
            <a:off x="1157288" y="1111250"/>
            <a:ext cx="72294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en-US" smtClean="0">
                <a:ea typeface="ＭＳ Ｐゴシック" panose="020B0600070205080204" pitchFamily="34" charset="-128"/>
              </a:rPr>
              <a:t>Survey showed that there was general consensus for most attributes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2308225"/>
            <a:ext cx="73406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Phased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88" y="1111250"/>
            <a:ext cx="7229475" cy="4525963"/>
          </a:xfrm>
        </p:spPr>
        <p:txBody>
          <a:bodyPr/>
          <a:lstStyle/>
          <a:p>
            <a:pPr>
              <a:defRPr/>
            </a:pPr>
            <a:r>
              <a:rPr dirty="0" smtClean="0"/>
              <a:t>Decision made to focus on </a:t>
            </a:r>
            <a:r>
              <a:rPr dirty="0"/>
              <a:t>most important and highest achieving </a:t>
            </a:r>
            <a:r>
              <a:rPr dirty="0" smtClean="0"/>
              <a:t>attributes first</a:t>
            </a:r>
          </a:p>
          <a:p>
            <a:pPr>
              <a:defRPr/>
            </a:pPr>
            <a:endParaRPr dirty="0"/>
          </a:p>
          <a:p>
            <a:pPr marL="0" indent="0">
              <a:buFontTx/>
              <a:buNone/>
              <a:defRPr/>
            </a:pPr>
            <a:endParaRPr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190750"/>
            <a:ext cx="8435975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Phase 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1157288" y="1111250"/>
            <a:ext cx="7229475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1.   Product Quality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2.   Customer Satisfaction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5.   Financial Viability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10. Stakeholder Understanding &amp;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Phase II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1157288" y="1111250"/>
            <a:ext cx="7229475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3.   Employee Leadership &amp; Development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4.   Operational Optimization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6.   Infrastructure Stability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7.   Operational Resiliency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8.   Community 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Process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 bwMode="auto">
          <a:xfrm>
            <a:off x="1157288" y="1111250"/>
            <a:ext cx="72294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en-US" smtClean="0">
                <a:ea typeface="ＭＳ Ｐゴシック" panose="020B0600070205080204" pitchFamily="34" charset="-128"/>
              </a:rPr>
              <a:t>Reach consensus around the definition and value of each performance measure used.  Re-define if necessary.  Document data sources used and person(s) responsible for data.</a:t>
            </a:r>
          </a:p>
          <a:p>
            <a:pPr fontAlgn="base">
              <a:spcAft>
                <a:spcPct val="0"/>
              </a:spcAft>
            </a:pPr>
            <a:r>
              <a:rPr altLang="en-US" smtClean="0">
                <a:ea typeface="ＭＳ Ｐゴシック" panose="020B0600070205080204" pitchFamily="34" charset="-128"/>
              </a:rPr>
              <a:t>Define the “Level of Performance” and “Degree of Implementation” scale.</a:t>
            </a:r>
          </a:p>
          <a:p>
            <a:pPr fontAlgn="base">
              <a:spcAft>
                <a:spcPct val="0"/>
              </a:spcAft>
            </a:pPr>
            <a:r>
              <a:rPr altLang="en-US" smtClean="0">
                <a:ea typeface="ＭＳ Ｐゴシック" panose="020B0600070205080204" pitchFamily="34" charset="-128"/>
              </a:rPr>
              <a:t>Gather data through 2014 with a base year of 2012.</a:t>
            </a:r>
          </a:p>
          <a:p>
            <a:pPr fontAlgn="base">
              <a:spcAft>
                <a:spcPct val="0"/>
              </a:spcAft>
            </a:pPr>
            <a:r>
              <a:rPr altLang="en-US" smtClean="0">
                <a:ea typeface="ＭＳ Ｐゴシック" panose="020B0600070205080204" pitchFamily="34" charset="-128"/>
              </a:rPr>
              <a:t>Set 2015 &amp; 2016 targets for each performance measure.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One Water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88" y="1111250"/>
            <a:ext cx="7229475" cy="4525963"/>
          </a:xfrm>
        </p:spPr>
        <p:txBody>
          <a:bodyPr/>
          <a:lstStyle/>
          <a:p>
            <a:pPr>
              <a:defRPr/>
            </a:pPr>
            <a:r>
              <a:rPr dirty="0" smtClean="0"/>
              <a:t>Develop tool in parallel with MSD</a:t>
            </a:r>
          </a:p>
          <a:p>
            <a:pPr marL="0" indent="0">
              <a:buFontTx/>
              <a:buNone/>
              <a:defRPr/>
            </a:pPr>
            <a:endParaRPr dirty="0" smtClean="0"/>
          </a:p>
          <a:p>
            <a:pPr>
              <a:defRPr/>
            </a:pPr>
            <a:r>
              <a:rPr dirty="0" smtClean="0"/>
              <a:t>Conduct cross-organizational meetings</a:t>
            </a:r>
            <a:endParaRPr dirty="0"/>
          </a:p>
          <a:p>
            <a:pPr lvl="1">
              <a:defRPr/>
            </a:pPr>
            <a:r>
              <a:rPr lang="en-US" dirty="0" smtClean="0"/>
              <a:t>Share </a:t>
            </a:r>
            <a:r>
              <a:rPr lang="en-US" dirty="0"/>
              <a:t>strategies and lessons learned</a:t>
            </a:r>
          </a:p>
          <a:p>
            <a:pPr lvl="1">
              <a:defRPr/>
            </a:pPr>
            <a:r>
              <a:rPr lang="en-US" dirty="0"/>
              <a:t>Learn more about each other, discover opportunities</a:t>
            </a:r>
          </a:p>
          <a:p>
            <a:pPr lvl="1">
              <a:defRPr/>
            </a:pPr>
            <a:r>
              <a:rPr lang="en-US" dirty="0"/>
              <a:t>Benchmark overlapping functional areas</a:t>
            </a:r>
          </a:p>
          <a:p>
            <a:pPr>
              <a:defRPr/>
            </a:pPr>
            <a:endParaRPr dirty="0" smtClean="0"/>
          </a:p>
          <a:p>
            <a:pPr>
              <a:defRPr/>
            </a:pPr>
            <a:r>
              <a:rPr dirty="0" smtClean="0"/>
              <a:t>And most importantly, Build Relationships!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One Water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233488"/>
            <a:ext cx="7246937" cy="5272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Sustainability and Impact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>
          <a:xfrm>
            <a:off x="1157288" y="1111250"/>
            <a:ext cx="7229475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Tool complements current Strategic Plan</a:t>
            </a:r>
          </a:p>
          <a:p>
            <a:pPr fontAlgn="base">
              <a:spcAft>
                <a:spcPct val="0"/>
              </a:spcAft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Consolidation of  performance measurement efforts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Cross-functional implications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One-Water benefits</a:t>
            </a:r>
          </a:p>
          <a:p>
            <a:pPr fontAlgn="base">
              <a:spcAft>
                <a:spcPct val="0"/>
              </a:spcAft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endParaRPr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Conclusions and Next Steps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 bwMode="auto">
          <a:xfrm>
            <a:off x="1157288" y="1111250"/>
            <a:ext cx="7229475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Identify Proper Targets.  </a:t>
            </a:r>
            <a:endParaRPr altLang="en-US" dirty="0">
              <a:ea typeface="ＭＳ Ｐゴシック" pitchFamily="34" charset="-128"/>
            </a:endParaRP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The survey does not consider the attribute interdependence. </a:t>
            </a:r>
          </a:p>
          <a:p>
            <a:pPr fontAlgn="base">
              <a:spcAft>
                <a:spcPct val="0"/>
              </a:spcAft>
              <a:defRPr/>
            </a:pPr>
            <a:endParaRPr altLang="en-US" dirty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LWC chose attributes it was most confident in—may have actually caused study to be less revealing than it could have been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Minion Pro Med"/>
              </a:rPr>
              <a:t>Would suggest to start with weaknesses first.  This may reveal more opportunities for improvement.</a:t>
            </a:r>
          </a:p>
          <a:p>
            <a:pPr fontAlgn="base">
              <a:spcAft>
                <a:spcPct val="0"/>
              </a:spcAft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endParaRPr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About LWC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1157288" y="1111250"/>
            <a:ext cx="7229475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Ownership/Governance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Water Source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Customers/Geographic Served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Treatment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xfrm>
            <a:off x="1244600" y="1020763"/>
            <a:ext cx="7229475" cy="4257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Increases in the cost of electricity, chemicals, and fuel used to pump, treat, and supply water</a:t>
            </a: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Rising salaries, pension, and health care costs for workers</a:t>
            </a: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Increased security safeguards for the water system since the 9/11 terror attacks</a:t>
            </a: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Loss of operational &amp; institutional knowledge:  25-30% employee turn-over in 3-5 years due to retirement.  </a:t>
            </a: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Political pressure to minimize rate increases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endParaRPr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76225"/>
            <a:ext cx="8907463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Low Rates Aren’t Enough</a:t>
            </a: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 bwMode="auto">
          <a:xfrm>
            <a:off x="1009650" y="1111250"/>
            <a:ext cx="7229475" cy="483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fontAlgn="base">
              <a:spcAft>
                <a:spcPct val="0"/>
              </a:spcAft>
              <a:buFontTx/>
              <a:buNone/>
            </a:pPr>
            <a:endParaRPr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11250"/>
            <a:ext cx="722947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33363"/>
            <a:ext cx="8770937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LWC Early Participation 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88" y="1111250"/>
            <a:ext cx="7229475" cy="4525963"/>
          </a:xfrm>
        </p:spPr>
        <p:txBody>
          <a:bodyPr/>
          <a:lstStyle/>
          <a:p>
            <a:pPr>
              <a:defRPr/>
            </a:pPr>
            <a:endParaRPr dirty="0" smtClean="0"/>
          </a:p>
          <a:p>
            <a:pPr>
              <a:defRPr/>
            </a:pPr>
            <a:r>
              <a:rPr dirty="0" smtClean="0"/>
              <a:t>Louisville Water was a participant in EUM with early involvement in attribute development</a:t>
            </a:r>
          </a:p>
          <a:p>
            <a:pPr marL="0" indent="0">
              <a:buFontTx/>
              <a:buNone/>
              <a:defRPr/>
            </a:pPr>
            <a:endParaRPr dirty="0" smtClean="0"/>
          </a:p>
          <a:p>
            <a:pPr>
              <a:defRPr/>
            </a:pPr>
            <a:r>
              <a:rPr dirty="0" smtClean="0"/>
              <a:t>Participation in tool development </a:t>
            </a:r>
          </a:p>
          <a:p>
            <a:pPr>
              <a:defRPr/>
            </a:pPr>
            <a:endParaRPr dirty="0"/>
          </a:p>
          <a:p>
            <a:pPr>
              <a:defRPr/>
            </a:pPr>
            <a:r>
              <a:rPr dirty="0" smtClean="0"/>
              <a:t>Provided feedback on attributes and tool</a:t>
            </a:r>
          </a:p>
          <a:p>
            <a:pPr marL="0" indent="0">
              <a:buFontTx/>
              <a:buNone/>
              <a:defRPr/>
            </a:pPr>
            <a:endParaRPr dirty="0" smtClean="0"/>
          </a:p>
          <a:p>
            <a:pPr>
              <a:defRPr/>
            </a:pPr>
            <a:r>
              <a:rPr dirty="0" smtClean="0"/>
              <a:t>Prepared summary of attributes for 2013.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One Water Initiative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1157288" y="1111250"/>
            <a:ext cx="7229475" cy="574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Aft>
                <a:spcPts val="1200"/>
              </a:spcAft>
            </a:pPr>
            <a:r>
              <a:rPr altLang="en-US" smtClean="0">
                <a:ea typeface="ＭＳ Ｐゴシック" panose="020B0600070205080204" pitchFamily="34" charset="-128"/>
              </a:rPr>
              <a:t>Mayor Advisory Group Task Force created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mtClean="0">
                <a:ea typeface="Minion Pro Med"/>
              </a:rPr>
              <a:t>Examine operations of LWC, MSD, Public Works 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mtClean="0">
                <a:ea typeface="Minion Pro Med"/>
              </a:rPr>
              <a:t>Evaluate synergies, partnerships, shared resources, and opportunities to reduce costs</a:t>
            </a:r>
          </a:p>
          <a:p>
            <a:pPr fontAlgn="base">
              <a:spcAft>
                <a:spcPct val="0"/>
              </a:spcAft>
            </a:pPr>
            <a:r>
              <a:rPr altLang="en-US" smtClean="0">
                <a:ea typeface="ＭＳ Ｐゴシック" panose="020B0600070205080204" pitchFamily="34" charset="-128"/>
              </a:rPr>
              <a:t>Findings</a:t>
            </a:r>
          </a:p>
          <a:p>
            <a:pPr lvl="1"/>
            <a:r>
              <a:rPr lang="en-US" altLang="en-US" smtClean="0">
                <a:ea typeface="Minion Pro Med"/>
              </a:rPr>
              <a:t>Significant operational efficiencies and savings can be achieved</a:t>
            </a:r>
          </a:p>
          <a:p>
            <a:pPr fontAlgn="base">
              <a:spcAft>
                <a:spcPct val="0"/>
              </a:spcAft>
            </a:pPr>
            <a:r>
              <a:rPr altLang="en-US" smtClean="0">
                <a:ea typeface="ＭＳ Ｐゴシック" panose="020B0600070205080204" pitchFamily="34" charset="-128"/>
              </a:rPr>
              <a:t>Recommendations</a:t>
            </a:r>
          </a:p>
          <a:p>
            <a:pPr lvl="1"/>
            <a:r>
              <a:rPr lang="en-US" altLang="en-US" smtClean="0">
                <a:ea typeface="Minion Pro Med"/>
              </a:rPr>
              <a:t>Establish quarterly reporting for benchmarks and key milestones to measure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1157288" y="80963"/>
            <a:ext cx="680561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>
                <a:ea typeface="ＭＳ Ｐゴシック" panose="020B0600070205080204" pitchFamily="34" charset="-128"/>
              </a:rPr>
              <a:t>Why EUM?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1157288" y="1111250"/>
            <a:ext cx="7229475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Gap analysis helps identify opportunities for organizational efficiencies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Accountability and Transparency</a:t>
            </a:r>
          </a:p>
          <a:p>
            <a:pPr marL="0" indent="0" fontAlgn="base">
              <a:spcAft>
                <a:spcPct val="0"/>
              </a:spcAft>
              <a:buFontTx/>
              <a:buNone/>
              <a:defRPr/>
            </a:pPr>
            <a:endParaRPr altLang="en-US" dirty="0" smtClean="0">
              <a:ea typeface="ＭＳ Ｐゴシック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altLang="en-US" dirty="0" smtClean="0">
                <a:ea typeface="ＭＳ Ｐゴシック" pitchFamily="34" charset="-128"/>
              </a:rPr>
              <a:t>Meet stakeholder expectations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39710ADC2D24B9F7E8103A2FCEAA4" ma:contentTypeVersion="1" ma:contentTypeDescription="Create a new document." ma:contentTypeScope="" ma:versionID="a2f07f747e29c565488d080c17a17d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9e304d7df62fa6311df9985b3c4e3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que_x0020_Identifier xmlns="ebf7935a-f450-4e2c-a604-7e5faf594165" xsi:nil="true"/>
    <IconOverlay xmlns="http://schemas.microsoft.com/sharepoint/v4" xsi:nil="true"/>
    <Project_x0020_Level_x0020_2 xmlns="ebf7935a-f450-4e2c-a604-7e5faf594165">29</Project_x0020_Level_x0020_2>
    <Project_x0020_Number xmlns="ebf7935a-f450-4e2c-a604-7e5faf594165">4630</Project_x0020_Number>
    <DocumentStatus xmlns="ebf7935a-f450-4e2c-a604-7e5faf594165">2</DocumentStatus>
    <Year_x0020_Created xmlns="ebf7935a-f450-4e2c-a604-7e5faf594165" xsi:nil="true"/>
    <Project_x0020_Document_x0020_Type xmlns="54783f0d-2f92-49b9-b2fd-8c861fe2d06c">11</Project_x0020_Document_x0020_Type>
  </documentManagement>
</p:properties>
</file>

<file path=customXml/itemProps1.xml><?xml version="1.0" encoding="utf-8"?>
<ds:datastoreItem xmlns:ds="http://schemas.openxmlformats.org/officeDocument/2006/customXml" ds:itemID="{203662B5-3779-4F74-9662-62974F0DE1B0}"/>
</file>

<file path=customXml/itemProps2.xml><?xml version="1.0" encoding="utf-8"?>
<ds:datastoreItem xmlns:ds="http://schemas.openxmlformats.org/officeDocument/2006/customXml" ds:itemID="{930770E3-AB6D-436B-8DAF-25BB0EC315D3}"/>
</file>

<file path=customXml/itemProps3.xml><?xml version="1.0" encoding="utf-8"?>
<ds:datastoreItem xmlns:ds="http://schemas.openxmlformats.org/officeDocument/2006/customXml" ds:itemID="{940BD685-1EFF-435E-92E7-463F9EEF8EEB}"/>
</file>

<file path=customXml/itemProps4.xml><?xml version="1.0" encoding="utf-8"?>
<ds:datastoreItem xmlns:ds="http://schemas.openxmlformats.org/officeDocument/2006/customXml" ds:itemID="{930770E3-AB6D-436B-8DAF-25BB0EC315D3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sharepoint/v4"/>
    <ds:schemaRef ds:uri="http://schemas.microsoft.com/office/2006/documentManagement/types"/>
    <ds:schemaRef ds:uri="54783f0d-2f92-49b9-b2fd-8c861fe2d06c"/>
    <ds:schemaRef ds:uri="ebf7935a-f450-4e2c-a604-7e5faf59416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421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Minion Pro Med</vt:lpstr>
      <vt:lpstr>Myriad Pro</vt:lpstr>
      <vt:lpstr>Office Theme</vt:lpstr>
      <vt:lpstr>PowerPoint Presentation</vt:lpstr>
      <vt:lpstr>About LWC</vt:lpstr>
      <vt:lpstr>Challenges</vt:lpstr>
      <vt:lpstr>PowerPoint Presentation</vt:lpstr>
      <vt:lpstr>Low Rates Aren’t Enough</vt:lpstr>
      <vt:lpstr>PowerPoint Presentation</vt:lpstr>
      <vt:lpstr>LWC Early Participation EUM</vt:lpstr>
      <vt:lpstr>One Water Initiative</vt:lpstr>
      <vt:lpstr>Why EUM?</vt:lpstr>
      <vt:lpstr>Ranking the Attributes</vt:lpstr>
      <vt:lpstr>Survey Results</vt:lpstr>
      <vt:lpstr>Phased Approach</vt:lpstr>
      <vt:lpstr>Phase I</vt:lpstr>
      <vt:lpstr>Phase II</vt:lpstr>
      <vt:lpstr>Process</vt:lpstr>
      <vt:lpstr>One Water Opportunities</vt:lpstr>
      <vt:lpstr>One Water</vt:lpstr>
      <vt:lpstr>Sustainability and Impact</vt:lpstr>
      <vt:lpstr>Conclusions and 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HERE</dc:title>
  <dc:creator>gary couch</dc:creator>
  <cp:lastModifiedBy>Amy Lewis</cp:lastModifiedBy>
  <cp:revision>57</cp:revision>
  <dcterms:created xsi:type="dcterms:W3CDTF">2010-08-04T19:49:30Z</dcterms:created>
  <dcterms:modified xsi:type="dcterms:W3CDTF">2015-07-27T23:24:14Z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0x01010021D39710ADC2D24B9F7E8103A2FCEAA4</vt:lpwstr>
  </property>
</Properties>
</file>