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5"/>
    <p:sldMasterId id="2147483668" r:id="rId6"/>
  </p:sldMasterIdLst>
  <p:notesMasterIdLst>
    <p:notesMasterId r:id="rId42"/>
  </p:notesMasterIdLst>
  <p:sldIdLst>
    <p:sldId id="257" r:id="rId7"/>
    <p:sldId id="258" r:id="rId8"/>
    <p:sldId id="259" r:id="rId9"/>
    <p:sldId id="262" r:id="rId10"/>
    <p:sldId id="263" r:id="rId11"/>
    <p:sldId id="264" r:id="rId12"/>
    <p:sldId id="265" r:id="rId13"/>
    <p:sldId id="266" r:id="rId14"/>
    <p:sldId id="267" r:id="rId15"/>
    <p:sldId id="268" r:id="rId16"/>
    <p:sldId id="269" r:id="rId17"/>
    <p:sldId id="270" r:id="rId18"/>
    <p:sldId id="271" r:id="rId19"/>
    <p:sldId id="272" r:id="rId20"/>
    <p:sldId id="273" r:id="rId21"/>
    <p:sldId id="274" r:id="rId22"/>
    <p:sldId id="275" r:id="rId23"/>
    <p:sldId id="276" r:id="rId24"/>
    <p:sldId id="277" r:id="rId25"/>
    <p:sldId id="278" r:id="rId26"/>
    <p:sldId id="279" r:id="rId27"/>
    <p:sldId id="280" r:id="rId28"/>
    <p:sldId id="281" r:id="rId29"/>
    <p:sldId id="282" r:id="rId30"/>
    <p:sldId id="283" r:id="rId31"/>
    <p:sldId id="284" r:id="rId32"/>
    <p:sldId id="285" r:id="rId33"/>
    <p:sldId id="286" r:id="rId34"/>
    <p:sldId id="287" r:id="rId35"/>
    <p:sldId id="288" r:id="rId36"/>
    <p:sldId id="289" r:id="rId37"/>
    <p:sldId id="290" r:id="rId38"/>
    <p:sldId id="291" r:id="rId39"/>
    <p:sldId id="292" r:id="rId40"/>
    <p:sldId id="293" r:id="rId4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16" d="100"/>
          <a:sy n="116" d="100"/>
        </p:scale>
        <p:origin x="-72" y="-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slide" Target="slides/slide20.xml"/><Relationship Id="rId39" Type="http://schemas.openxmlformats.org/officeDocument/2006/relationships/slide" Target="slides/slide33.xml"/><Relationship Id="rId3" Type="http://schemas.openxmlformats.org/officeDocument/2006/relationships/customXml" Target="../customXml/item3.xml"/><Relationship Id="rId21" Type="http://schemas.openxmlformats.org/officeDocument/2006/relationships/slide" Target="slides/slide15.xml"/><Relationship Id="rId34" Type="http://schemas.openxmlformats.org/officeDocument/2006/relationships/slide" Target="slides/slide28.xml"/><Relationship Id="rId42" Type="http://schemas.openxmlformats.org/officeDocument/2006/relationships/notesMaster" Target="notesMasters/notesMaster1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slide" Target="slides/slide19.xml"/><Relationship Id="rId33" Type="http://schemas.openxmlformats.org/officeDocument/2006/relationships/slide" Target="slides/slide27.xml"/><Relationship Id="rId38" Type="http://schemas.openxmlformats.org/officeDocument/2006/relationships/slide" Target="slides/slide32.xml"/><Relationship Id="rId46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29" Type="http://schemas.openxmlformats.org/officeDocument/2006/relationships/slide" Target="slides/slide23.xml"/><Relationship Id="rId41" Type="http://schemas.openxmlformats.org/officeDocument/2006/relationships/slide" Target="slides/slide35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2.xml"/><Relationship Id="rId11" Type="http://schemas.openxmlformats.org/officeDocument/2006/relationships/slide" Target="slides/slide5.xml"/><Relationship Id="rId24" Type="http://schemas.openxmlformats.org/officeDocument/2006/relationships/slide" Target="slides/slide18.xml"/><Relationship Id="rId32" Type="http://schemas.openxmlformats.org/officeDocument/2006/relationships/slide" Target="slides/slide26.xml"/><Relationship Id="rId37" Type="http://schemas.openxmlformats.org/officeDocument/2006/relationships/slide" Target="slides/slide31.xml"/><Relationship Id="rId40" Type="http://schemas.openxmlformats.org/officeDocument/2006/relationships/slide" Target="slides/slide34.xml"/><Relationship Id="rId45" Type="http://schemas.openxmlformats.org/officeDocument/2006/relationships/theme" Target="theme/theme1.xml"/><Relationship Id="rId5" Type="http://schemas.openxmlformats.org/officeDocument/2006/relationships/slideMaster" Target="slideMasters/slideMaster1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slide" Target="slides/slide22.xml"/><Relationship Id="rId36" Type="http://schemas.openxmlformats.org/officeDocument/2006/relationships/slide" Target="slides/slide30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31" Type="http://schemas.openxmlformats.org/officeDocument/2006/relationships/slide" Target="slides/slide25.xml"/><Relationship Id="rId44" Type="http://schemas.openxmlformats.org/officeDocument/2006/relationships/viewProps" Target="viewProps.xml"/><Relationship Id="rId4" Type="http://schemas.openxmlformats.org/officeDocument/2006/relationships/customXml" Target="../customXml/item4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slide" Target="slides/slide21.xml"/><Relationship Id="rId30" Type="http://schemas.openxmlformats.org/officeDocument/2006/relationships/slide" Target="slides/slide24.xml"/><Relationship Id="rId35" Type="http://schemas.openxmlformats.org/officeDocument/2006/relationships/slide" Target="slides/slide29.xml"/><Relationship Id="rId43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393CE4B-0721-4B13-A113-74724138BAB3}" type="datetimeFigureOut">
              <a:rPr lang="en-US" smtClean="0"/>
              <a:t>5/1/2014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1EF6BF2-84FC-4469-AFA6-FA24D9F80E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661624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6E635A-86C3-41DC-8B6D-35392911307B}" type="slidenum">
              <a:rPr lang="en-US" smtClean="0">
                <a:solidFill>
                  <a:prstClr val="black"/>
                </a:solidFill>
              </a:rPr>
              <a:pPr/>
              <a:t>2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404136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8FFA92-072A-4FF7-884F-95099A8D317A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148292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8FFA92-072A-4FF7-884F-95099A8D317A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9186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8FFA92-072A-4FF7-884F-95099A8D317A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759244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8FFA92-072A-4FF7-884F-95099A8D317A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240501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8FFA92-072A-4FF7-884F-95099A8D317A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264362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8FFA92-072A-4FF7-884F-95099A8D317A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40495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8FFA92-072A-4FF7-884F-95099A8D317A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095712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8FFA92-072A-4FF7-884F-95099A8D317A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263112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8FFA92-072A-4FF7-884F-95099A8D317A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5479422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8FFA92-072A-4FF7-884F-95099A8D317A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308585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8FFA92-072A-4FF7-884F-95099A8D317A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7075088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8FFA92-072A-4FF7-884F-95099A8D317A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5902299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8FFA92-072A-4FF7-884F-95099A8D317A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1391135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8FFA92-072A-4FF7-884F-95099A8D317A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3842840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8FFA92-072A-4FF7-884F-95099A8D317A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1941617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8FFA92-072A-4FF7-884F-95099A8D317A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5937839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8FFA92-072A-4FF7-884F-95099A8D317A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7722532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8FFA92-072A-4FF7-884F-95099A8D317A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5364155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8FFA92-072A-4FF7-884F-95099A8D317A}" type="slidenum">
              <a:rPr lang="en-US" smtClean="0"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1386672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8FFA92-072A-4FF7-884F-95099A8D317A}" type="slidenum">
              <a:rPr lang="en-US" smtClean="0"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7879507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8FFA92-072A-4FF7-884F-95099A8D317A}" type="slidenum">
              <a:rPr lang="en-US" smtClean="0"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52215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8FFA92-072A-4FF7-884F-95099A8D317A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656601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8FFA92-072A-4FF7-884F-95099A8D317A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665519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8FFA92-072A-4FF7-884F-95099A8D317A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505390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8FFA92-072A-4FF7-884F-95099A8D317A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091174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8FFA92-072A-4FF7-884F-95099A8D317A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246187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8FFA92-072A-4FF7-884F-95099A8D317A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55607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8FFA92-072A-4FF7-884F-95099A8D317A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952488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titleSlide2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377" y="9144"/>
            <a:ext cx="9143245" cy="685743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7" name="Footer Placeholder 3"/>
          <p:cNvSpPr txBox="1">
            <a:spLocks/>
          </p:cNvSpPr>
          <p:nvPr userDrawn="1"/>
        </p:nvSpPr>
        <p:spPr bwMode="auto">
          <a:xfrm>
            <a:off x="6402865" y="6702552"/>
            <a:ext cx="2741135" cy="123111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>
              <a:defRPr/>
            </a:pPr>
            <a:r>
              <a:rPr lang="en-US" sz="800" dirty="0">
                <a:solidFill>
                  <a:srgbClr val="FFFFFF"/>
                </a:solidFill>
              </a:rPr>
              <a:t>© </a:t>
            </a:r>
            <a:r>
              <a:rPr lang="en-US" sz="800" dirty="0" smtClean="0">
                <a:solidFill>
                  <a:srgbClr val="FFFFFF"/>
                </a:solidFill>
              </a:rPr>
              <a:t>2014 </a:t>
            </a:r>
            <a:r>
              <a:rPr lang="en-US" sz="800" dirty="0">
                <a:solidFill>
                  <a:srgbClr val="FFFFFF"/>
                </a:solidFill>
              </a:rPr>
              <a:t>Water Research Foundation. ALL RIGHTS RESERVED.</a:t>
            </a:r>
          </a:p>
        </p:txBody>
      </p:sp>
    </p:spTree>
    <p:extLst>
      <p:ext uri="{BB962C8B-B14F-4D97-AF65-F5344CB8AC3E}">
        <p14:creationId xmlns:p14="http://schemas.microsoft.com/office/powerpoint/2010/main" val="422115300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26820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398468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0422172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2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1792" y="667512"/>
            <a:ext cx="8539089" cy="585418"/>
          </a:xfrm>
        </p:spPr>
        <p:txBody>
          <a:bodyPr/>
          <a:lstStyle>
            <a:lvl1pPr algn="l">
              <a:defRPr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03698" y="1600200"/>
            <a:ext cx="3753723" cy="2103140"/>
          </a:xfrm>
        </p:spPr>
        <p:txBody>
          <a:bodyPr/>
          <a:lstStyle>
            <a:lvl1pPr marL="341313" indent="-341313">
              <a:lnSpc>
                <a:spcPts val="2800"/>
              </a:lnSpc>
              <a:spcBef>
                <a:spcPts val="600"/>
              </a:spcBef>
              <a:buClr>
                <a:srgbClr val="0070C0"/>
              </a:buClr>
              <a:buFont typeface="Arial" pitchFamily="34" charset="0"/>
              <a:buChar char="■"/>
              <a:tabLst>
                <a:tab pos="341313" algn="l"/>
              </a:tabLst>
              <a:defRPr sz="2000"/>
            </a:lvl1pPr>
            <a:lvl2pPr marL="682625" indent="-341313">
              <a:lnSpc>
                <a:spcPts val="2800"/>
              </a:lnSpc>
              <a:spcBef>
                <a:spcPts val="600"/>
              </a:spcBef>
              <a:buClr>
                <a:srgbClr val="346327"/>
              </a:buClr>
              <a:defRPr sz="2000"/>
            </a:lvl2pPr>
            <a:lvl3pPr marL="1025525" indent="-342900">
              <a:lnSpc>
                <a:spcPts val="2800"/>
              </a:lnSpc>
              <a:spcBef>
                <a:spcPts val="600"/>
              </a:spcBef>
              <a:buClr>
                <a:schemeClr val="tx1"/>
              </a:buClr>
              <a:buSzPct val="80000"/>
              <a:buFont typeface="Arial" pitchFamily="34" charset="0"/>
              <a:buChar char="►"/>
              <a:defRPr sz="1800"/>
            </a:lvl3pPr>
            <a:lvl4pPr marL="1255713" indent="-230188">
              <a:lnSpc>
                <a:spcPts val="2800"/>
              </a:lnSpc>
              <a:spcBef>
                <a:spcPts val="600"/>
              </a:spcBef>
              <a:buClr>
                <a:schemeClr val="tx1"/>
              </a:buClr>
              <a:buFont typeface="Symbol" pitchFamily="18" charset="2"/>
              <a:buChar char=""/>
              <a:defRPr sz="1600"/>
            </a:lvl4pPr>
            <a:lvl5pPr marL="1597025" indent="-341313">
              <a:lnSpc>
                <a:spcPts val="2800"/>
              </a:lnSpc>
              <a:spcBef>
                <a:spcPts val="600"/>
              </a:spcBef>
              <a:buClr>
                <a:schemeClr val="tx1"/>
              </a:buClr>
              <a:buFont typeface="Wingdings 2" pitchFamily="18" charset="2"/>
              <a:buChar char="P"/>
              <a:defRPr sz="14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Content Placeholder 2"/>
          <p:cNvSpPr>
            <a:spLocks noGrp="1"/>
          </p:cNvSpPr>
          <p:nvPr>
            <p:ph idx="11"/>
          </p:nvPr>
        </p:nvSpPr>
        <p:spPr>
          <a:xfrm>
            <a:off x="5250787" y="1606685"/>
            <a:ext cx="3753723" cy="2103140"/>
          </a:xfrm>
        </p:spPr>
        <p:txBody>
          <a:bodyPr/>
          <a:lstStyle>
            <a:lvl1pPr marL="341313" indent="-341313">
              <a:lnSpc>
                <a:spcPts val="2800"/>
              </a:lnSpc>
              <a:spcBef>
                <a:spcPts val="600"/>
              </a:spcBef>
              <a:buClr>
                <a:srgbClr val="0070C0"/>
              </a:buClr>
              <a:buFont typeface="Arial" pitchFamily="34" charset="0"/>
              <a:buChar char="■"/>
              <a:tabLst>
                <a:tab pos="341313" algn="l"/>
              </a:tabLst>
              <a:defRPr sz="2000"/>
            </a:lvl1pPr>
            <a:lvl2pPr marL="682625" indent="-341313">
              <a:lnSpc>
                <a:spcPts val="2800"/>
              </a:lnSpc>
              <a:spcBef>
                <a:spcPts val="600"/>
              </a:spcBef>
              <a:buClr>
                <a:srgbClr val="346327"/>
              </a:buClr>
              <a:defRPr sz="2000"/>
            </a:lvl2pPr>
            <a:lvl3pPr marL="1025525" indent="-342900">
              <a:lnSpc>
                <a:spcPts val="2800"/>
              </a:lnSpc>
              <a:spcBef>
                <a:spcPts val="600"/>
              </a:spcBef>
              <a:buClr>
                <a:schemeClr val="tx1"/>
              </a:buClr>
              <a:buSzPct val="80000"/>
              <a:buFont typeface="Arial" pitchFamily="34" charset="0"/>
              <a:buChar char="►"/>
              <a:defRPr sz="1800"/>
            </a:lvl3pPr>
            <a:lvl4pPr marL="1255713" indent="-230188">
              <a:lnSpc>
                <a:spcPts val="2800"/>
              </a:lnSpc>
              <a:spcBef>
                <a:spcPts val="600"/>
              </a:spcBef>
              <a:buClr>
                <a:schemeClr val="tx1"/>
              </a:buClr>
              <a:buFont typeface="Symbol" pitchFamily="18" charset="2"/>
              <a:buChar char=""/>
              <a:defRPr sz="1600"/>
            </a:lvl4pPr>
            <a:lvl5pPr marL="1597025" indent="-341313">
              <a:lnSpc>
                <a:spcPts val="2800"/>
              </a:lnSpc>
              <a:spcBef>
                <a:spcPts val="600"/>
              </a:spcBef>
              <a:buClr>
                <a:schemeClr val="tx1"/>
              </a:buClr>
              <a:buFont typeface="Wingdings 2" pitchFamily="18" charset="2"/>
              <a:buChar char="P"/>
              <a:defRPr sz="14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0012561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25024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1096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60193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522870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titleSlide1c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377" y="283"/>
            <a:ext cx="9143245" cy="6857434"/>
          </a:xfrm>
          <a:prstGeom prst="rect">
            <a:avLst/>
          </a:prstGeom>
        </p:spPr>
      </p:pic>
      <p:sp>
        <p:nvSpPr>
          <p:cNvPr id="3" name="Footer Placeholder 4"/>
          <p:cNvSpPr txBox="1">
            <a:spLocks/>
          </p:cNvSpPr>
          <p:nvPr userDrawn="1"/>
        </p:nvSpPr>
        <p:spPr>
          <a:xfrm>
            <a:off x="1394022" y="6734889"/>
            <a:ext cx="7732886" cy="123111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lvl="1" algn="ctr">
              <a:defRPr/>
            </a:pPr>
            <a:r>
              <a:rPr lang="en-US" sz="800" dirty="0">
                <a:solidFill>
                  <a:srgbClr val="FFFFFF"/>
                </a:solidFill>
              </a:rPr>
              <a:t>© </a:t>
            </a:r>
            <a:r>
              <a:rPr lang="en-US" sz="800" dirty="0" smtClean="0">
                <a:solidFill>
                  <a:srgbClr val="FFFFFF"/>
                </a:solidFill>
              </a:rPr>
              <a:t>2014 </a:t>
            </a:r>
            <a:r>
              <a:rPr lang="en-US" sz="800" dirty="0">
                <a:solidFill>
                  <a:srgbClr val="FFFFFF"/>
                </a:solidFill>
              </a:rPr>
              <a:t>Water Research Foundation. ALL RIGHTS RESERVED. No part of this presentation may be copied, reproduced, or otherwise utilized without permission.</a:t>
            </a:r>
          </a:p>
        </p:txBody>
      </p:sp>
    </p:spTree>
    <p:extLst>
      <p:ext uri="{BB962C8B-B14F-4D97-AF65-F5344CB8AC3E}">
        <p14:creationId xmlns:p14="http://schemas.microsoft.com/office/powerpoint/2010/main" val="25508506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5EB3CBD5-B622-40B8-ACAA-C6844593651F}" type="datetimeFigureOut">
              <a:rPr lang="en-US">
                <a:solidFill>
                  <a:srgbClr val="000000"/>
                </a:solidFill>
              </a:rPr>
              <a:pPr/>
              <a:t>5/1/2014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DF78375-4964-4880-9152-A4D300825BED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91669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titleSlide2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377" y="9144"/>
            <a:ext cx="9143245" cy="685743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7" name="Footer Placeholder 3"/>
          <p:cNvSpPr txBox="1">
            <a:spLocks/>
          </p:cNvSpPr>
          <p:nvPr userDrawn="1"/>
        </p:nvSpPr>
        <p:spPr bwMode="auto">
          <a:xfrm>
            <a:off x="6402865" y="6702552"/>
            <a:ext cx="2741135" cy="123111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>
              <a:defRPr/>
            </a:pPr>
            <a:r>
              <a:rPr lang="en-US" sz="800" dirty="0">
                <a:solidFill>
                  <a:srgbClr val="FFFFFF"/>
                </a:solidFill>
              </a:rPr>
              <a:t>© </a:t>
            </a:r>
            <a:r>
              <a:rPr lang="en-US" sz="800" dirty="0" smtClean="0">
                <a:solidFill>
                  <a:srgbClr val="FFFFFF"/>
                </a:solidFill>
              </a:rPr>
              <a:t>2014 </a:t>
            </a:r>
            <a:r>
              <a:rPr lang="en-US" sz="800" dirty="0">
                <a:solidFill>
                  <a:srgbClr val="FFFFFF"/>
                </a:solidFill>
              </a:rPr>
              <a:t>Water Research Foundation. ALL RIGHTS RESERVED.</a:t>
            </a:r>
          </a:p>
        </p:txBody>
      </p:sp>
    </p:spTree>
    <p:extLst>
      <p:ext uri="{BB962C8B-B14F-4D97-AF65-F5344CB8AC3E}">
        <p14:creationId xmlns:p14="http://schemas.microsoft.com/office/powerpoint/2010/main" val="12074297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226738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slideLayout" Target="../slideLayouts/slideLayout10.xml"/><Relationship Id="rId7" Type="http://schemas.openxmlformats.org/officeDocument/2006/relationships/theme" Target="../theme/theme2.xml"/><Relationship Id="rId2" Type="http://schemas.openxmlformats.org/officeDocument/2006/relationships/slideLayout" Target="../slideLayouts/slideLayout9.xml"/><Relationship Id="rId1" Type="http://schemas.openxmlformats.org/officeDocument/2006/relationships/slideLayout" Target="../slideLayouts/slideLayout8.xml"/><Relationship Id="rId6" Type="http://schemas.openxmlformats.org/officeDocument/2006/relationships/slideLayout" Target="../slideLayouts/slideLayout13.xml"/><Relationship Id="rId5" Type="http://schemas.openxmlformats.org/officeDocument/2006/relationships/slideLayout" Target="../slideLayouts/slideLayout12.xml"/><Relationship Id="rId4" Type="http://schemas.openxmlformats.org/officeDocument/2006/relationships/slideLayout" Target="../slideLayouts/slideLayout1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pptBars.pn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377" y="0"/>
            <a:ext cx="9143245" cy="341348"/>
          </a:xfrm>
          <a:prstGeom prst="rect">
            <a:avLst/>
          </a:prstGeom>
        </p:spPr>
      </p:pic>
      <p:pic>
        <p:nvPicPr>
          <p:cNvPr id="8" name="Picture 7" descr="pptBars.pn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377" y="6516652"/>
            <a:ext cx="9143245" cy="341348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473075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98637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Footer Placeholder 3"/>
          <p:cNvSpPr txBox="1">
            <a:spLocks/>
          </p:cNvSpPr>
          <p:nvPr/>
        </p:nvSpPr>
        <p:spPr bwMode="auto">
          <a:xfrm>
            <a:off x="6402865" y="6702552"/>
            <a:ext cx="2741135" cy="123111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>
              <a:defRPr/>
            </a:pPr>
            <a:r>
              <a:rPr lang="en-US" sz="800" dirty="0">
                <a:solidFill>
                  <a:srgbClr val="FFFFFF"/>
                </a:solidFill>
              </a:rPr>
              <a:t>© </a:t>
            </a:r>
            <a:r>
              <a:rPr lang="en-US" sz="800" dirty="0" smtClean="0">
                <a:solidFill>
                  <a:srgbClr val="FFFFFF"/>
                </a:solidFill>
              </a:rPr>
              <a:t>2014 </a:t>
            </a:r>
            <a:r>
              <a:rPr lang="en-US" sz="800" dirty="0">
                <a:solidFill>
                  <a:srgbClr val="FFFFFF"/>
                </a:solidFill>
              </a:rPr>
              <a:t>Water Research Foundation. ALL RIGHTS RESERVED.</a:t>
            </a:r>
          </a:p>
        </p:txBody>
      </p:sp>
    </p:spTree>
    <p:extLst>
      <p:ext uri="{BB962C8B-B14F-4D97-AF65-F5344CB8AC3E}">
        <p14:creationId xmlns:p14="http://schemas.microsoft.com/office/powerpoint/2010/main" val="25808859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b="1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Trebuchet MS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Trebuchet MS" pitchFamily="34" charset="0"/>
        <a:buChar char="—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Trebuchet MS" pitchFamily="34" charset="0"/>
        <a:buChar char="▪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Trebuchet MS" pitchFamily="34" charset="0"/>
        <a:buChar char="◦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Trebuchet MS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pptBars.pn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377" y="0"/>
            <a:ext cx="9143245" cy="341348"/>
          </a:xfrm>
          <a:prstGeom prst="rect">
            <a:avLst/>
          </a:prstGeom>
        </p:spPr>
      </p:pic>
      <p:pic>
        <p:nvPicPr>
          <p:cNvPr id="8" name="Picture 7" descr="pptBars.pn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377" y="6516652"/>
            <a:ext cx="9143245" cy="341348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473075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98637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Footer Placeholder 3"/>
          <p:cNvSpPr txBox="1">
            <a:spLocks/>
          </p:cNvSpPr>
          <p:nvPr/>
        </p:nvSpPr>
        <p:spPr bwMode="auto">
          <a:xfrm>
            <a:off x="6402865" y="6702552"/>
            <a:ext cx="2741135" cy="123111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>
              <a:defRPr/>
            </a:pPr>
            <a:r>
              <a:rPr lang="en-US" sz="800" dirty="0">
                <a:solidFill>
                  <a:srgbClr val="FFFFFF"/>
                </a:solidFill>
              </a:rPr>
              <a:t>© </a:t>
            </a:r>
            <a:r>
              <a:rPr lang="en-US" sz="800" dirty="0" smtClean="0">
                <a:solidFill>
                  <a:srgbClr val="FFFFFF"/>
                </a:solidFill>
              </a:rPr>
              <a:t>2014 </a:t>
            </a:r>
            <a:r>
              <a:rPr lang="en-US" sz="800" dirty="0">
                <a:solidFill>
                  <a:srgbClr val="FFFFFF"/>
                </a:solidFill>
              </a:rPr>
              <a:t>Water Research Foundation. ALL RIGHTS RESERVED.</a:t>
            </a:r>
          </a:p>
        </p:txBody>
      </p:sp>
    </p:spTree>
    <p:extLst>
      <p:ext uri="{BB962C8B-B14F-4D97-AF65-F5344CB8AC3E}">
        <p14:creationId xmlns:p14="http://schemas.microsoft.com/office/powerpoint/2010/main" val="17910466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9" r:id="rId1"/>
    <p:sldLayoutId id="2147483670" r:id="rId2"/>
    <p:sldLayoutId id="2147483671" r:id="rId3"/>
    <p:sldLayoutId id="2147483672" r:id="rId4"/>
    <p:sldLayoutId id="2147483673" r:id="rId5"/>
    <p:sldLayoutId id="2147483674" r:id="rId6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b="1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Trebuchet MS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Trebuchet MS" pitchFamily="34" charset="0"/>
        <a:buChar char="—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Trebuchet MS" pitchFamily="34" charset="0"/>
        <a:buChar char="▪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Trebuchet MS" pitchFamily="34" charset="0"/>
        <a:buChar char="◦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Trebuchet MS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9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9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9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11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16.wmf"/><Relationship Id="rId4" Type="http://schemas.openxmlformats.org/officeDocument/2006/relationships/oleObject" Target="../embeddings/oleObject1.bin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19.jpg"/><Relationship Id="rId4" Type="http://schemas.openxmlformats.org/officeDocument/2006/relationships/image" Target="../media/image18.pn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0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9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9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9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emf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emf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1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emf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1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9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9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9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hyperlink" Target="mailto:jkiefer@hazenandsawyer.com" TargetMode="External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0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7.jpg"/><Relationship Id="rId4" Type="http://schemas.openxmlformats.org/officeDocument/2006/relationships/image" Target="../media/image6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10.jpg"/><Relationship Id="rId4" Type="http://schemas.openxmlformats.org/officeDocument/2006/relationships/image" Target="../media/image9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0770" y="2501661"/>
            <a:ext cx="8893834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ts val="1200"/>
              </a:spcBef>
            </a:pPr>
            <a:endParaRPr lang="en-US" sz="1000" b="1" u="sng" dirty="0">
              <a:solidFill>
                <a:srgbClr val="EEECE1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endParaRPr lang="en-US" sz="1100" b="1" dirty="0">
              <a:solidFill>
                <a:srgbClr val="FFC00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277260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9248" y="369250"/>
            <a:ext cx="8839200" cy="584775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Heterogeneity and Variability</a:t>
            </a:r>
            <a:endParaRPr lang="en-US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3" cstate="print"/>
          <a:srcRect l="6492" r="7284"/>
          <a:stretch/>
        </p:blipFill>
        <p:spPr bwMode="auto">
          <a:xfrm>
            <a:off x="533400" y="914400"/>
            <a:ext cx="8016764" cy="54781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77001" y="3377033"/>
            <a:ext cx="2667000" cy="19304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69032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7435" y="469242"/>
            <a:ext cx="7886700" cy="523862"/>
          </a:xfrm>
        </p:spPr>
        <p:txBody>
          <a:bodyPr/>
          <a:lstStyle/>
          <a:p>
            <a:r>
              <a:rPr lang="en-US" sz="2800" dirty="0" smtClean="0"/>
              <a:t>Within-Class Variability (Lodging example)</a:t>
            </a:r>
            <a:endParaRPr lang="en-US" sz="2800" dirty="0"/>
          </a:p>
        </p:txBody>
      </p:sp>
      <p:pic>
        <p:nvPicPr>
          <p:cNvPr id="5" name="Picture 4" descr="H_Hotels.bmp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44259" y="1066800"/>
            <a:ext cx="8589533" cy="5442505"/>
          </a:xfrm>
          <a:prstGeom prst="rect">
            <a:avLst/>
          </a:prstGeom>
          <a:ln>
            <a:solidFill>
              <a:schemeClr val="tx1"/>
            </a:solidFill>
          </a:ln>
        </p:spPr>
      </p:pic>
      <p:grpSp>
        <p:nvGrpSpPr>
          <p:cNvPr id="10" name="Group 9"/>
          <p:cNvGrpSpPr/>
          <p:nvPr/>
        </p:nvGrpSpPr>
        <p:grpSpPr>
          <a:xfrm>
            <a:off x="1524000" y="2438400"/>
            <a:ext cx="2362200" cy="533400"/>
            <a:chOff x="1524000" y="2438400"/>
            <a:chExt cx="2362200" cy="533400"/>
          </a:xfrm>
        </p:grpSpPr>
        <p:sp>
          <p:nvSpPr>
            <p:cNvPr id="4" name="TextBox 3"/>
            <p:cNvSpPr txBox="1"/>
            <p:nvPr/>
          </p:nvSpPr>
          <p:spPr>
            <a:xfrm>
              <a:off x="1524000" y="2438400"/>
              <a:ext cx="167640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b="1" dirty="0" smtClean="0"/>
                <a:t>Luxury Hotels</a:t>
              </a:r>
              <a:endParaRPr lang="en-US" sz="1600" b="1" dirty="0"/>
            </a:p>
          </p:txBody>
        </p:sp>
        <p:cxnSp>
          <p:nvCxnSpPr>
            <p:cNvPr id="8" name="Straight Arrow Connector 7"/>
            <p:cNvCxnSpPr/>
            <p:nvPr/>
          </p:nvCxnSpPr>
          <p:spPr>
            <a:xfrm>
              <a:off x="2924503" y="2711669"/>
              <a:ext cx="961697" cy="260131"/>
            </a:xfrm>
            <a:prstGeom prst="straightConnector1">
              <a:avLst/>
            </a:prstGeom>
            <a:ln w="28575">
              <a:tailEnd type="arrow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13" name="Group 12"/>
          <p:cNvGrpSpPr/>
          <p:nvPr/>
        </p:nvGrpSpPr>
        <p:grpSpPr>
          <a:xfrm>
            <a:off x="6172200" y="4724400"/>
            <a:ext cx="2133600" cy="414754"/>
            <a:chOff x="6172200" y="4724400"/>
            <a:chExt cx="2133600" cy="414754"/>
          </a:xfrm>
        </p:grpSpPr>
        <p:sp>
          <p:nvSpPr>
            <p:cNvPr id="6" name="TextBox 5"/>
            <p:cNvSpPr txBox="1"/>
            <p:nvPr/>
          </p:nvSpPr>
          <p:spPr>
            <a:xfrm>
              <a:off x="6629400" y="4800600"/>
              <a:ext cx="167640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b="1" dirty="0" smtClean="0"/>
                <a:t>Motels</a:t>
              </a:r>
              <a:endParaRPr lang="en-US" sz="1600" b="1" dirty="0"/>
            </a:p>
          </p:txBody>
        </p:sp>
        <p:cxnSp>
          <p:nvCxnSpPr>
            <p:cNvPr id="12" name="Straight Arrow Connector 11"/>
            <p:cNvCxnSpPr>
              <a:stCxn id="6" idx="1"/>
            </p:cNvCxnSpPr>
            <p:nvPr/>
          </p:nvCxnSpPr>
          <p:spPr>
            <a:xfrm flipH="1" flipV="1">
              <a:off x="6172200" y="4724400"/>
              <a:ext cx="457200" cy="245477"/>
            </a:xfrm>
            <a:prstGeom prst="straightConnector1">
              <a:avLst/>
            </a:prstGeom>
            <a:ln w="28575">
              <a:tailEnd type="arrow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7382469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5434" y="381000"/>
            <a:ext cx="8479393" cy="796160"/>
          </a:xfrm>
        </p:spPr>
        <p:txBody>
          <a:bodyPr/>
          <a:lstStyle/>
          <a:p>
            <a:r>
              <a:rPr lang="en-US" sz="2800" dirty="0" smtClean="0"/>
              <a:t>Within-Class Variability (Office Building example)</a:t>
            </a:r>
            <a:endParaRPr lang="en-US" sz="2800" dirty="0"/>
          </a:p>
        </p:txBody>
      </p:sp>
      <p:pic>
        <p:nvPicPr>
          <p:cNvPr id="4" name="Picture 3" descr="O_Office Buildings.bmp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19565" y="990600"/>
            <a:ext cx="8672035" cy="5334000"/>
          </a:xfrm>
          <a:prstGeom prst="rect">
            <a:avLst/>
          </a:prstGeom>
        </p:spPr>
      </p:pic>
      <p:grpSp>
        <p:nvGrpSpPr>
          <p:cNvPr id="5" name="Group 4"/>
          <p:cNvGrpSpPr/>
          <p:nvPr/>
        </p:nvGrpSpPr>
        <p:grpSpPr>
          <a:xfrm>
            <a:off x="1981200" y="2525110"/>
            <a:ext cx="2362200" cy="533400"/>
            <a:chOff x="1524000" y="2438400"/>
            <a:chExt cx="2362200" cy="533400"/>
          </a:xfrm>
        </p:grpSpPr>
        <p:sp>
          <p:nvSpPr>
            <p:cNvPr id="6" name="TextBox 5"/>
            <p:cNvSpPr txBox="1"/>
            <p:nvPr/>
          </p:nvSpPr>
          <p:spPr>
            <a:xfrm>
              <a:off x="1524000" y="2438400"/>
              <a:ext cx="167640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b="1" dirty="0" smtClean="0"/>
                <a:t>Tower Type</a:t>
              </a:r>
              <a:endParaRPr lang="en-US" sz="1600" b="1" dirty="0"/>
            </a:p>
          </p:txBody>
        </p:sp>
        <p:cxnSp>
          <p:nvCxnSpPr>
            <p:cNvPr id="7" name="Straight Arrow Connector 6"/>
            <p:cNvCxnSpPr/>
            <p:nvPr/>
          </p:nvCxnSpPr>
          <p:spPr>
            <a:xfrm>
              <a:off x="2924503" y="2711669"/>
              <a:ext cx="961697" cy="260131"/>
            </a:xfrm>
            <a:prstGeom prst="straightConnector1">
              <a:avLst/>
            </a:prstGeom>
            <a:ln w="28575">
              <a:tailEnd type="arrow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6206150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3576" y="914400"/>
            <a:ext cx="7823223" cy="5574985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7" name="Rectangle 6"/>
          <p:cNvSpPr/>
          <p:nvPr/>
        </p:nvSpPr>
        <p:spPr>
          <a:xfrm>
            <a:off x="865635" y="976184"/>
            <a:ext cx="6262437" cy="5574985"/>
          </a:xfrm>
          <a:prstGeom prst="rect">
            <a:avLst/>
          </a:prstGeom>
          <a:noFill/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621792" y="407381"/>
            <a:ext cx="8522208" cy="585418"/>
          </a:xfrm>
          <a:ln>
            <a:noFill/>
          </a:ln>
        </p:spPr>
        <p:txBody>
          <a:bodyPr>
            <a:noAutofit/>
          </a:bodyPr>
          <a:lstStyle/>
          <a:p>
            <a:r>
              <a:rPr lang="en-US" sz="3600" dirty="0"/>
              <a:t>Basics of the “CII Problem”</a:t>
            </a:r>
          </a:p>
        </p:txBody>
      </p:sp>
      <p:sp>
        <p:nvSpPr>
          <p:cNvPr id="2" name="Rectangle 1"/>
          <p:cNvSpPr/>
          <p:nvPr/>
        </p:nvSpPr>
        <p:spPr>
          <a:xfrm>
            <a:off x="863576" y="976184"/>
            <a:ext cx="6264496" cy="5513201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59399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4401" y="990601"/>
            <a:ext cx="7772400" cy="5538768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621792" y="407381"/>
            <a:ext cx="8522208" cy="585418"/>
          </a:xfrm>
        </p:spPr>
        <p:txBody>
          <a:bodyPr>
            <a:noAutofit/>
          </a:bodyPr>
          <a:lstStyle/>
          <a:p>
            <a:r>
              <a:rPr lang="en-US" sz="3600" dirty="0"/>
              <a:t>Basics of the “CII Problem”</a:t>
            </a:r>
          </a:p>
        </p:txBody>
      </p:sp>
      <p:sp>
        <p:nvSpPr>
          <p:cNvPr id="7" name="Rectangle 6"/>
          <p:cNvSpPr/>
          <p:nvPr/>
        </p:nvSpPr>
        <p:spPr>
          <a:xfrm>
            <a:off x="914401" y="1016785"/>
            <a:ext cx="4343399" cy="548640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34333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3577" y="990601"/>
            <a:ext cx="7747024" cy="5520684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7" name="Rectangle 6"/>
          <p:cNvSpPr/>
          <p:nvPr/>
        </p:nvSpPr>
        <p:spPr>
          <a:xfrm>
            <a:off x="863577" y="1019433"/>
            <a:ext cx="2549657" cy="5457568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621792" y="407381"/>
            <a:ext cx="8522208" cy="585418"/>
          </a:xfrm>
        </p:spPr>
        <p:txBody>
          <a:bodyPr>
            <a:noAutofit/>
          </a:bodyPr>
          <a:lstStyle/>
          <a:p>
            <a:r>
              <a:rPr lang="en-US" sz="3600" dirty="0"/>
              <a:t>Basics of the “CII Problem”</a:t>
            </a:r>
          </a:p>
        </p:txBody>
      </p:sp>
    </p:spTree>
    <p:extLst>
      <p:ext uri="{BB962C8B-B14F-4D97-AF65-F5344CB8AC3E}">
        <p14:creationId xmlns:p14="http://schemas.microsoft.com/office/powerpoint/2010/main" val="3981808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3576" y="990600"/>
            <a:ext cx="7823223" cy="5422585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621792" y="407381"/>
            <a:ext cx="8522208" cy="585418"/>
          </a:xfrm>
        </p:spPr>
        <p:txBody>
          <a:bodyPr>
            <a:noAutofit/>
          </a:bodyPr>
          <a:lstStyle/>
          <a:p>
            <a:r>
              <a:rPr lang="en-US" sz="3600" dirty="0"/>
              <a:t>Basics of the “CII Problem”</a:t>
            </a:r>
          </a:p>
        </p:txBody>
      </p:sp>
    </p:spTree>
    <p:extLst>
      <p:ext uri="{BB962C8B-B14F-4D97-AF65-F5344CB8AC3E}">
        <p14:creationId xmlns:p14="http://schemas.microsoft.com/office/powerpoint/2010/main" val="2691877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9094" y="381000"/>
            <a:ext cx="8229600" cy="1143000"/>
          </a:xfrm>
        </p:spPr>
        <p:txBody>
          <a:bodyPr>
            <a:noAutofit/>
          </a:bodyPr>
          <a:lstStyle/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en-US" sz="3200" b="1" dirty="0">
                <a:ea typeface="Times New Roman"/>
                <a:cs typeface="Arial" pitchFamily="34" charset="0"/>
              </a:rPr>
              <a:t>Example Drivers of End Use Consumption and Related Proxies</a:t>
            </a:r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4121506"/>
              </p:ext>
            </p:extLst>
          </p:nvPr>
        </p:nvGraphicFramePr>
        <p:xfrm>
          <a:off x="381000" y="1600200"/>
          <a:ext cx="8647385" cy="3662936"/>
        </p:xfrm>
        <a:graphic>
          <a:graphicData uri="http://schemas.openxmlformats.org/drawingml/2006/table">
            <a:tbl>
              <a:tblPr/>
              <a:tblGrid>
                <a:gridCol w="2047677"/>
                <a:gridCol w="2331785"/>
                <a:gridCol w="1449933"/>
                <a:gridCol w="1408995"/>
                <a:gridCol w="1408995"/>
              </a:tblGrid>
              <a:tr h="481623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End Use Category</a:t>
                      </a:r>
                      <a:endParaRPr lang="en-US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6630" marR="6663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Demand Drivers</a:t>
                      </a:r>
                      <a:endParaRPr lang="en-US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6630" marR="6663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Proxies of Scale or Capacity</a:t>
                      </a:r>
                      <a:endParaRPr lang="en-US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6630" marR="6663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481623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Cooling (water based)</a:t>
                      </a:r>
                      <a:endParaRPr lang="en-US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6630" marR="6663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Preferences/Policies</a:t>
                      </a:r>
                      <a:endParaRPr lang="en-US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6630" marR="6663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Tonnage</a:t>
                      </a:r>
                      <a:endParaRPr lang="en-US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6630" marR="6663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Cubic Footage</a:t>
                      </a:r>
                      <a:endParaRPr lang="en-US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6630" marR="6663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Square Footage</a:t>
                      </a:r>
                      <a:endParaRPr lang="en-US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6630" marR="6663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55233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Irrigation</a:t>
                      </a:r>
                      <a:endParaRPr lang="en-US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6630" marR="6663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Irrigated Landscape Area</a:t>
                      </a:r>
                      <a:endParaRPr lang="en-US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6630" marR="6663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Irrigable Area</a:t>
                      </a:r>
                      <a:endParaRPr lang="en-US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6630" marR="6663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kern="12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ET</a:t>
                      </a:r>
                    </a:p>
                  </a:txBody>
                  <a:tcPr marL="66630" marR="6663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kern="1200" dirty="0" smtClean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Air Temperature</a:t>
                      </a:r>
                    </a:p>
                  </a:txBody>
                  <a:tcPr marL="66630" marR="6663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481623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Sanitary</a:t>
                      </a:r>
                      <a:endParaRPr lang="en-US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6630" marR="6663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People (Visitors + Employment)</a:t>
                      </a:r>
                      <a:endParaRPr lang="en-US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6630" marR="6663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Number of Fixtures</a:t>
                      </a:r>
                      <a:endParaRPr lang="en-US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6630" marR="6663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Square Footage</a:t>
                      </a:r>
                      <a:endParaRPr lang="en-US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6630" marR="6663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Number </a:t>
                      </a:r>
                      <a:r>
                        <a:rPr lang="en-US" sz="16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of Employees</a:t>
                      </a:r>
                      <a:endParaRPr lang="en-US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6630" marR="6663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481623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Process water</a:t>
                      </a:r>
                      <a:endParaRPr lang="en-US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6630" marR="6663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Production Level</a:t>
                      </a:r>
                      <a:endParaRPr lang="en-US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6630" marR="6663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Number of Employees</a:t>
                      </a:r>
                      <a:endParaRPr lang="en-US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6630" marR="6663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Square Footage</a:t>
                      </a:r>
                      <a:endParaRPr lang="en-US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6630" marR="6663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en-US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6630" marR="6663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55233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Other/</a:t>
                      </a:r>
                      <a:r>
                        <a:rPr lang="en-US" sz="1600" dirty="0" err="1" smtClean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Misc</a:t>
                      </a:r>
                      <a:endParaRPr lang="en-US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6630" marR="6663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en-US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6630" marR="6663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en-US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6630" marR="6663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en-US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6630" marR="6663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en-US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6630" marR="6663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481623">
                <a:tc>
                  <a:txBody>
                    <a:bodyPr/>
                    <a:lstStyle/>
                    <a:p>
                      <a:pPr marL="0" marR="0" indent="13970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Pools</a:t>
                      </a:r>
                      <a:endParaRPr lang="en-US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6630" marR="6663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Preferences/Policies</a:t>
                      </a:r>
                      <a:endParaRPr lang="en-US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6630" marR="6663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Area</a:t>
                      </a:r>
                      <a:endParaRPr lang="en-US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6630" marR="6663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ET</a:t>
                      </a:r>
                      <a:endParaRPr lang="en-US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6630" marR="6663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Air </a:t>
                      </a:r>
                      <a:r>
                        <a:rPr lang="en-US" sz="16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Temperature</a:t>
                      </a:r>
                      <a:endParaRPr lang="en-US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6630" marR="6663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481623"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Food service</a:t>
                      </a:r>
                      <a:endParaRPr lang="en-US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6630" marR="6663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Volume </a:t>
                      </a:r>
                      <a:r>
                        <a:rPr lang="en-US" sz="16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of service (meals served)</a:t>
                      </a:r>
                      <a:endParaRPr lang="en-US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6630" marR="6663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 Area</a:t>
                      </a:r>
                      <a:endParaRPr lang="en-US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6630" marR="6663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Number of Employees</a:t>
                      </a:r>
                      <a:endParaRPr lang="en-US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6630" marR="6663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Seating capacity</a:t>
                      </a:r>
                      <a:endParaRPr lang="en-US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6630" marR="6663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grpSp>
        <p:nvGrpSpPr>
          <p:cNvPr id="4" name="Group 3"/>
          <p:cNvGrpSpPr/>
          <p:nvPr/>
        </p:nvGrpSpPr>
        <p:grpSpPr>
          <a:xfrm>
            <a:off x="381000" y="5495210"/>
            <a:ext cx="8375500" cy="646331"/>
            <a:chOff x="323194" y="5631652"/>
            <a:chExt cx="8375500" cy="646331"/>
          </a:xfrm>
        </p:grpSpPr>
        <p:sp>
          <p:nvSpPr>
            <p:cNvPr id="3" name="TextBox 2"/>
            <p:cNvSpPr txBox="1"/>
            <p:nvPr/>
          </p:nvSpPr>
          <p:spPr>
            <a:xfrm>
              <a:off x="4812494" y="5770151"/>
              <a:ext cx="3886200" cy="369332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 smtClean="0">
                  <a:solidFill>
                    <a:schemeClr val="bg1"/>
                  </a:solidFill>
                </a:rPr>
                <a:t>Multiple drivers or proxies of scale</a:t>
              </a:r>
              <a:endParaRPr lang="en-US" b="1" dirty="0">
                <a:solidFill>
                  <a:schemeClr val="bg1"/>
                </a:solidFill>
              </a:endParaRPr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323194" y="5631652"/>
              <a:ext cx="3397469" cy="646331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n-US" b="1" dirty="0" smtClean="0">
                  <a:solidFill>
                    <a:schemeClr val="bg1"/>
                  </a:solidFill>
                </a:rPr>
                <a:t>Single water use record not broken into end uses</a:t>
              </a:r>
              <a:endParaRPr lang="en-US" b="1" dirty="0">
                <a:solidFill>
                  <a:schemeClr val="bg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0831468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533400"/>
            <a:ext cx="7886700" cy="1046519"/>
          </a:xfrm>
        </p:spPr>
        <p:txBody>
          <a:bodyPr>
            <a:noAutofit/>
          </a:bodyPr>
          <a:lstStyle/>
          <a:p>
            <a:r>
              <a:rPr lang="en-US" sz="3200" dirty="0" smtClean="0"/>
              <a:t>Differentiating Scale from Rate </a:t>
            </a:r>
            <a:br>
              <a:rPr lang="en-US" sz="3200" dirty="0" smtClean="0"/>
            </a:br>
            <a:r>
              <a:rPr lang="en-US" sz="3200" dirty="0" smtClean="0"/>
              <a:t>(or Intensity) of Use</a:t>
            </a:r>
            <a:endParaRPr lang="en-US" sz="3200" dirty="0"/>
          </a:p>
        </p:txBody>
      </p:sp>
      <p:sp>
        <p:nvSpPr>
          <p:cNvPr id="1026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028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757757" y="3984985"/>
            <a:ext cx="7700443" cy="224676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For example:</a:t>
            </a:r>
          </a:p>
          <a:p>
            <a:endParaRPr lang="en-US" sz="2000" dirty="0"/>
          </a:p>
          <a:p>
            <a:pPr marL="342900" indent="-342900">
              <a:buFont typeface="Arial" pitchFamily="34" charset="0"/>
              <a:buChar char="•"/>
            </a:pPr>
            <a:r>
              <a:rPr lang="en-US" sz="2000" dirty="0" smtClean="0"/>
              <a:t>Water use in a school = avg. water use per student x students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sz="2000" dirty="0" smtClean="0"/>
              <a:t>Water use in hotel = avg. water use per occupied room x occupied rooms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sz="2000" dirty="0" smtClean="0"/>
              <a:t>Water use for irrigation = avg. water use per irrigated sq. ft. x irrigated area</a:t>
            </a:r>
            <a:endParaRPr lang="en-US" sz="2000" dirty="0"/>
          </a:p>
        </p:txBody>
      </p:sp>
      <p:grpSp>
        <p:nvGrpSpPr>
          <p:cNvPr id="13" name="Group 12"/>
          <p:cNvGrpSpPr/>
          <p:nvPr/>
        </p:nvGrpSpPr>
        <p:grpSpPr>
          <a:xfrm>
            <a:off x="2105819" y="1786853"/>
            <a:ext cx="4932362" cy="2198132"/>
            <a:chOff x="2209800" y="2180899"/>
            <a:chExt cx="4932362" cy="2198132"/>
          </a:xfrm>
        </p:grpSpPr>
        <p:graphicFrame>
          <p:nvGraphicFramePr>
            <p:cNvPr id="15" name="Object 14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181467969"/>
                </p:ext>
              </p:extLst>
            </p:nvPr>
          </p:nvGraphicFramePr>
          <p:xfrm>
            <a:off x="2209800" y="2180899"/>
            <a:ext cx="4932362" cy="155257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033" name="Equation" r:id="rId4" imgW="1371600" imgH="431640" progId="Equation.3">
                    <p:embed/>
                  </p:oleObj>
                </mc:Choice>
                <mc:Fallback>
                  <p:oleObj name="Equation" r:id="rId4" imgW="1371600" imgH="43164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209800" y="2180899"/>
                          <a:ext cx="4932362" cy="1552575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6" name="TextBox 15"/>
            <p:cNvSpPr txBox="1"/>
            <p:nvPr/>
          </p:nvSpPr>
          <p:spPr>
            <a:xfrm>
              <a:off x="3200400" y="4009699"/>
              <a:ext cx="17526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rPr>
                <a:t>Rate of use</a:t>
              </a: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4572000" y="3933499"/>
              <a:ext cx="9144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rPr>
                <a:t>Driver</a:t>
              </a: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cxnSp>
          <p:nvCxnSpPr>
            <p:cNvPr id="18" name="Straight Arrow Connector 17"/>
            <p:cNvCxnSpPr/>
            <p:nvPr/>
          </p:nvCxnSpPr>
          <p:spPr>
            <a:xfrm flipV="1">
              <a:off x="3657600" y="3704899"/>
              <a:ext cx="0" cy="381000"/>
            </a:xfrm>
            <a:prstGeom prst="straightConnector1">
              <a:avLst/>
            </a:prstGeom>
            <a:noFill/>
            <a:ln w="22225" cap="flat" cmpd="sng" algn="ctr">
              <a:solidFill>
                <a:sysClr val="windowText" lastClr="000000"/>
              </a:solidFill>
              <a:prstDash val="solid"/>
              <a:tailEnd type="arrow"/>
            </a:ln>
            <a:effectLst/>
          </p:spPr>
        </p:cxnSp>
        <p:cxnSp>
          <p:nvCxnSpPr>
            <p:cNvPr id="19" name="Straight Arrow Connector 18"/>
            <p:cNvCxnSpPr>
              <a:stCxn id="17" idx="0"/>
            </p:cNvCxnSpPr>
            <p:nvPr/>
          </p:nvCxnSpPr>
          <p:spPr>
            <a:xfrm flipV="1">
              <a:off x="5029200" y="3323899"/>
              <a:ext cx="0" cy="609600"/>
            </a:xfrm>
            <a:prstGeom prst="straightConnector1">
              <a:avLst/>
            </a:prstGeom>
            <a:noFill/>
            <a:ln w="22225" cap="flat" cmpd="sng" algn="ctr">
              <a:solidFill>
                <a:sysClr val="windowText" lastClr="000000"/>
              </a:solidFill>
              <a:prstDash val="solid"/>
              <a:tailEnd type="arrow"/>
            </a:ln>
            <a:effectLst/>
          </p:spPr>
        </p:cxnSp>
      </p:grpSp>
    </p:spTree>
    <p:extLst>
      <p:ext uri="{BB962C8B-B14F-4D97-AF65-F5344CB8AC3E}">
        <p14:creationId xmlns:p14="http://schemas.microsoft.com/office/powerpoint/2010/main" val="5797655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495300" y="1344415"/>
            <a:ext cx="6477000" cy="4876800"/>
            <a:chOff x="1143000" y="685800"/>
            <a:chExt cx="6477000" cy="4876800"/>
          </a:xfrm>
        </p:grpSpPr>
        <p:cxnSp>
          <p:nvCxnSpPr>
            <p:cNvPr id="2" name="Straight Arrow Connector 1"/>
            <p:cNvCxnSpPr/>
            <p:nvPr/>
          </p:nvCxnSpPr>
          <p:spPr>
            <a:xfrm flipV="1">
              <a:off x="1905000" y="685800"/>
              <a:ext cx="0" cy="4267200"/>
            </a:xfrm>
            <a:prstGeom prst="straightConnector1">
              <a:avLst/>
            </a:prstGeom>
            <a:ln w="5715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" name="Straight Arrow Connector 2"/>
            <p:cNvCxnSpPr/>
            <p:nvPr/>
          </p:nvCxnSpPr>
          <p:spPr>
            <a:xfrm>
              <a:off x="1905000" y="4953000"/>
              <a:ext cx="5486400" cy="0"/>
            </a:xfrm>
            <a:prstGeom prst="straightConnector1">
              <a:avLst/>
            </a:prstGeom>
            <a:ln w="5715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" name="TextBox 3"/>
            <p:cNvSpPr txBox="1"/>
            <p:nvPr/>
          </p:nvSpPr>
          <p:spPr>
            <a:xfrm>
              <a:off x="1143000" y="762000"/>
              <a:ext cx="609600" cy="3810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/>
                <a:t>Q</a:t>
              </a:r>
              <a:endParaRPr lang="en-US" dirty="0"/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7010400" y="5181600"/>
              <a:ext cx="609600" cy="3810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/>
                <a:t>N</a:t>
              </a:r>
              <a:endParaRPr lang="en-US" dirty="0"/>
            </a:p>
          </p:txBody>
        </p:sp>
        <p:sp>
          <p:nvSpPr>
            <p:cNvPr id="18" name="4-Point Star 17"/>
            <p:cNvSpPr/>
            <p:nvPr/>
          </p:nvSpPr>
          <p:spPr>
            <a:xfrm>
              <a:off x="4114800" y="2514600"/>
              <a:ext cx="76200" cy="76200"/>
            </a:xfrm>
            <a:prstGeom prst="star4">
              <a:avLst/>
            </a:prstGeom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00" dirty="0"/>
            </a:p>
          </p:txBody>
        </p:sp>
        <p:sp>
          <p:nvSpPr>
            <p:cNvPr id="19" name="4-Point Star 18"/>
            <p:cNvSpPr/>
            <p:nvPr/>
          </p:nvSpPr>
          <p:spPr>
            <a:xfrm>
              <a:off x="4648200" y="2209800"/>
              <a:ext cx="76200" cy="76200"/>
            </a:xfrm>
            <a:prstGeom prst="star4">
              <a:avLst/>
            </a:prstGeom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00" dirty="0"/>
            </a:p>
          </p:txBody>
        </p:sp>
        <p:sp>
          <p:nvSpPr>
            <p:cNvPr id="20" name="4-Point Star 19"/>
            <p:cNvSpPr/>
            <p:nvPr/>
          </p:nvSpPr>
          <p:spPr>
            <a:xfrm>
              <a:off x="5486400" y="2133600"/>
              <a:ext cx="76200" cy="76200"/>
            </a:xfrm>
            <a:prstGeom prst="star4">
              <a:avLst/>
            </a:prstGeom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00" dirty="0"/>
            </a:p>
          </p:txBody>
        </p:sp>
        <p:sp>
          <p:nvSpPr>
            <p:cNvPr id="21" name="4-Point Star 20"/>
            <p:cNvSpPr/>
            <p:nvPr/>
          </p:nvSpPr>
          <p:spPr>
            <a:xfrm>
              <a:off x="3352800" y="3505200"/>
              <a:ext cx="76200" cy="76200"/>
            </a:xfrm>
            <a:prstGeom prst="star4">
              <a:avLst/>
            </a:prstGeom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00" dirty="0"/>
            </a:p>
          </p:txBody>
        </p:sp>
        <p:sp>
          <p:nvSpPr>
            <p:cNvPr id="22" name="4-Point Star 21"/>
            <p:cNvSpPr/>
            <p:nvPr/>
          </p:nvSpPr>
          <p:spPr>
            <a:xfrm>
              <a:off x="4648200" y="3276600"/>
              <a:ext cx="76200" cy="76200"/>
            </a:xfrm>
            <a:prstGeom prst="star4">
              <a:avLst/>
            </a:prstGeom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00" dirty="0"/>
            </a:p>
          </p:txBody>
        </p:sp>
        <p:sp>
          <p:nvSpPr>
            <p:cNvPr id="23" name="4-Point Star 22"/>
            <p:cNvSpPr/>
            <p:nvPr/>
          </p:nvSpPr>
          <p:spPr>
            <a:xfrm>
              <a:off x="4724400" y="2743200"/>
              <a:ext cx="76200" cy="76200"/>
            </a:xfrm>
            <a:prstGeom prst="star4">
              <a:avLst/>
            </a:prstGeom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00" dirty="0"/>
            </a:p>
          </p:txBody>
        </p:sp>
        <p:sp>
          <p:nvSpPr>
            <p:cNvPr id="24" name="4-Point Star 23"/>
            <p:cNvSpPr/>
            <p:nvPr/>
          </p:nvSpPr>
          <p:spPr>
            <a:xfrm>
              <a:off x="5410200" y="2743200"/>
              <a:ext cx="76200" cy="76200"/>
            </a:xfrm>
            <a:prstGeom prst="star4">
              <a:avLst/>
            </a:prstGeom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00" dirty="0"/>
            </a:p>
          </p:txBody>
        </p:sp>
        <p:sp>
          <p:nvSpPr>
            <p:cNvPr id="25" name="4-Point Star 24"/>
            <p:cNvSpPr/>
            <p:nvPr/>
          </p:nvSpPr>
          <p:spPr>
            <a:xfrm>
              <a:off x="6019800" y="2514600"/>
              <a:ext cx="76200" cy="76200"/>
            </a:xfrm>
            <a:prstGeom prst="star4">
              <a:avLst/>
            </a:prstGeom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00" dirty="0"/>
            </a:p>
          </p:txBody>
        </p:sp>
        <p:sp>
          <p:nvSpPr>
            <p:cNvPr id="26" name="4-Point Star 25"/>
            <p:cNvSpPr/>
            <p:nvPr/>
          </p:nvSpPr>
          <p:spPr>
            <a:xfrm>
              <a:off x="2286000" y="4114800"/>
              <a:ext cx="76200" cy="76200"/>
            </a:xfrm>
            <a:prstGeom prst="star4">
              <a:avLst/>
            </a:prstGeom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00" dirty="0"/>
            </a:p>
          </p:txBody>
        </p:sp>
        <p:sp>
          <p:nvSpPr>
            <p:cNvPr id="27" name="4-Point Star 26"/>
            <p:cNvSpPr/>
            <p:nvPr/>
          </p:nvSpPr>
          <p:spPr>
            <a:xfrm>
              <a:off x="2971800" y="4114800"/>
              <a:ext cx="76200" cy="76200"/>
            </a:xfrm>
            <a:prstGeom prst="star4">
              <a:avLst/>
            </a:prstGeom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00" dirty="0"/>
            </a:p>
          </p:txBody>
        </p:sp>
        <p:sp>
          <p:nvSpPr>
            <p:cNvPr id="28" name="4-Point Star 27"/>
            <p:cNvSpPr/>
            <p:nvPr/>
          </p:nvSpPr>
          <p:spPr>
            <a:xfrm>
              <a:off x="3581400" y="3886200"/>
              <a:ext cx="76200" cy="76200"/>
            </a:xfrm>
            <a:prstGeom prst="star4">
              <a:avLst/>
            </a:prstGeom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00" dirty="0"/>
            </a:p>
          </p:txBody>
        </p:sp>
        <p:sp>
          <p:nvSpPr>
            <p:cNvPr id="29" name="4-Point Star 28"/>
            <p:cNvSpPr/>
            <p:nvPr/>
          </p:nvSpPr>
          <p:spPr>
            <a:xfrm>
              <a:off x="3657600" y="2971800"/>
              <a:ext cx="76200" cy="76200"/>
            </a:xfrm>
            <a:prstGeom prst="star4">
              <a:avLst/>
            </a:prstGeom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00" dirty="0"/>
            </a:p>
          </p:txBody>
        </p:sp>
        <p:sp>
          <p:nvSpPr>
            <p:cNvPr id="30" name="4-Point Star 29"/>
            <p:cNvSpPr/>
            <p:nvPr/>
          </p:nvSpPr>
          <p:spPr>
            <a:xfrm>
              <a:off x="4343400" y="2971800"/>
              <a:ext cx="76200" cy="76200"/>
            </a:xfrm>
            <a:prstGeom prst="star4">
              <a:avLst/>
            </a:prstGeom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00" dirty="0"/>
            </a:p>
          </p:txBody>
        </p:sp>
        <p:sp>
          <p:nvSpPr>
            <p:cNvPr id="31" name="4-Point Star 30"/>
            <p:cNvSpPr/>
            <p:nvPr/>
          </p:nvSpPr>
          <p:spPr>
            <a:xfrm>
              <a:off x="4419600" y="3505200"/>
              <a:ext cx="76200" cy="76200"/>
            </a:xfrm>
            <a:prstGeom prst="star4">
              <a:avLst/>
            </a:prstGeom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00" dirty="0"/>
            </a:p>
          </p:txBody>
        </p:sp>
        <p:sp>
          <p:nvSpPr>
            <p:cNvPr id="32" name="4-Point Star 31"/>
            <p:cNvSpPr/>
            <p:nvPr/>
          </p:nvSpPr>
          <p:spPr>
            <a:xfrm>
              <a:off x="5105400" y="2286000"/>
              <a:ext cx="76200" cy="76200"/>
            </a:xfrm>
            <a:prstGeom prst="star4">
              <a:avLst/>
            </a:prstGeom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00" dirty="0"/>
            </a:p>
          </p:txBody>
        </p:sp>
        <p:sp>
          <p:nvSpPr>
            <p:cNvPr id="33" name="4-Point Star 32"/>
            <p:cNvSpPr/>
            <p:nvPr/>
          </p:nvSpPr>
          <p:spPr>
            <a:xfrm>
              <a:off x="5791200" y="2286000"/>
              <a:ext cx="76200" cy="76200"/>
            </a:xfrm>
            <a:prstGeom prst="star4">
              <a:avLst/>
            </a:prstGeom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00" dirty="0"/>
            </a:p>
          </p:txBody>
        </p:sp>
        <p:sp>
          <p:nvSpPr>
            <p:cNvPr id="34" name="4-Point Star 33"/>
            <p:cNvSpPr/>
            <p:nvPr/>
          </p:nvSpPr>
          <p:spPr>
            <a:xfrm>
              <a:off x="6400800" y="2057400"/>
              <a:ext cx="76200" cy="76200"/>
            </a:xfrm>
            <a:prstGeom prst="star4">
              <a:avLst/>
            </a:prstGeom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00" dirty="0"/>
            </a:p>
          </p:txBody>
        </p:sp>
        <p:sp>
          <p:nvSpPr>
            <p:cNvPr id="35" name="4-Point Star 34"/>
            <p:cNvSpPr/>
            <p:nvPr/>
          </p:nvSpPr>
          <p:spPr>
            <a:xfrm>
              <a:off x="3048000" y="3276600"/>
              <a:ext cx="76200" cy="76200"/>
            </a:xfrm>
            <a:prstGeom prst="star4">
              <a:avLst/>
            </a:prstGeom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00" dirty="0"/>
            </a:p>
          </p:txBody>
        </p:sp>
        <p:sp>
          <p:nvSpPr>
            <p:cNvPr id="36" name="4-Point Star 35"/>
            <p:cNvSpPr/>
            <p:nvPr/>
          </p:nvSpPr>
          <p:spPr>
            <a:xfrm>
              <a:off x="3733800" y="3276600"/>
              <a:ext cx="76200" cy="76200"/>
            </a:xfrm>
            <a:prstGeom prst="star4">
              <a:avLst/>
            </a:prstGeom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00" dirty="0"/>
            </a:p>
          </p:txBody>
        </p:sp>
        <p:sp>
          <p:nvSpPr>
            <p:cNvPr id="37" name="4-Point Star 36"/>
            <p:cNvSpPr/>
            <p:nvPr/>
          </p:nvSpPr>
          <p:spPr>
            <a:xfrm>
              <a:off x="4191000" y="3352800"/>
              <a:ext cx="76200" cy="76200"/>
            </a:xfrm>
            <a:prstGeom prst="star4">
              <a:avLst/>
            </a:prstGeom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00" dirty="0"/>
            </a:p>
          </p:txBody>
        </p:sp>
        <p:sp>
          <p:nvSpPr>
            <p:cNvPr id="38" name="4-Point Star 37"/>
            <p:cNvSpPr/>
            <p:nvPr/>
          </p:nvSpPr>
          <p:spPr>
            <a:xfrm>
              <a:off x="4572000" y="2895600"/>
              <a:ext cx="76200" cy="76200"/>
            </a:xfrm>
            <a:prstGeom prst="star4">
              <a:avLst/>
            </a:prstGeom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00" dirty="0"/>
            </a:p>
          </p:txBody>
        </p:sp>
        <p:sp>
          <p:nvSpPr>
            <p:cNvPr id="39" name="4-Point Star 38"/>
            <p:cNvSpPr/>
            <p:nvPr/>
          </p:nvSpPr>
          <p:spPr>
            <a:xfrm>
              <a:off x="5257800" y="2895600"/>
              <a:ext cx="76200" cy="76200"/>
            </a:xfrm>
            <a:prstGeom prst="star4">
              <a:avLst/>
            </a:prstGeom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00" dirty="0"/>
            </a:p>
          </p:txBody>
        </p:sp>
        <p:sp>
          <p:nvSpPr>
            <p:cNvPr id="40" name="4-Point Star 39"/>
            <p:cNvSpPr/>
            <p:nvPr/>
          </p:nvSpPr>
          <p:spPr>
            <a:xfrm>
              <a:off x="5867400" y="2667000"/>
              <a:ext cx="76200" cy="76200"/>
            </a:xfrm>
            <a:prstGeom prst="star4">
              <a:avLst/>
            </a:prstGeom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00" dirty="0"/>
            </a:p>
          </p:txBody>
        </p:sp>
        <p:sp>
          <p:nvSpPr>
            <p:cNvPr id="41" name="4-Point Star 40"/>
            <p:cNvSpPr/>
            <p:nvPr/>
          </p:nvSpPr>
          <p:spPr>
            <a:xfrm>
              <a:off x="5715000" y="2971800"/>
              <a:ext cx="76200" cy="76200"/>
            </a:xfrm>
            <a:prstGeom prst="star4">
              <a:avLst/>
            </a:prstGeom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00" dirty="0"/>
            </a:p>
          </p:txBody>
        </p:sp>
        <p:sp>
          <p:nvSpPr>
            <p:cNvPr id="42" name="4-Point Star 41"/>
            <p:cNvSpPr/>
            <p:nvPr/>
          </p:nvSpPr>
          <p:spPr>
            <a:xfrm>
              <a:off x="3124200" y="3886200"/>
              <a:ext cx="76200" cy="76200"/>
            </a:xfrm>
            <a:prstGeom prst="star4">
              <a:avLst/>
            </a:prstGeom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00" dirty="0"/>
            </a:p>
          </p:txBody>
        </p:sp>
        <p:sp>
          <p:nvSpPr>
            <p:cNvPr id="43" name="4-Point Star 42"/>
            <p:cNvSpPr/>
            <p:nvPr/>
          </p:nvSpPr>
          <p:spPr>
            <a:xfrm>
              <a:off x="3429000" y="3352800"/>
              <a:ext cx="76200" cy="76200"/>
            </a:xfrm>
            <a:prstGeom prst="star4">
              <a:avLst/>
            </a:prstGeom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00" dirty="0"/>
            </a:p>
          </p:txBody>
        </p:sp>
        <p:sp>
          <p:nvSpPr>
            <p:cNvPr id="44" name="4-Point Star 43"/>
            <p:cNvSpPr/>
            <p:nvPr/>
          </p:nvSpPr>
          <p:spPr>
            <a:xfrm>
              <a:off x="2819400" y="3657600"/>
              <a:ext cx="76200" cy="76200"/>
            </a:xfrm>
            <a:prstGeom prst="star4">
              <a:avLst/>
            </a:prstGeom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00" dirty="0">
                <a:solidFill>
                  <a:srgbClr val="FF0000"/>
                </a:solidFill>
              </a:endParaRPr>
            </a:p>
          </p:txBody>
        </p:sp>
        <p:sp>
          <p:nvSpPr>
            <p:cNvPr id="45" name="4-Point Star 44"/>
            <p:cNvSpPr/>
            <p:nvPr/>
          </p:nvSpPr>
          <p:spPr>
            <a:xfrm>
              <a:off x="3505200" y="3657600"/>
              <a:ext cx="76200" cy="76200"/>
            </a:xfrm>
            <a:prstGeom prst="star4">
              <a:avLst/>
            </a:prstGeom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00" dirty="0"/>
            </a:p>
          </p:txBody>
        </p:sp>
        <p:sp>
          <p:nvSpPr>
            <p:cNvPr id="46" name="4-Point Star 45"/>
            <p:cNvSpPr/>
            <p:nvPr/>
          </p:nvSpPr>
          <p:spPr>
            <a:xfrm>
              <a:off x="4267200" y="3810000"/>
              <a:ext cx="76200" cy="76200"/>
            </a:xfrm>
            <a:prstGeom prst="star4">
              <a:avLst/>
            </a:prstGeom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00" dirty="0"/>
            </a:p>
          </p:txBody>
        </p:sp>
        <p:sp>
          <p:nvSpPr>
            <p:cNvPr id="47" name="4-Point Star 46"/>
            <p:cNvSpPr/>
            <p:nvPr/>
          </p:nvSpPr>
          <p:spPr>
            <a:xfrm>
              <a:off x="4038600" y="3581400"/>
              <a:ext cx="76200" cy="76200"/>
            </a:xfrm>
            <a:prstGeom prst="star4">
              <a:avLst/>
            </a:prstGeom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00" dirty="0"/>
            </a:p>
          </p:txBody>
        </p:sp>
        <p:sp>
          <p:nvSpPr>
            <p:cNvPr id="48" name="4-Point Star 47"/>
            <p:cNvSpPr/>
            <p:nvPr/>
          </p:nvSpPr>
          <p:spPr>
            <a:xfrm>
              <a:off x="3962400" y="2895600"/>
              <a:ext cx="76200" cy="76200"/>
            </a:xfrm>
            <a:prstGeom prst="star4">
              <a:avLst/>
            </a:prstGeom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00" dirty="0"/>
            </a:p>
          </p:txBody>
        </p:sp>
        <p:sp>
          <p:nvSpPr>
            <p:cNvPr id="49" name="4-Point Star 48"/>
            <p:cNvSpPr/>
            <p:nvPr/>
          </p:nvSpPr>
          <p:spPr>
            <a:xfrm>
              <a:off x="4495800" y="2590800"/>
              <a:ext cx="76200" cy="76200"/>
            </a:xfrm>
            <a:prstGeom prst="star4">
              <a:avLst/>
            </a:prstGeom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00" dirty="0"/>
            </a:p>
          </p:txBody>
        </p:sp>
        <p:sp>
          <p:nvSpPr>
            <p:cNvPr id="50" name="4-Point Star 49"/>
            <p:cNvSpPr/>
            <p:nvPr/>
          </p:nvSpPr>
          <p:spPr>
            <a:xfrm>
              <a:off x="4953000" y="3048000"/>
              <a:ext cx="76200" cy="76200"/>
            </a:xfrm>
            <a:prstGeom prst="star4">
              <a:avLst/>
            </a:prstGeom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00" dirty="0"/>
            </a:p>
          </p:txBody>
        </p:sp>
        <p:sp>
          <p:nvSpPr>
            <p:cNvPr id="51" name="4-Point Star 50"/>
            <p:cNvSpPr/>
            <p:nvPr/>
          </p:nvSpPr>
          <p:spPr>
            <a:xfrm>
              <a:off x="5029200" y="2590800"/>
              <a:ext cx="76200" cy="76200"/>
            </a:xfrm>
            <a:prstGeom prst="star4">
              <a:avLst/>
            </a:prstGeom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00" dirty="0"/>
            </a:p>
          </p:txBody>
        </p:sp>
        <p:sp>
          <p:nvSpPr>
            <p:cNvPr id="52" name="4-Point Star 51"/>
            <p:cNvSpPr/>
            <p:nvPr/>
          </p:nvSpPr>
          <p:spPr>
            <a:xfrm>
              <a:off x="3886200" y="3733800"/>
              <a:ext cx="76200" cy="76200"/>
            </a:xfrm>
            <a:prstGeom prst="star4">
              <a:avLst/>
            </a:prstGeom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00" dirty="0"/>
            </a:p>
          </p:txBody>
        </p:sp>
        <p:sp>
          <p:nvSpPr>
            <p:cNvPr id="53" name="4-Point Star 52"/>
            <p:cNvSpPr/>
            <p:nvPr/>
          </p:nvSpPr>
          <p:spPr>
            <a:xfrm>
              <a:off x="5715000" y="2590800"/>
              <a:ext cx="76200" cy="76200"/>
            </a:xfrm>
            <a:prstGeom prst="star4">
              <a:avLst/>
            </a:prstGeom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00" dirty="0"/>
            </a:p>
          </p:txBody>
        </p:sp>
        <p:sp>
          <p:nvSpPr>
            <p:cNvPr id="54" name="4-Point Star 53"/>
            <p:cNvSpPr/>
            <p:nvPr/>
          </p:nvSpPr>
          <p:spPr>
            <a:xfrm>
              <a:off x="5334000" y="2362200"/>
              <a:ext cx="76200" cy="76200"/>
            </a:xfrm>
            <a:prstGeom prst="star4">
              <a:avLst/>
            </a:prstGeom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00" dirty="0"/>
            </a:p>
          </p:txBody>
        </p:sp>
        <p:sp>
          <p:nvSpPr>
            <p:cNvPr id="55" name="4-Point Star 54"/>
            <p:cNvSpPr/>
            <p:nvPr/>
          </p:nvSpPr>
          <p:spPr>
            <a:xfrm>
              <a:off x="6019800" y="2819400"/>
              <a:ext cx="76200" cy="76200"/>
            </a:xfrm>
            <a:prstGeom prst="star4">
              <a:avLst/>
            </a:prstGeom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00" dirty="0"/>
            </a:p>
          </p:txBody>
        </p:sp>
        <p:sp>
          <p:nvSpPr>
            <p:cNvPr id="56" name="4-Point Star 55"/>
            <p:cNvSpPr/>
            <p:nvPr/>
          </p:nvSpPr>
          <p:spPr>
            <a:xfrm>
              <a:off x="3962400" y="3048000"/>
              <a:ext cx="76200" cy="76200"/>
            </a:xfrm>
            <a:prstGeom prst="star4">
              <a:avLst/>
            </a:prstGeom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00" dirty="0"/>
            </a:p>
          </p:txBody>
        </p:sp>
        <p:sp>
          <p:nvSpPr>
            <p:cNvPr id="57" name="4-Point Star 56"/>
            <p:cNvSpPr/>
            <p:nvPr/>
          </p:nvSpPr>
          <p:spPr>
            <a:xfrm>
              <a:off x="3962400" y="3429000"/>
              <a:ext cx="76200" cy="76200"/>
            </a:xfrm>
            <a:prstGeom prst="star4">
              <a:avLst/>
            </a:prstGeom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00" dirty="0"/>
            </a:p>
          </p:txBody>
        </p:sp>
        <p:sp>
          <p:nvSpPr>
            <p:cNvPr id="58" name="4-Point Star 57"/>
            <p:cNvSpPr/>
            <p:nvPr/>
          </p:nvSpPr>
          <p:spPr>
            <a:xfrm>
              <a:off x="2971800" y="3505200"/>
              <a:ext cx="76200" cy="76200"/>
            </a:xfrm>
            <a:prstGeom prst="star4">
              <a:avLst/>
            </a:prstGeom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00" dirty="0"/>
            </a:p>
          </p:txBody>
        </p:sp>
        <p:sp>
          <p:nvSpPr>
            <p:cNvPr id="59" name="4-Point Star 58"/>
            <p:cNvSpPr/>
            <p:nvPr/>
          </p:nvSpPr>
          <p:spPr>
            <a:xfrm>
              <a:off x="3200400" y="4114800"/>
              <a:ext cx="76200" cy="76200"/>
            </a:xfrm>
            <a:prstGeom prst="star4">
              <a:avLst/>
            </a:prstGeom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00" dirty="0"/>
            </a:p>
          </p:txBody>
        </p:sp>
        <p:sp>
          <p:nvSpPr>
            <p:cNvPr id="60" name="4-Point Star 59"/>
            <p:cNvSpPr/>
            <p:nvPr/>
          </p:nvSpPr>
          <p:spPr>
            <a:xfrm>
              <a:off x="2590800" y="3962400"/>
              <a:ext cx="76200" cy="76200"/>
            </a:xfrm>
            <a:prstGeom prst="star4">
              <a:avLst/>
            </a:prstGeom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00" dirty="0"/>
            </a:p>
          </p:txBody>
        </p:sp>
        <p:sp>
          <p:nvSpPr>
            <p:cNvPr id="61" name="4-Point Star 60"/>
            <p:cNvSpPr/>
            <p:nvPr/>
          </p:nvSpPr>
          <p:spPr>
            <a:xfrm>
              <a:off x="5638800" y="1447800"/>
              <a:ext cx="76200" cy="76200"/>
            </a:xfrm>
            <a:prstGeom prst="star4">
              <a:avLst/>
            </a:prstGeom>
            <a:solidFill>
              <a:schemeClr val="accent2"/>
            </a:solidFill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00" dirty="0"/>
            </a:p>
          </p:txBody>
        </p:sp>
        <p:sp>
          <p:nvSpPr>
            <p:cNvPr id="62" name="4-Point Star 61"/>
            <p:cNvSpPr/>
            <p:nvPr/>
          </p:nvSpPr>
          <p:spPr>
            <a:xfrm>
              <a:off x="5867400" y="3505200"/>
              <a:ext cx="76200" cy="76200"/>
            </a:xfrm>
            <a:prstGeom prst="star4">
              <a:avLst/>
            </a:prstGeom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00" dirty="0"/>
            </a:p>
          </p:txBody>
        </p:sp>
        <p:sp>
          <p:nvSpPr>
            <p:cNvPr id="63" name="4-Point Star 62"/>
            <p:cNvSpPr/>
            <p:nvPr/>
          </p:nvSpPr>
          <p:spPr>
            <a:xfrm>
              <a:off x="5562600" y="3429000"/>
              <a:ext cx="76200" cy="76200"/>
            </a:xfrm>
            <a:prstGeom prst="star4">
              <a:avLst/>
            </a:prstGeom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00" dirty="0"/>
            </a:p>
          </p:txBody>
        </p:sp>
        <p:sp>
          <p:nvSpPr>
            <p:cNvPr id="64" name="4-Point Star 63"/>
            <p:cNvSpPr/>
            <p:nvPr/>
          </p:nvSpPr>
          <p:spPr>
            <a:xfrm>
              <a:off x="6705600" y="2743200"/>
              <a:ext cx="76200" cy="76200"/>
            </a:xfrm>
            <a:prstGeom prst="star4">
              <a:avLst/>
            </a:prstGeom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00" dirty="0"/>
            </a:p>
          </p:txBody>
        </p:sp>
        <p:sp>
          <p:nvSpPr>
            <p:cNvPr id="65" name="4-Point Star 64"/>
            <p:cNvSpPr/>
            <p:nvPr/>
          </p:nvSpPr>
          <p:spPr>
            <a:xfrm>
              <a:off x="6400800" y="2667000"/>
              <a:ext cx="76200" cy="76200"/>
            </a:xfrm>
            <a:prstGeom prst="star4">
              <a:avLst/>
            </a:prstGeom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00" dirty="0"/>
            </a:p>
          </p:txBody>
        </p:sp>
        <p:sp>
          <p:nvSpPr>
            <p:cNvPr id="66" name="4-Point Star 65"/>
            <p:cNvSpPr/>
            <p:nvPr/>
          </p:nvSpPr>
          <p:spPr>
            <a:xfrm>
              <a:off x="5486400" y="4038600"/>
              <a:ext cx="76200" cy="76200"/>
            </a:xfrm>
            <a:prstGeom prst="star4">
              <a:avLst/>
            </a:prstGeom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00" dirty="0"/>
            </a:p>
          </p:txBody>
        </p:sp>
        <p:sp>
          <p:nvSpPr>
            <p:cNvPr id="67" name="4-Point Star 66"/>
            <p:cNvSpPr/>
            <p:nvPr/>
          </p:nvSpPr>
          <p:spPr>
            <a:xfrm>
              <a:off x="6324600" y="3200400"/>
              <a:ext cx="76200" cy="76200"/>
            </a:xfrm>
            <a:prstGeom prst="star4">
              <a:avLst/>
            </a:prstGeom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00" dirty="0"/>
            </a:p>
          </p:txBody>
        </p:sp>
        <p:sp>
          <p:nvSpPr>
            <p:cNvPr id="68" name="4-Point Star 67"/>
            <p:cNvSpPr/>
            <p:nvPr/>
          </p:nvSpPr>
          <p:spPr>
            <a:xfrm>
              <a:off x="6019800" y="3124200"/>
              <a:ext cx="76200" cy="76200"/>
            </a:xfrm>
            <a:prstGeom prst="star4">
              <a:avLst/>
            </a:prstGeom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00" dirty="0"/>
            </a:p>
          </p:txBody>
        </p:sp>
        <p:sp>
          <p:nvSpPr>
            <p:cNvPr id="69" name="4-Point Star 68"/>
            <p:cNvSpPr/>
            <p:nvPr/>
          </p:nvSpPr>
          <p:spPr>
            <a:xfrm>
              <a:off x="5486400" y="3276600"/>
              <a:ext cx="76200" cy="76200"/>
            </a:xfrm>
            <a:prstGeom prst="star4">
              <a:avLst/>
            </a:prstGeom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00" dirty="0"/>
            </a:p>
          </p:txBody>
        </p:sp>
        <p:sp>
          <p:nvSpPr>
            <p:cNvPr id="70" name="4-Point Star 69"/>
            <p:cNvSpPr/>
            <p:nvPr/>
          </p:nvSpPr>
          <p:spPr>
            <a:xfrm>
              <a:off x="5257800" y="3810000"/>
              <a:ext cx="76200" cy="76200"/>
            </a:xfrm>
            <a:prstGeom prst="star4">
              <a:avLst/>
            </a:prstGeom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00" dirty="0"/>
            </a:p>
          </p:txBody>
        </p:sp>
        <p:sp>
          <p:nvSpPr>
            <p:cNvPr id="71" name="4-Point Star 70"/>
            <p:cNvSpPr/>
            <p:nvPr/>
          </p:nvSpPr>
          <p:spPr>
            <a:xfrm>
              <a:off x="5181600" y="3657600"/>
              <a:ext cx="76200" cy="76200"/>
            </a:xfrm>
            <a:prstGeom prst="star4">
              <a:avLst/>
            </a:prstGeom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00" dirty="0"/>
            </a:p>
          </p:txBody>
        </p:sp>
        <p:sp>
          <p:nvSpPr>
            <p:cNvPr id="72" name="4-Point Star 71"/>
            <p:cNvSpPr/>
            <p:nvPr/>
          </p:nvSpPr>
          <p:spPr>
            <a:xfrm>
              <a:off x="4953000" y="3352800"/>
              <a:ext cx="76200" cy="76200"/>
            </a:xfrm>
            <a:prstGeom prst="star4">
              <a:avLst/>
            </a:prstGeom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00" dirty="0"/>
            </a:p>
          </p:txBody>
        </p:sp>
        <p:sp>
          <p:nvSpPr>
            <p:cNvPr id="73" name="4-Point Star 72"/>
            <p:cNvSpPr/>
            <p:nvPr/>
          </p:nvSpPr>
          <p:spPr>
            <a:xfrm>
              <a:off x="4800600" y="3657600"/>
              <a:ext cx="76200" cy="76200"/>
            </a:xfrm>
            <a:prstGeom prst="star4">
              <a:avLst/>
            </a:prstGeom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00" dirty="0"/>
            </a:p>
          </p:txBody>
        </p:sp>
        <p:sp>
          <p:nvSpPr>
            <p:cNvPr id="74" name="4-Point Star 73"/>
            <p:cNvSpPr/>
            <p:nvPr/>
          </p:nvSpPr>
          <p:spPr>
            <a:xfrm>
              <a:off x="4724400" y="3048000"/>
              <a:ext cx="76200" cy="76200"/>
            </a:xfrm>
            <a:prstGeom prst="star4">
              <a:avLst/>
            </a:prstGeom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00" dirty="0"/>
            </a:p>
          </p:txBody>
        </p:sp>
        <p:sp>
          <p:nvSpPr>
            <p:cNvPr id="75" name="4-Point Star 74"/>
            <p:cNvSpPr/>
            <p:nvPr/>
          </p:nvSpPr>
          <p:spPr>
            <a:xfrm>
              <a:off x="5334000" y="3200400"/>
              <a:ext cx="76200" cy="76200"/>
            </a:xfrm>
            <a:prstGeom prst="star4">
              <a:avLst/>
            </a:prstGeom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00" dirty="0"/>
            </a:p>
          </p:txBody>
        </p:sp>
        <p:sp>
          <p:nvSpPr>
            <p:cNvPr id="76" name="4-Point Star 75"/>
            <p:cNvSpPr/>
            <p:nvPr/>
          </p:nvSpPr>
          <p:spPr>
            <a:xfrm>
              <a:off x="4724400" y="1447800"/>
              <a:ext cx="76200" cy="76200"/>
            </a:xfrm>
            <a:prstGeom prst="star4">
              <a:avLst/>
            </a:prstGeom>
            <a:solidFill>
              <a:schemeClr val="accent2"/>
            </a:solidFill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00" dirty="0"/>
            </a:p>
          </p:txBody>
        </p:sp>
        <p:sp>
          <p:nvSpPr>
            <p:cNvPr id="77" name="4-Point Star 76"/>
            <p:cNvSpPr/>
            <p:nvPr/>
          </p:nvSpPr>
          <p:spPr>
            <a:xfrm>
              <a:off x="3276600" y="2819400"/>
              <a:ext cx="76200" cy="76200"/>
            </a:xfrm>
            <a:prstGeom prst="star4">
              <a:avLst/>
            </a:prstGeom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00" dirty="0"/>
            </a:p>
          </p:txBody>
        </p:sp>
        <p:sp>
          <p:nvSpPr>
            <p:cNvPr id="78" name="4-Point Star 77"/>
            <p:cNvSpPr/>
            <p:nvPr/>
          </p:nvSpPr>
          <p:spPr>
            <a:xfrm>
              <a:off x="3810000" y="2286000"/>
              <a:ext cx="76200" cy="76200"/>
            </a:xfrm>
            <a:prstGeom prst="star4">
              <a:avLst/>
            </a:prstGeom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00" dirty="0"/>
            </a:p>
          </p:txBody>
        </p:sp>
        <p:sp>
          <p:nvSpPr>
            <p:cNvPr id="79" name="4-Point Star 78"/>
            <p:cNvSpPr/>
            <p:nvPr/>
          </p:nvSpPr>
          <p:spPr>
            <a:xfrm>
              <a:off x="4724400" y="1905000"/>
              <a:ext cx="76200" cy="76200"/>
            </a:xfrm>
            <a:prstGeom prst="star4">
              <a:avLst/>
            </a:prstGeom>
            <a:solidFill>
              <a:schemeClr val="accent2"/>
            </a:solidFill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00" dirty="0"/>
            </a:p>
          </p:txBody>
        </p:sp>
        <p:sp>
          <p:nvSpPr>
            <p:cNvPr id="80" name="4-Point Star 79"/>
            <p:cNvSpPr/>
            <p:nvPr/>
          </p:nvSpPr>
          <p:spPr>
            <a:xfrm>
              <a:off x="3810000" y="2743200"/>
              <a:ext cx="76200" cy="76200"/>
            </a:xfrm>
            <a:prstGeom prst="star4">
              <a:avLst/>
            </a:prstGeom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00" dirty="0"/>
            </a:p>
          </p:txBody>
        </p:sp>
        <p:sp>
          <p:nvSpPr>
            <p:cNvPr id="81" name="4-Point Star 80"/>
            <p:cNvSpPr/>
            <p:nvPr/>
          </p:nvSpPr>
          <p:spPr>
            <a:xfrm>
              <a:off x="5486400" y="1828800"/>
              <a:ext cx="76200" cy="76200"/>
            </a:xfrm>
            <a:prstGeom prst="star4">
              <a:avLst/>
            </a:prstGeom>
            <a:solidFill>
              <a:schemeClr val="accent2"/>
            </a:solidFill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00" dirty="0"/>
            </a:p>
          </p:txBody>
        </p:sp>
        <p:sp>
          <p:nvSpPr>
            <p:cNvPr id="82" name="4-Point Star 81"/>
            <p:cNvSpPr/>
            <p:nvPr/>
          </p:nvSpPr>
          <p:spPr>
            <a:xfrm>
              <a:off x="5105400" y="1981200"/>
              <a:ext cx="76200" cy="76200"/>
            </a:xfrm>
            <a:prstGeom prst="star4">
              <a:avLst/>
            </a:prstGeom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00" dirty="0"/>
            </a:p>
          </p:txBody>
        </p:sp>
        <p:sp>
          <p:nvSpPr>
            <p:cNvPr id="105" name="4-Point Star 104"/>
            <p:cNvSpPr/>
            <p:nvPr/>
          </p:nvSpPr>
          <p:spPr>
            <a:xfrm>
              <a:off x="3886200" y="4191000"/>
              <a:ext cx="76200" cy="76200"/>
            </a:xfrm>
            <a:prstGeom prst="star4">
              <a:avLst/>
            </a:prstGeom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00" dirty="0"/>
            </a:p>
          </p:txBody>
        </p:sp>
        <p:sp>
          <p:nvSpPr>
            <p:cNvPr id="106" name="4-Point Star 105"/>
            <p:cNvSpPr/>
            <p:nvPr/>
          </p:nvSpPr>
          <p:spPr>
            <a:xfrm>
              <a:off x="3429000" y="4191000"/>
              <a:ext cx="76200" cy="76200"/>
            </a:xfrm>
            <a:prstGeom prst="star4">
              <a:avLst/>
            </a:prstGeom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00" dirty="0"/>
            </a:p>
          </p:txBody>
        </p:sp>
        <p:sp>
          <p:nvSpPr>
            <p:cNvPr id="107" name="4-Point Star 106"/>
            <p:cNvSpPr/>
            <p:nvPr/>
          </p:nvSpPr>
          <p:spPr>
            <a:xfrm>
              <a:off x="3733800" y="4495800"/>
              <a:ext cx="76200" cy="76200"/>
            </a:xfrm>
            <a:prstGeom prst="star4">
              <a:avLst/>
            </a:prstGeom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00" dirty="0"/>
            </a:p>
          </p:txBody>
        </p:sp>
        <p:sp>
          <p:nvSpPr>
            <p:cNvPr id="108" name="4-Point Star 107"/>
            <p:cNvSpPr/>
            <p:nvPr/>
          </p:nvSpPr>
          <p:spPr>
            <a:xfrm>
              <a:off x="4572000" y="4114800"/>
              <a:ext cx="76200" cy="76200"/>
            </a:xfrm>
            <a:prstGeom prst="star4">
              <a:avLst/>
            </a:prstGeom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00" dirty="0"/>
            </a:p>
          </p:txBody>
        </p:sp>
        <p:sp>
          <p:nvSpPr>
            <p:cNvPr id="109" name="4-Point Star 108"/>
            <p:cNvSpPr/>
            <p:nvPr/>
          </p:nvSpPr>
          <p:spPr>
            <a:xfrm>
              <a:off x="4191000" y="4038600"/>
              <a:ext cx="76200" cy="76200"/>
            </a:xfrm>
            <a:prstGeom prst="star4">
              <a:avLst/>
            </a:prstGeom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00" dirty="0"/>
            </a:p>
          </p:txBody>
        </p:sp>
        <p:sp>
          <p:nvSpPr>
            <p:cNvPr id="115" name="4-Point Star 114"/>
            <p:cNvSpPr/>
            <p:nvPr/>
          </p:nvSpPr>
          <p:spPr>
            <a:xfrm>
              <a:off x="4419600" y="2590800"/>
              <a:ext cx="76200" cy="76200"/>
            </a:xfrm>
            <a:prstGeom prst="star4">
              <a:avLst/>
            </a:prstGeom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00" dirty="0"/>
            </a:p>
          </p:txBody>
        </p:sp>
        <p:sp>
          <p:nvSpPr>
            <p:cNvPr id="116" name="4-Point Star 115"/>
            <p:cNvSpPr/>
            <p:nvPr/>
          </p:nvSpPr>
          <p:spPr>
            <a:xfrm>
              <a:off x="4724400" y="2438400"/>
              <a:ext cx="76200" cy="76200"/>
            </a:xfrm>
            <a:prstGeom prst="star4">
              <a:avLst/>
            </a:prstGeom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00" dirty="0"/>
            </a:p>
          </p:txBody>
        </p:sp>
        <p:sp>
          <p:nvSpPr>
            <p:cNvPr id="122" name="4-Point Star 121"/>
            <p:cNvSpPr/>
            <p:nvPr/>
          </p:nvSpPr>
          <p:spPr>
            <a:xfrm>
              <a:off x="2209800" y="3581400"/>
              <a:ext cx="76200" cy="76200"/>
            </a:xfrm>
            <a:prstGeom prst="star4">
              <a:avLst/>
            </a:prstGeom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00" dirty="0"/>
            </a:p>
          </p:txBody>
        </p:sp>
        <p:sp>
          <p:nvSpPr>
            <p:cNvPr id="123" name="4-Point Star 122"/>
            <p:cNvSpPr/>
            <p:nvPr/>
          </p:nvSpPr>
          <p:spPr>
            <a:xfrm>
              <a:off x="2743200" y="3048000"/>
              <a:ext cx="76200" cy="76200"/>
            </a:xfrm>
            <a:prstGeom prst="star4">
              <a:avLst/>
            </a:prstGeom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00" dirty="0"/>
            </a:p>
          </p:txBody>
        </p:sp>
        <p:sp>
          <p:nvSpPr>
            <p:cNvPr id="124" name="4-Point Star 123"/>
            <p:cNvSpPr/>
            <p:nvPr/>
          </p:nvSpPr>
          <p:spPr>
            <a:xfrm>
              <a:off x="2514600" y="3733800"/>
              <a:ext cx="76200" cy="76200"/>
            </a:xfrm>
            <a:prstGeom prst="star4">
              <a:avLst/>
            </a:prstGeom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00" dirty="0"/>
            </a:p>
          </p:txBody>
        </p:sp>
        <p:sp>
          <p:nvSpPr>
            <p:cNvPr id="125" name="4-Point Star 124"/>
            <p:cNvSpPr/>
            <p:nvPr/>
          </p:nvSpPr>
          <p:spPr>
            <a:xfrm>
              <a:off x="2819400" y="3810000"/>
              <a:ext cx="76200" cy="76200"/>
            </a:xfrm>
            <a:prstGeom prst="star4">
              <a:avLst/>
            </a:prstGeom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00" dirty="0"/>
            </a:p>
          </p:txBody>
        </p:sp>
        <p:sp>
          <p:nvSpPr>
            <p:cNvPr id="126" name="4-Point Star 125"/>
            <p:cNvSpPr/>
            <p:nvPr/>
          </p:nvSpPr>
          <p:spPr>
            <a:xfrm>
              <a:off x="5486400" y="3048000"/>
              <a:ext cx="76200" cy="76200"/>
            </a:xfrm>
            <a:prstGeom prst="star4">
              <a:avLst/>
            </a:prstGeom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00" dirty="0"/>
            </a:p>
          </p:txBody>
        </p:sp>
        <p:sp>
          <p:nvSpPr>
            <p:cNvPr id="127" name="4-Point Star 126"/>
            <p:cNvSpPr/>
            <p:nvPr/>
          </p:nvSpPr>
          <p:spPr>
            <a:xfrm>
              <a:off x="5257800" y="2514600"/>
              <a:ext cx="76200" cy="76200"/>
            </a:xfrm>
            <a:prstGeom prst="star4">
              <a:avLst/>
            </a:prstGeom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00" dirty="0"/>
            </a:p>
          </p:txBody>
        </p:sp>
        <p:sp>
          <p:nvSpPr>
            <p:cNvPr id="128" name="4-Point Star 127"/>
            <p:cNvSpPr/>
            <p:nvPr/>
          </p:nvSpPr>
          <p:spPr>
            <a:xfrm>
              <a:off x="2667000" y="3352800"/>
              <a:ext cx="76200" cy="76200"/>
            </a:xfrm>
            <a:prstGeom prst="star4">
              <a:avLst/>
            </a:prstGeom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00" dirty="0">
                <a:solidFill>
                  <a:srgbClr val="FF0000"/>
                </a:solidFill>
              </a:endParaRPr>
            </a:p>
          </p:txBody>
        </p:sp>
        <p:sp>
          <p:nvSpPr>
            <p:cNvPr id="129" name="4-Point Star 128"/>
            <p:cNvSpPr/>
            <p:nvPr/>
          </p:nvSpPr>
          <p:spPr>
            <a:xfrm>
              <a:off x="4114800" y="3124200"/>
              <a:ext cx="76200" cy="76200"/>
            </a:xfrm>
            <a:prstGeom prst="star4">
              <a:avLst/>
            </a:prstGeom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00" dirty="0"/>
            </a:p>
          </p:txBody>
        </p:sp>
        <p:sp>
          <p:nvSpPr>
            <p:cNvPr id="130" name="4-Point Star 129"/>
            <p:cNvSpPr/>
            <p:nvPr/>
          </p:nvSpPr>
          <p:spPr>
            <a:xfrm>
              <a:off x="3657600" y="3124200"/>
              <a:ext cx="76200" cy="76200"/>
            </a:xfrm>
            <a:prstGeom prst="star4">
              <a:avLst/>
            </a:prstGeom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00" dirty="0"/>
            </a:p>
          </p:txBody>
        </p:sp>
        <p:sp>
          <p:nvSpPr>
            <p:cNvPr id="93" name="4-Point Star 92"/>
            <p:cNvSpPr/>
            <p:nvPr/>
          </p:nvSpPr>
          <p:spPr>
            <a:xfrm>
              <a:off x="4648200" y="3810000"/>
              <a:ext cx="76200" cy="76200"/>
            </a:xfrm>
            <a:prstGeom prst="star4">
              <a:avLst/>
            </a:prstGeom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00" dirty="0"/>
            </a:p>
          </p:txBody>
        </p:sp>
        <p:sp>
          <p:nvSpPr>
            <p:cNvPr id="94" name="4-Point Star 93"/>
            <p:cNvSpPr/>
            <p:nvPr/>
          </p:nvSpPr>
          <p:spPr>
            <a:xfrm>
              <a:off x="4724400" y="3429000"/>
              <a:ext cx="76200" cy="76200"/>
            </a:xfrm>
            <a:prstGeom prst="star4">
              <a:avLst/>
            </a:prstGeom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00" dirty="0"/>
            </a:p>
          </p:txBody>
        </p:sp>
        <p:sp>
          <p:nvSpPr>
            <p:cNvPr id="95" name="4-Point Star 94"/>
            <p:cNvSpPr/>
            <p:nvPr/>
          </p:nvSpPr>
          <p:spPr>
            <a:xfrm>
              <a:off x="3657600" y="3505200"/>
              <a:ext cx="76200" cy="76200"/>
            </a:xfrm>
            <a:prstGeom prst="star4">
              <a:avLst/>
            </a:prstGeom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00" dirty="0"/>
            </a:p>
          </p:txBody>
        </p:sp>
        <p:sp>
          <p:nvSpPr>
            <p:cNvPr id="96" name="4-Point Star 95"/>
            <p:cNvSpPr/>
            <p:nvPr/>
          </p:nvSpPr>
          <p:spPr>
            <a:xfrm>
              <a:off x="2667000" y="4267200"/>
              <a:ext cx="76200" cy="76200"/>
            </a:xfrm>
            <a:prstGeom prst="star4">
              <a:avLst/>
            </a:prstGeom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00" dirty="0"/>
            </a:p>
          </p:txBody>
        </p:sp>
        <p:sp>
          <p:nvSpPr>
            <p:cNvPr id="97" name="4-Point Star 96"/>
            <p:cNvSpPr/>
            <p:nvPr/>
          </p:nvSpPr>
          <p:spPr>
            <a:xfrm>
              <a:off x="3048000" y="4343400"/>
              <a:ext cx="76200" cy="76200"/>
            </a:xfrm>
            <a:prstGeom prst="star4">
              <a:avLst/>
            </a:prstGeom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00" dirty="0"/>
            </a:p>
          </p:txBody>
        </p:sp>
        <p:sp>
          <p:nvSpPr>
            <p:cNvPr id="98" name="4-Point Star 97"/>
            <p:cNvSpPr/>
            <p:nvPr/>
          </p:nvSpPr>
          <p:spPr>
            <a:xfrm>
              <a:off x="4419600" y="3276600"/>
              <a:ext cx="76200" cy="76200"/>
            </a:xfrm>
            <a:prstGeom prst="star4">
              <a:avLst/>
            </a:prstGeom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00" dirty="0"/>
            </a:p>
          </p:txBody>
        </p:sp>
        <p:sp>
          <p:nvSpPr>
            <p:cNvPr id="99" name="4-Point Star 98"/>
            <p:cNvSpPr/>
            <p:nvPr/>
          </p:nvSpPr>
          <p:spPr>
            <a:xfrm>
              <a:off x="3200400" y="3733800"/>
              <a:ext cx="76200" cy="76200"/>
            </a:xfrm>
            <a:prstGeom prst="star4">
              <a:avLst/>
            </a:prstGeom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00" dirty="0"/>
            </a:p>
          </p:txBody>
        </p:sp>
        <p:sp>
          <p:nvSpPr>
            <p:cNvPr id="100" name="4-Point Star 99"/>
            <p:cNvSpPr/>
            <p:nvPr/>
          </p:nvSpPr>
          <p:spPr>
            <a:xfrm>
              <a:off x="3962400" y="3886200"/>
              <a:ext cx="76200" cy="76200"/>
            </a:xfrm>
            <a:prstGeom prst="star4">
              <a:avLst/>
            </a:prstGeom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00" dirty="0"/>
            </a:p>
          </p:txBody>
        </p:sp>
        <p:sp>
          <p:nvSpPr>
            <p:cNvPr id="104" name="4-Point Star 103"/>
            <p:cNvSpPr/>
            <p:nvPr/>
          </p:nvSpPr>
          <p:spPr>
            <a:xfrm>
              <a:off x="5029200" y="3124200"/>
              <a:ext cx="76200" cy="76200"/>
            </a:xfrm>
            <a:prstGeom prst="star4">
              <a:avLst/>
            </a:prstGeom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00" dirty="0"/>
            </a:p>
          </p:txBody>
        </p:sp>
        <p:sp>
          <p:nvSpPr>
            <p:cNvPr id="110" name="4-Point Star 109"/>
            <p:cNvSpPr/>
            <p:nvPr/>
          </p:nvSpPr>
          <p:spPr>
            <a:xfrm>
              <a:off x="4876800" y="3276600"/>
              <a:ext cx="76200" cy="76200"/>
            </a:xfrm>
            <a:prstGeom prst="star4">
              <a:avLst/>
            </a:prstGeom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00" dirty="0"/>
            </a:p>
          </p:txBody>
        </p:sp>
      </p:grpSp>
      <p:sp>
        <p:nvSpPr>
          <p:cNvPr id="101" name="Title 3"/>
          <p:cNvSpPr txBox="1">
            <a:spLocks/>
          </p:cNvSpPr>
          <p:nvPr/>
        </p:nvSpPr>
        <p:spPr>
          <a:xfrm>
            <a:off x="628650" y="365127"/>
            <a:ext cx="8641474" cy="777874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>
                <a:solidFill>
                  <a:schemeClr val="bg1"/>
                </a:solidFill>
              </a:rPr>
              <a:t>Scale, Intensity, and </a:t>
            </a:r>
            <a:r>
              <a:rPr lang="en-US" dirty="0" err="1" smtClean="0">
                <a:solidFill>
                  <a:schemeClr val="bg1"/>
                </a:solidFill>
              </a:rPr>
              <a:t>Sementti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02" name="TextBox 101"/>
          <p:cNvSpPr txBox="1"/>
          <p:nvPr/>
        </p:nvSpPr>
        <p:spPr>
          <a:xfrm>
            <a:off x="6134100" y="3944650"/>
            <a:ext cx="2857500" cy="1200329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</a:rPr>
              <a:t>Scatterplot of water use and some measure of scale for a set of customers in a given CII class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113" name="TextBox 112"/>
          <p:cNvSpPr txBox="1"/>
          <p:nvPr/>
        </p:nvSpPr>
        <p:spPr>
          <a:xfrm>
            <a:off x="6858000" y="6036549"/>
            <a:ext cx="1226428" cy="369332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chemeClr val="bg1"/>
                </a:solidFill>
              </a:rPr>
              <a:t>Rooms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103" name="Title 1"/>
          <p:cNvSpPr txBox="1">
            <a:spLocks/>
          </p:cNvSpPr>
          <p:nvPr/>
        </p:nvSpPr>
        <p:spPr>
          <a:xfrm>
            <a:off x="628650" y="533400"/>
            <a:ext cx="7886700" cy="1046519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b="1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dirty="0" smtClean="0"/>
              <a:t>Differentiating Scale from Rate </a:t>
            </a:r>
            <a:br>
              <a:rPr lang="en-US" sz="3200" dirty="0" smtClean="0"/>
            </a:br>
            <a:r>
              <a:rPr lang="en-US" sz="3200" dirty="0" smtClean="0"/>
              <a:t>(or Intensity) of Use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5031430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3" grpId="0" animBg="1"/>
      <p:bldP spid="113" grpId="1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Sustainable Water </a:t>
            </a:r>
            <a:r>
              <a:rPr lang="en-US" dirty="0" smtClean="0"/>
              <a:t>Management Conference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Denver, Colorado</a:t>
            </a:r>
          </a:p>
          <a:p>
            <a:r>
              <a:rPr lang="en-US" sz="2400" dirty="0" smtClean="0"/>
              <a:t>March 31, 2014</a:t>
            </a:r>
          </a:p>
          <a:p>
            <a:endParaRPr lang="en-US" sz="2400" dirty="0" smtClean="0"/>
          </a:p>
          <a:p>
            <a:pPr eaLnBrk="0" hangingPunct="0">
              <a:spcAft>
                <a:spcPts val="600"/>
              </a:spcAft>
              <a:tabLst>
                <a:tab pos="292100" algn="l"/>
              </a:tabLst>
              <a:defRPr/>
            </a:pPr>
            <a:r>
              <a:rPr lang="en-US" sz="2000" dirty="0" smtClean="0">
                <a:solidFill>
                  <a:srgbClr val="4D4D4D"/>
                </a:solidFill>
                <a:latin typeface="Arial" pitchFamily="34" charset="0"/>
              </a:rPr>
              <a:t>Presentation by Jack </a:t>
            </a:r>
            <a:r>
              <a:rPr lang="en-US" sz="2000" dirty="0">
                <a:solidFill>
                  <a:srgbClr val="4D4D4D"/>
                </a:solidFill>
                <a:latin typeface="Arial" pitchFamily="34" charset="0"/>
              </a:rPr>
              <a:t>C. Kiefer, </a:t>
            </a:r>
            <a:r>
              <a:rPr lang="en-US" sz="2000" dirty="0" smtClean="0">
                <a:solidFill>
                  <a:srgbClr val="4D4D4D"/>
                </a:solidFill>
                <a:latin typeface="Arial" pitchFamily="34" charset="0"/>
              </a:rPr>
              <a:t>PhD and Lisa </a:t>
            </a:r>
            <a:r>
              <a:rPr lang="en-US" sz="2000" dirty="0">
                <a:solidFill>
                  <a:srgbClr val="4D4D4D"/>
                </a:solidFill>
                <a:latin typeface="Arial" pitchFamily="34" charset="0"/>
              </a:rPr>
              <a:t>R. </a:t>
            </a:r>
            <a:r>
              <a:rPr lang="en-US" sz="2000" dirty="0" err="1">
                <a:solidFill>
                  <a:srgbClr val="4D4D4D"/>
                </a:solidFill>
                <a:latin typeface="Arial" pitchFamily="34" charset="0"/>
              </a:rPr>
              <a:t>Krentz</a:t>
            </a:r>
            <a:endParaRPr lang="en-US" sz="2000" dirty="0">
              <a:solidFill>
                <a:srgbClr val="4D4D4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54069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457200" y="1554480"/>
            <a:ext cx="6553200" cy="4876800"/>
            <a:chOff x="1143000" y="685800"/>
            <a:chExt cx="6553200" cy="4876800"/>
          </a:xfrm>
          <a:noFill/>
        </p:grpSpPr>
        <p:cxnSp>
          <p:nvCxnSpPr>
            <p:cNvPr id="2" name="Straight Arrow Connector 1"/>
            <p:cNvCxnSpPr/>
            <p:nvPr/>
          </p:nvCxnSpPr>
          <p:spPr>
            <a:xfrm flipV="1">
              <a:off x="1905000" y="685800"/>
              <a:ext cx="0" cy="4267200"/>
            </a:xfrm>
            <a:prstGeom prst="straightConnector1">
              <a:avLst/>
            </a:prstGeom>
            <a:grpFill/>
            <a:ln w="5715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" name="Straight Arrow Connector 2"/>
            <p:cNvCxnSpPr/>
            <p:nvPr/>
          </p:nvCxnSpPr>
          <p:spPr>
            <a:xfrm>
              <a:off x="1905000" y="4953000"/>
              <a:ext cx="5486400" cy="0"/>
            </a:xfrm>
            <a:prstGeom prst="straightConnector1">
              <a:avLst/>
            </a:prstGeom>
            <a:grpFill/>
            <a:ln w="5715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" name="TextBox 3"/>
            <p:cNvSpPr txBox="1"/>
            <p:nvPr/>
          </p:nvSpPr>
          <p:spPr>
            <a:xfrm>
              <a:off x="1143000" y="762000"/>
              <a:ext cx="609600" cy="3810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/>
                <a:t>Q</a:t>
              </a:r>
              <a:endParaRPr lang="en-US" dirty="0"/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7010400" y="5181600"/>
              <a:ext cx="609600" cy="381000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/>
                <a:t>N</a:t>
              </a:r>
              <a:endParaRPr lang="en-US" dirty="0"/>
            </a:p>
          </p:txBody>
        </p:sp>
        <p:sp>
          <p:nvSpPr>
            <p:cNvPr id="18" name="4-Point Star 17"/>
            <p:cNvSpPr/>
            <p:nvPr/>
          </p:nvSpPr>
          <p:spPr>
            <a:xfrm>
              <a:off x="4114800" y="2514600"/>
              <a:ext cx="76200" cy="76200"/>
            </a:xfrm>
            <a:prstGeom prst="star4">
              <a:avLst/>
            </a:prstGeom>
            <a:grpFill/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00" dirty="0"/>
            </a:p>
          </p:txBody>
        </p:sp>
        <p:sp>
          <p:nvSpPr>
            <p:cNvPr id="19" name="4-Point Star 18"/>
            <p:cNvSpPr/>
            <p:nvPr/>
          </p:nvSpPr>
          <p:spPr>
            <a:xfrm>
              <a:off x="4648200" y="2209800"/>
              <a:ext cx="76200" cy="76200"/>
            </a:xfrm>
            <a:prstGeom prst="star4">
              <a:avLst/>
            </a:prstGeom>
            <a:grpFill/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00" dirty="0"/>
            </a:p>
          </p:txBody>
        </p:sp>
        <p:sp>
          <p:nvSpPr>
            <p:cNvPr id="20" name="4-Point Star 19"/>
            <p:cNvSpPr/>
            <p:nvPr/>
          </p:nvSpPr>
          <p:spPr>
            <a:xfrm>
              <a:off x="5486400" y="2133600"/>
              <a:ext cx="76200" cy="76200"/>
            </a:xfrm>
            <a:prstGeom prst="star4">
              <a:avLst/>
            </a:prstGeom>
            <a:grpFill/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00" dirty="0"/>
            </a:p>
          </p:txBody>
        </p:sp>
        <p:sp>
          <p:nvSpPr>
            <p:cNvPr id="21" name="4-Point Star 20"/>
            <p:cNvSpPr/>
            <p:nvPr/>
          </p:nvSpPr>
          <p:spPr>
            <a:xfrm>
              <a:off x="3352800" y="3505200"/>
              <a:ext cx="76200" cy="76200"/>
            </a:xfrm>
            <a:prstGeom prst="star4">
              <a:avLst/>
            </a:prstGeom>
            <a:grpFill/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00" dirty="0"/>
            </a:p>
          </p:txBody>
        </p:sp>
        <p:sp>
          <p:nvSpPr>
            <p:cNvPr id="22" name="4-Point Star 21"/>
            <p:cNvSpPr/>
            <p:nvPr/>
          </p:nvSpPr>
          <p:spPr>
            <a:xfrm>
              <a:off x="4648200" y="3276600"/>
              <a:ext cx="76200" cy="76200"/>
            </a:xfrm>
            <a:prstGeom prst="star4">
              <a:avLst/>
            </a:prstGeom>
            <a:grpFill/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00" dirty="0"/>
            </a:p>
          </p:txBody>
        </p:sp>
        <p:sp>
          <p:nvSpPr>
            <p:cNvPr id="23" name="4-Point Star 22"/>
            <p:cNvSpPr/>
            <p:nvPr/>
          </p:nvSpPr>
          <p:spPr>
            <a:xfrm>
              <a:off x="4724400" y="2743200"/>
              <a:ext cx="76200" cy="76200"/>
            </a:xfrm>
            <a:prstGeom prst="star4">
              <a:avLst/>
            </a:prstGeom>
            <a:grpFill/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00" dirty="0"/>
            </a:p>
          </p:txBody>
        </p:sp>
        <p:sp>
          <p:nvSpPr>
            <p:cNvPr id="24" name="4-Point Star 23"/>
            <p:cNvSpPr/>
            <p:nvPr/>
          </p:nvSpPr>
          <p:spPr>
            <a:xfrm>
              <a:off x="5410200" y="2743200"/>
              <a:ext cx="76200" cy="76200"/>
            </a:xfrm>
            <a:prstGeom prst="star4">
              <a:avLst/>
            </a:prstGeom>
            <a:grpFill/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00" dirty="0"/>
            </a:p>
          </p:txBody>
        </p:sp>
        <p:sp>
          <p:nvSpPr>
            <p:cNvPr id="25" name="4-Point Star 24"/>
            <p:cNvSpPr/>
            <p:nvPr/>
          </p:nvSpPr>
          <p:spPr>
            <a:xfrm>
              <a:off x="6019800" y="2514600"/>
              <a:ext cx="76200" cy="76200"/>
            </a:xfrm>
            <a:prstGeom prst="star4">
              <a:avLst/>
            </a:prstGeom>
            <a:grpFill/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00" dirty="0"/>
            </a:p>
          </p:txBody>
        </p:sp>
        <p:sp>
          <p:nvSpPr>
            <p:cNvPr id="26" name="4-Point Star 25"/>
            <p:cNvSpPr/>
            <p:nvPr/>
          </p:nvSpPr>
          <p:spPr>
            <a:xfrm>
              <a:off x="2286000" y="4114800"/>
              <a:ext cx="76200" cy="76200"/>
            </a:xfrm>
            <a:prstGeom prst="star4">
              <a:avLst/>
            </a:prstGeom>
            <a:grpFill/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00" dirty="0"/>
            </a:p>
          </p:txBody>
        </p:sp>
        <p:sp>
          <p:nvSpPr>
            <p:cNvPr id="27" name="4-Point Star 26"/>
            <p:cNvSpPr/>
            <p:nvPr/>
          </p:nvSpPr>
          <p:spPr>
            <a:xfrm>
              <a:off x="2971800" y="4114800"/>
              <a:ext cx="76200" cy="76200"/>
            </a:xfrm>
            <a:prstGeom prst="star4">
              <a:avLst/>
            </a:prstGeom>
            <a:grpFill/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00" dirty="0"/>
            </a:p>
          </p:txBody>
        </p:sp>
        <p:sp>
          <p:nvSpPr>
            <p:cNvPr id="28" name="4-Point Star 27"/>
            <p:cNvSpPr/>
            <p:nvPr/>
          </p:nvSpPr>
          <p:spPr>
            <a:xfrm>
              <a:off x="3581400" y="3886200"/>
              <a:ext cx="76200" cy="76200"/>
            </a:xfrm>
            <a:prstGeom prst="star4">
              <a:avLst/>
            </a:prstGeom>
            <a:grpFill/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00" dirty="0"/>
            </a:p>
          </p:txBody>
        </p:sp>
        <p:sp>
          <p:nvSpPr>
            <p:cNvPr id="29" name="4-Point Star 28"/>
            <p:cNvSpPr/>
            <p:nvPr/>
          </p:nvSpPr>
          <p:spPr>
            <a:xfrm>
              <a:off x="3657600" y="2971800"/>
              <a:ext cx="76200" cy="76200"/>
            </a:xfrm>
            <a:prstGeom prst="star4">
              <a:avLst/>
            </a:prstGeom>
            <a:grpFill/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00" dirty="0"/>
            </a:p>
          </p:txBody>
        </p:sp>
        <p:sp>
          <p:nvSpPr>
            <p:cNvPr id="30" name="4-Point Star 29"/>
            <p:cNvSpPr/>
            <p:nvPr/>
          </p:nvSpPr>
          <p:spPr>
            <a:xfrm>
              <a:off x="4343400" y="2971800"/>
              <a:ext cx="76200" cy="76200"/>
            </a:xfrm>
            <a:prstGeom prst="star4">
              <a:avLst/>
            </a:prstGeom>
            <a:grpFill/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00" dirty="0"/>
            </a:p>
          </p:txBody>
        </p:sp>
        <p:sp>
          <p:nvSpPr>
            <p:cNvPr id="31" name="4-Point Star 30"/>
            <p:cNvSpPr/>
            <p:nvPr/>
          </p:nvSpPr>
          <p:spPr>
            <a:xfrm>
              <a:off x="4419600" y="3505200"/>
              <a:ext cx="76200" cy="76200"/>
            </a:xfrm>
            <a:prstGeom prst="star4">
              <a:avLst/>
            </a:prstGeom>
            <a:grpFill/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00" dirty="0"/>
            </a:p>
          </p:txBody>
        </p:sp>
        <p:sp>
          <p:nvSpPr>
            <p:cNvPr id="32" name="4-Point Star 31"/>
            <p:cNvSpPr/>
            <p:nvPr/>
          </p:nvSpPr>
          <p:spPr>
            <a:xfrm>
              <a:off x="5105400" y="2286000"/>
              <a:ext cx="76200" cy="76200"/>
            </a:xfrm>
            <a:prstGeom prst="star4">
              <a:avLst/>
            </a:prstGeom>
            <a:grpFill/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00" dirty="0"/>
            </a:p>
          </p:txBody>
        </p:sp>
        <p:sp>
          <p:nvSpPr>
            <p:cNvPr id="33" name="4-Point Star 32"/>
            <p:cNvSpPr/>
            <p:nvPr/>
          </p:nvSpPr>
          <p:spPr>
            <a:xfrm>
              <a:off x="5791200" y="2286000"/>
              <a:ext cx="76200" cy="76200"/>
            </a:xfrm>
            <a:prstGeom prst="star4">
              <a:avLst/>
            </a:prstGeom>
            <a:grpFill/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00" dirty="0"/>
            </a:p>
          </p:txBody>
        </p:sp>
        <p:sp>
          <p:nvSpPr>
            <p:cNvPr id="34" name="4-Point Star 33"/>
            <p:cNvSpPr/>
            <p:nvPr/>
          </p:nvSpPr>
          <p:spPr>
            <a:xfrm>
              <a:off x="6400800" y="2057400"/>
              <a:ext cx="76200" cy="76200"/>
            </a:xfrm>
            <a:prstGeom prst="star4">
              <a:avLst/>
            </a:prstGeom>
            <a:grpFill/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00" dirty="0"/>
            </a:p>
          </p:txBody>
        </p:sp>
        <p:sp>
          <p:nvSpPr>
            <p:cNvPr id="35" name="4-Point Star 34"/>
            <p:cNvSpPr/>
            <p:nvPr/>
          </p:nvSpPr>
          <p:spPr>
            <a:xfrm>
              <a:off x="3048000" y="3276600"/>
              <a:ext cx="76200" cy="76200"/>
            </a:xfrm>
            <a:prstGeom prst="star4">
              <a:avLst/>
            </a:prstGeom>
            <a:grpFill/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00" dirty="0"/>
            </a:p>
          </p:txBody>
        </p:sp>
        <p:sp>
          <p:nvSpPr>
            <p:cNvPr id="36" name="4-Point Star 35"/>
            <p:cNvSpPr/>
            <p:nvPr/>
          </p:nvSpPr>
          <p:spPr>
            <a:xfrm>
              <a:off x="3733800" y="3276600"/>
              <a:ext cx="76200" cy="76200"/>
            </a:xfrm>
            <a:prstGeom prst="star4">
              <a:avLst/>
            </a:prstGeom>
            <a:grpFill/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00" dirty="0"/>
            </a:p>
          </p:txBody>
        </p:sp>
        <p:sp>
          <p:nvSpPr>
            <p:cNvPr id="37" name="4-Point Star 36"/>
            <p:cNvSpPr/>
            <p:nvPr/>
          </p:nvSpPr>
          <p:spPr>
            <a:xfrm>
              <a:off x="4191000" y="3352800"/>
              <a:ext cx="76200" cy="76200"/>
            </a:xfrm>
            <a:prstGeom prst="star4">
              <a:avLst/>
            </a:prstGeom>
            <a:grpFill/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00" dirty="0"/>
            </a:p>
          </p:txBody>
        </p:sp>
        <p:sp>
          <p:nvSpPr>
            <p:cNvPr id="38" name="4-Point Star 37"/>
            <p:cNvSpPr/>
            <p:nvPr/>
          </p:nvSpPr>
          <p:spPr>
            <a:xfrm>
              <a:off x="4572000" y="2895600"/>
              <a:ext cx="76200" cy="76200"/>
            </a:xfrm>
            <a:prstGeom prst="star4">
              <a:avLst/>
            </a:prstGeom>
            <a:grpFill/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00" dirty="0"/>
            </a:p>
          </p:txBody>
        </p:sp>
        <p:sp>
          <p:nvSpPr>
            <p:cNvPr id="39" name="4-Point Star 38"/>
            <p:cNvSpPr/>
            <p:nvPr/>
          </p:nvSpPr>
          <p:spPr>
            <a:xfrm>
              <a:off x="5257800" y="2895600"/>
              <a:ext cx="76200" cy="76200"/>
            </a:xfrm>
            <a:prstGeom prst="star4">
              <a:avLst/>
            </a:prstGeom>
            <a:grpFill/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00" dirty="0"/>
            </a:p>
          </p:txBody>
        </p:sp>
        <p:sp>
          <p:nvSpPr>
            <p:cNvPr id="40" name="4-Point Star 39"/>
            <p:cNvSpPr/>
            <p:nvPr/>
          </p:nvSpPr>
          <p:spPr>
            <a:xfrm>
              <a:off x="5867400" y="2667000"/>
              <a:ext cx="76200" cy="76200"/>
            </a:xfrm>
            <a:prstGeom prst="star4">
              <a:avLst/>
            </a:prstGeom>
            <a:grpFill/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00" dirty="0"/>
            </a:p>
          </p:txBody>
        </p:sp>
        <p:sp>
          <p:nvSpPr>
            <p:cNvPr id="41" name="4-Point Star 40"/>
            <p:cNvSpPr/>
            <p:nvPr/>
          </p:nvSpPr>
          <p:spPr>
            <a:xfrm>
              <a:off x="5715000" y="2971800"/>
              <a:ext cx="76200" cy="76200"/>
            </a:xfrm>
            <a:prstGeom prst="star4">
              <a:avLst/>
            </a:prstGeom>
            <a:grpFill/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00" dirty="0"/>
            </a:p>
          </p:txBody>
        </p:sp>
        <p:sp>
          <p:nvSpPr>
            <p:cNvPr id="42" name="4-Point Star 41"/>
            <p:cNvSpPr/>
            <p:nvPr/>
          </p:nvSpPr>
          <p:spPr>
            <a:xfrm>
              <a:off x="3124200" y="3886200"/>
              <a:ext cx="76200" cy="76200"/>
            </a:xfrm>
            <a:prstGeom prst="star4">
              <a:avLst/>
            </a:prstGeom>
            <a:grpFill/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00" dirty="0"/>
            </a:p>
          </p:txBody>
        </p:sp>
        <p:sp>
          <p:nvSpPr>
            <p:cNvPr id="43" name="4-Point Star 42"/>
            <p:cNvSpPr/>
            <p:nvPr/>
          </p:nvSpPr>
          <p:spPr>
            <a:xfrm>
              <a:off x="3429000" y="3352800"/>
              <a:ext cx="76200" cy="76200"/>
            </a:xfrm>
            <a:prstGeom prst="star4">
              <a:avLst/>
            </a:prstGeom>
            <a:grpFill/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00" dirty="0"/>
            </a:p>
          </p:txBody>
        </p:sp>
        <p:sp>
          <p:nvSpPr>
            <p:cNvPr id="44" name="4-Point Star 43"/>
            <p:cNvSpPr/>
            <p:nvPr/>
          </p:nvSpPr>
          <p:spPr>
            <a:xfrm>
              <a:off x="2819400" y="3657600"/>
              <a:ext cx="76200" cy="76200"/>
            </a:xfrm>
            <a:prstGeom prst="star4">
              <a:avLst/>
            </a:prstGeom>
            <a:grpFill/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00" dirty="0">
                <a:solidFill>
                  <a:srgbClr val="FF0000"/>
                </a:solidFill>
              </a:endParaRPr>
            </a:p>
          </p:txBody>
        </p:sp>
        <p:sp>
          <p:nvSpPr>
            <p:cNvPr id="45" name="4-Point Star 44"/>
            <p:cNvSpPr/>
            <p:nvPr/>
          </p:nvSpPr>
          <p:spPr>
            <a:xfrm>
              <a:off x="3505200" y="3657600"/>
              <a:ext cx="76200" cy="76200"/>
            </a:xfrm>
            <a:prstGeom prst="star4">
              <a:avLst/>
            </a:prstGeom>
            <a:grpFill/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00" dirty="0"/>
            </a:p>
          </p:txBody>
        </p:sp>
        <p:sp>
          <p:nvSpPr>
            <p:cNvPr id="46" name="4-Point Star 45"/>
            <p:cNvSpPr/>
            <p:nvPr/>
          </p:nvSpPr>
          <p:spPr>
            <a:xfrm>
              <a:off x="4267200" y="3810000"/>
              <a:ext cx="76200" cy="76200"/>
            </a:xfrm>
            <a:prstGeom prst="star4">
              <a:avLst/>
            </a:prstGeom>
            <a:grpFill/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00" dirty="0"/>
            </a:p>
          </p:txBody>
        </p:sp>
        <p:sp>
          <p:nvSpPr>
            <p:cNvPr id="47" name="4-Point Star 46"/>
            <p:cNvSpPr/>
            <p:nvPr/>
          </p:nvSpPr>
          <p:spPr>
            <a:xfrm>
              <a:off x="4038600" y="3581400"/>
              <a:ext cx="76200" cy="76200"/>
            </a:xfrm>
            <a:prstGeom prst="star4">
              <a:avLst/>
            </a:prstGeom>
            <a:grpFill/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00" dirty="0"/>
            </a:p>
          </p:txBody>
        </p:sp>
        <p:sp>
          <p:nvSpPr>
            <p:cNvPr id="48" name="4-Point Star 47"/>
            <p:cNvSpPr/>
            <p:nvPr/>
          </p:nvSpPr>
          <p:spPr>
            <a:xfrm>
              <a:off x="3962400" y="2895600"/>
              <a:ext cx="76200" cy="76200"/>
            </a:xfrm>
            <a:prstGeom prst="star4">
              <a:avLst/>
            </a:prstGeom>
            <a:grpFill/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00" dirty="0"/>
            </a:p>
          </p:txBody>
        </p:sp>
        <p:sp>
          <p:nvSpPr>
            <p:cNvPr id="49" name="4-Point Star 48"/>
            <p:cNvSpPr/>
            <p:nvPr/>
          </p:nvSpPr>
          <p:spPr>
            <a:xfrm>
              <a:off x="4495800" y="2590800"/>
              <a:ext cx="76200" cy="76200"/>
            </a:xfrm>
            <a:prstGeom prst="star4">
              <a:avLst/>
            </a:prstGeom>
            <a:grpFill/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00" dirty="0"/>
            </a:p>
          </p:txBody>
        </p:sp>
        <p:sp>
          <p:nvSpPr>
            <p:cNvPr id="50" name="4-Point Star 49"/>
            <p:cNvSpPr/>
            <p:nvPr/>
          </p:nvSpPr>
          <p:spPr>
            <a:xfrm>
              <a:off x="4953000" y="3048000"/>
              <a:ext cx="76200" cy="76200"/>
            </a:xfrm>
            <a:prstGeom prst="star4">
              <a:avLst/>
            </a:prstGeom>
            <a:grpFill/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00" dirty="0"/>
            </a:p>
          </p:txBody>
        </p:sp>
        <p:sp>
          <p:nvSpPr>
            <p:cNvPr id="51" name="4-Point Star 50"/>
            <p:cNvSpPr/>
            <p:nvPr/>
          </p:nvSpPr>
          <p:spPr>
            <a:xfrm>
              <a:off x="5029200" y="2590800"/>
              <a:ext cx="76200" cy="76200"/>
            </a:xfrm>
            <a:prstGeom prst="star4">
              <a:avLst/>
            </a:prstGeom>
            <a:grpFill/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00" dirty="0"/>
            </a:p>
          </p:txBody>
        </p:sp>
        <p:sp>
          <p:nvSpPr>
            <p:cNvPr id="52" name="4-Point Star 51"/>
            <p:cNvSpPr/>
            <p:nvPr/>
          </p:nvSpPr>
          <p:spPr>
            <a:xfrm>
              <a:off x="3886200" y="3733800"/>
              <a:ext cx="76200" cy="76200"/>
            </a:xfrm>
            <a:prstGeom prst="star4">
              <a:avLst/>
            </a:prstGeom>
            <a:grpFill/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00" dirty="0"/>
            </a:p>
          </p:txBody>
        </p:sp>
        <p:sp>
          <p:nvSpPr>
            <p:cNvPr id="53" name="4-Point Star 52"/>
            <p:cNvSpPr/>
            <p:nvPr/>
          </p:nvSpPr>
          <p:spPr>
            <a:xfrm>
              <a:off x="5715000" y="2590800"/>
              <a:ext cx="76200" cy="76200"/>
            </a:xfrm>
            <a:prstGeom prst="star4">
              <a:avLst/>
            </a:prstGeom>
            <a:grpFill/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00" dirty="0"/>
            </a:p>
          </p:txBody>
        </p:sp>
        <p:sp>
          <p:nvSpPr>
            <p:cNvPr id="54" name="4-Point Star 53"/>
            <p:cNvSpPr/>
            <p:nvPr/>
          </p:nvSpPr>
          <p:spPr>
            <a:xfrm>
              <a:off x="5334000" y="2362200"/>
              <a:ext cx="76200" cy="76200"/>
            </a:xfrm>
            <a:prstGeom prst="star4">
              <a:avLst/>
            </a:prstGeom>
            <a:grpFill/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00" dirty="0"/>
            </a:p>
          </p:txBody>
        </p:sp>
        <p:sp>
          <p:nvSpPr>
            <p:cNvPr id="55" name="4-Point Star 54"/>
            <p:cNvSpPr/>
            <p:nvPr/>
          </p:nvSpPr>
          <p:spPr>
            <a:xfrm>
              <a:off x="6019800" y="2819400"/>
              <a:ext cx="76200" cy="76200"/>
            </a:xfrm>
            <a:prstGeom prst="star4">
              <a:avLst/>
            </a:prstGeom>
            <a:grpFill/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00" dirty="0"/>
            </a:p>
          </p:txBody>
        </p:sp>
        <p:sp>
          <p:nvSpPr>
            <p:cNvPr id="56" name="4-Point Star 55"/>
            <p:cNvSpPr/>
            <p:nvPr/>
          </p:nvSpPr>
          <p:spPr>
            <a:xfrm>
              <a:off x="3962400" y="3048000"/>
              <a:ext cx="76200" cy="76200"/>
            </a:xfrm>
            <a:prstGeom prst="star4">
              <a:avLst/>
            </a:prstGeom>
            <a:grpFill/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00" dirty="0"/>
            </a:p>
          </p:txBody>
        </p:sp>
        <p:sp>
          <p:nvSpPr>
            <p:cNvPr id="57" name="4-Point Star 56"/>
            <p:cNvSpPr/>
            <p:nvPr/>
          </p:nvSpPr>
          <p:spPr>
            <a:xfrm>
              <a:off x="3962400" y="3429000"/>
              <a:ext cx="76200" cy="76200"/>
            </a:xfrm>
            <a:prstGeom prst="star4">
              <a:avLst/>
            </a:prstGeom>
            <a:grpFill/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00" dirty="0"/>
            </a:p>
          </p:txBody>
        </p:sp>
        <p:sp>
          <p:nvSpPr>
            <p:cNvPr id="58" name="4-Point Star 57"/>
            <p:cNvSpPr/>
            <p:nvPr/>
          </p:nvSpPr>
          <p:spPr>
            <a:xfrm>
              <a:off x="2971800" y="3505200"/>
              <a:ext cx="76200" cy="76200"/>
            </a:xfrm>
            <a:prstGeom prst="star4">
              <a:avLst/>
            </a:prstGeom>
            <a:grpFill/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00" dirty="0"/>
            </a:p>
          </p:txBody>
        </p:sp>
        <p:sp>
          <p:nvSpPr>
            <p:cNvPr id="59" name="4-Point Star 58"/>
            <p:cNvSpPr/>
            <p:nvPr/>
          </p:nvSpPr>
          <p:spPr>
            <a:xfrm>
              <a:off x="3200400" y="4114800"/>
              <a:ext cx="76200" cy="76200"/>
            </a:xfrm>
            <a:prstGeom prst="star4">
              <a:avLst/>
            </a:prstGeom>
            <a:grpFill/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00" dirty="0"/>
            </a:p>
          </p:txBody>
        </p:sp>
        <p:sp>
          <p:nvSpPr>
            <p:cNvPr id="60" name="4-Point Star 59"/>
            <p:cNvSpPr/>
            <p:nvPr/>
          </p:nvSpPr>
          <p:spPr>
            <a:xfrm>
              <a:off x="2590800" y="3962400"/>
              <a:ext cx="76200" cy="76200"/>
            </a:xfrm>
            <a:prstGeom prst="star4">
              <a:avLst/>
            </a:prstGeom>
            <a:grpFill/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00" dirty="0"/>
            </a:p>
          </p:txBody>
        </p:sp>
        <p:sp>
          <p:nvSpPr>
            <p:cNvPr id="61" name="4-Point Star 60"/>
            <p:cNvSpPr/>
            <p:nvPr/>
          </p:nvSpPr>
          <p:spPr>
            <a:xfrm>
              <a:off x="5638800" y="1447800"/>
              <a:ext cx="76200" cy="76200"/>
            </a:xfrm>
            <a:prstGeom prst="star4">
              <a:avLst/>
            </a:prstGeom>
            <a:grpFill/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00" dirty="0"/>
            </a:p>
          </p:txBody>
        </p:sp>
        <p:sp>
          <p:nvSpPr>
            <p:cNvPr id="62" name="4-Point Star 61"/>
            <p:cNvSpPr/>
            <p:nvPr/>
          </p:nvSpPr>
          <p:spPr>
            <a:xfrm>
              <a:off x="5867400" y="3505200"/>
              <a:ext cx="76200" cy="76200"/>
            </a:xfrm>
            <a:prstGeom prst="star4">
              <a:avLst/>
            </a:prstGeom>
            <a:grpFill/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00" dirty="0"/>
            </a:p>
          </p:txBody>
        </p:sp>
        <p:sp>
          <p:nvSpPr>
            <p:cNvPr id="63" name="4-Point Star 62"/>
            <p:cNvSpPr/>
            <p:nvPr/>
          </p:nvSpPr>
          <p:spPr>
            <a:xfrm>
              <a:off x="5562600" y="3429000"/>
              <a:ext cx="76200" cy="76200"/>
            </a:xfrm>
            <a:prstGeom prst="star4">
              <a:avLst/>
            </a:prstGeom>
            <a:grpFill/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00" dirty="0"/>
            </a:p>
          </p:txBody>
        </p:sp>
        <p:sp>
          <p:nvSpPr>
            <p:cNvPr id="64" name="4-Point Star 63"/>
            <p:cNvSpPr/>
            <p:nvPr/>
          </p:nvSpPr>
          <p:spPr>
            <a:xfrm>
              <a:off x="6705600" y="2743200"/>
              <a:ext cx="76200" cy="76200"/>
            </a:xfrm>
            <a:prstGeom prst="star4">
              <a:avLst/>
            </a:prstGeom>
            <a:grpFill/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00" dirty="0"/>
            </a:p>
          </p:txBody>
        </p:sp>
        <p:sp>
          <p:nvSpPr>
            <p:cNvPr id="65" name="4-Point Star 64"/>
            <p:cNvSpPr/>
            <p:nvPr/>
          </p:nvSpPr>
          <p:spPr>
            <a:xfrm>
              <a:off x="6400800" y="2667000"/>
              <a:ext cx="76200" cy="76200"/>
            </a:xfrm>
            <a:prstGeom prst="star4">
              <a:avLst/>
            </a:prstGeom>
            <a:grpFill/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00" dirty="0"/>
            </a:p>
          </p:txBody>
        </p:sp>
        <p:sp>
          <p:nvSpPr>
            <p:cNvPr id="66" name="4-Point Star 65"/>
            <p:cNvSpPr/>
            <p:nvPr/>
          </p:nvSpPr>
          <p:spPr>
            <a:xfrm>
              <a:off x="5486400" y="4038600"/>
              <a:ext cx="76200" cy="76200"/>
            </a:xfrm>
            <a:prstGeom prst="star4">
              <a:avLst/>
            </a:prstGeom>
            <a:grpFill/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00" dirty="0"/>
            </a:p>
          </p:txBody>
        </p:sp>
        <p:sp>
          <p:nvSpPr>
            <p:cNvPr id="67" name="4-Point Star 66"/>
            <p:cNvSpPr/>
            <p:nvPr/>
          </p:nvSpPr>
          <p:spPr>
            <a:xfrm>
              <a:off x="6324600" y="3200400"/>
              <a:ext cx="76200" cy="76200"/>
            </a:xfrm>
            <a:prstGeom prst="star4">
              <a:avLst/>
            </a:prstGeom>
            <a:grpFill/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00" dirty="0"/>
            </a:p>
          </p:txBody>
        </p:sp>
        <p:sp>
          <p:nvSpPr>
            <p:cNvPr id="68" name="4-Point Star 67"/>
            <p:cNvSpPr/>
            <p:nvPr/>
          </p:nvSpPr>
          <p:spPr>
            <a:xfrm>
              <a:off x="6019800" y="3124200"/>
              <a:ext cx="76200" cy="76200"/>
            </a:xfrm>
            <a:prstGeom prst="star4">
              <a:avLst/>
            </a:prstGeom>
            <a:grpFill/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00" dirty="0"/>
            </a:p>
          </p:txBody>
        </p:sp>
        <p:sp>
          <p:nvSpPr>
            <p:cNvPr id="69" name="4-Point Star 68"/>
            <p:cNvSpPr/>
            <p:nvPr/>
          </p:nvSpPr>
          <p:spPr>
            <a:xfrm>
              <a:off x="5486400" y="3276600"/>
              <a:ext cx="76200" cy="76200"/>
            </a:xfrm>
            <a:prstGeom prst="star4">
              <a:avLst/>
            </a:prstGeom>
            <a:grpFill/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00" dirty="0"/>
            </a:p>
          </p:txBody>
        </p:sp>
        <p:sp>
          <p:nvSpPr>
            <p:cNvPr id="70" name="4-Point Star 69"/>
            <p:cNvSpPr/>
            <p:nvPr/>
          </p:nvSpPr>
          <p:spPr>
            <a:xfrm>
              <a:off x="5257800" y="3810000"/>
              <a:ext cx="76200" cy="76200"/>
            </a:xfrm>
            <a:prstGeom prst="star4">
              <a:avLst/>
            </a:prstGeom>
            <a:grpFill/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00" dirty="0"/>
            </a:p>
          </p:txBody>
        </p:sp>
        <p:sp>
          <p:nvSpPr>
            <p:cNvPr id="71" name="4-Point Star 70"/>
            <p:cNvSpPr/>
            <p:nvPr/>
          </p:nvSpPr>
          <p:spPr>
            <a:xfrm>
              <a:off x="5181600" y="3657600"/>
              <a:ext cx="76200" cy="76200"/>
            </a:xfrm>
            <a:prstGeom prst="star4">
              <a:avLst/>
            </a:prstGeom>
            <a:grpFill/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00" dirty="0"/>
            </a:p>
          </p:txBody>
        </p:sp>
        <p:sp>
          <p:nvSpPr>
            <p:cNvPr id="72" name="4-Point Star 71"/>
            <p:cNvSpPr/>
            <p:nvPr/>
          </p:nvSpPr>
          <p:spPr>
            <a:xfrm>
              <a:off x="4953000" y="3352800"/>
              <a:ext cx="76200" cy="76200"/>
            </a:xfrm>
            <a:prstGeom prst="star4">
              <a:avLst/>
            </a:prstGeom>
            <a:grpFill/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00" dirty="0"/>
            </a:p>
          </p:txBody>
        </p:sp>
        <p:sp>
          <p:nvSpPr>
            <p:cNvPr id="73" name="4-Point Star 72"/>
            <p:cNvSpPr/>
            <p:nvPr/>
          </p:nvSpPr>
          <p:spPr>
            <a:xfrm>
              <a:off x="4800600" y="3657600"/>
              <a:ext cx="76200" cy="76200"/>
            </a:xfrm>
            <a:prstGeom prst="star4">
              <a:avLst/>
            </a:prstGeom>
            <a:grpFill/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00" dirty="0"/>
            </a:p>
          </p:txBody>
        </p:sp>
        <p:sp>
          <p:nvSpPr>
            <p:cNvPr id="74" name="4-Point Star 73"/>
            <p:cNvSpPr/>
            <p:nvPr/>
          </p:nvSpPr>
          <p:spPr>
            <a:xfrm>
              <a:off x="4724400" y="3048000"/>
              <a:ext cx="76200" cy="76200"/>
            </a:xfrm>
            <a:prstGeom prst="star4">
              <a:avLst/>
            </a:prstGeom>
            <a:grpFill/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00" dirty="0"/>
            </a:p>
          </p:txBody>
        </p:sp>
        <p:sp>
          <p:nvSpPr>
            <p:cNvPr id="75" name="4-Point Star 74"/>
            <p:cNvSpPr/>
            <p:nvPr/>
          </p:nvSpPr>
          <p:spPr>
            <a:xfrm>
              <a:off x="5334000" y="3200400"/>
              <a:ext cx="76200" cy="76200"/>
            </a:xfrm>
            <a:prstGeom prst="star4">
              <a:avLst/>
            </a:prstGeom>
            <a:grpFill/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00" dirty="0"/>
            </a:p>
          </p:txBody>
        </p:sp>
        <p:sp>
          <p:nvSpPr>
            <p:cNvPr id="76" name="4-Point Star 75"/>
            <p:cNvSpPr/>
            <p:nvPr/>
          </p:nvSpPr>
          <p:spPr>
            <a:xfrm>
              <a:off x="4724400" y="1447800"/>
              <a:ext cx="76200" cy="76200"/>
            </a:xfrm>
            <a:prstGeom prst="star4">
              <a:avLst/>
            </a:prstGeom>
            <a:grpFill/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00" dirty="0"/>
            </a:p>
          </p:txBody>
        </p:sp>
        <p:sp>
          <p:nvSpPr>
            <p:cNvPr id="77" name="4-Point Star 76"/>
            <p:cNvSpPr/>
            <p:nvPr/>
          </p:nvSpPr>
          <p:spPr>
            <a:xfrm>
              <a:off x="3276600" y="2819400"/>
              <a:ext cx="76200" cy="76200"/>
            </a:xfrm>
            <a:prstGeom prst="star4">
              <a:avLst/>
            </a:prstGeom>
            <a:grpFill/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00" dirty="0"/>
            </a:p>
          </p:txBody>
        </p:sp>
        <p:sp>
          <p:nvSpPr>
            <p:cNvPr id="78" name="4-Point Star 77"/>
            <p:cNvSpPr/>
            <p:nvPr/>
          </p:nvSpPr>
          <p:spPr>
            <a:xfrm>
              <a:off x="3810000" y="2286000"/>
              <a:ext cx="76200" cy="76200"/>
            </a:xfrm>
            <a:prstGeom prst="star4">
              <a:avLst/>
            </a:prstGeom>
            <a:grpFill/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00" dirty="0"/>
            </a:p>
          </p:txBody>
        </p:sp>
        <p:sp>
          <p:nvSpPr>
            <p:cNvPr id="79" name="4-Point Star 78"/>
            <p:cNvSpPr/>
            <p:nvPr/>
          </p:nvSpPr>
          <p:spPr>
            <a:xfrm>
              <a:off x="4724400" y="1905000"/>
              <a:ext cx="76200" cy="76200"/>
            </a:xfrm>
            <a:prstGeom prst="star4">
              <a:avLst/>
            </a:prstGeom>
            <a:grpFill/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00" dirty="0"/>
            </a:p>
          </p:txBody>
        </p:sp>
        <p:sp>
          <p:nvSpPr>
            <p:cNvPr id="80" name="4-Point Star 79"/>
            <p:cNvSpPr/>
            <p:nvPr/>
          </p:nvSpPr>
          <p:spPr>
            <a:xfrm>
              <a:off x="3810000" y="2743200"/>
              <a:ext cx="76200" cy="76200"/>
            </a:xfrm>
            <a:prstGeom prst="star4">
              <a:avLst/>
            </a:prstGeom>
            <a:grpFill/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00" dirty="0"/>
            </a:p>
          </p:txBody>
        </p:sp>
        <p:sp>
          <p:nvSpPr>
            <p:cNvPr id="81" name="4-Point Star 80"/>
            <p:cNvSpPr/>
            <p:nvPr/>
          </p:nvSpPr>
          <p:spPr>
            <a:xfrm>
              <a:off x="5486400" y="1828800"/>
              <a:ext cx="76200" cy="76200"/>
            </a:xfrm>
            <a:prstGeom prst="star4">
              <a:avLst/>
            </a:prstGeom>
            <a:grpFill/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00" dirty="0"/>
            </a:p>
          </p:txBody>
        </p:sp>
        <p:sp>
          <p:nvSpPr>
            <p:cNvPr id="82" name="4-Point Star 81"/>
            <p:cNvSpPr/>
            <p:nvPr/>
          </p:nvSpPr>
          <p:spPr>
            <a:xfrm>
              <a:off x="5105400" y="1981200"/>
              <a:ext cx="76200" cy="76200"/>
            </a:xfrm>
            <a:prstGeom prst="star4">
              <a:avLst/>
            </a:prstGeom>
            <a:grpFill/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00" dirty="0"/>
            </a:p>
          </p:txBody>
        </p:sp>
        <p:sp>
          <p:nvSpPr>
            <p:cNvPr id="105" name="4-Point Star 104"/>
            <p:cNvSpPr/>
            <p:nvPr/>
          </p:nvSpPr>
          <p:spPr>
            <a:xfrm>
              <a:off x="3886200" y="4191000"/>
              <a:ext cx="76200" cy="76200"/>
            </a:xfrm>
            <a:prstGeom prst="star4">
              <a:avLst/>
            </a:prstGeom>
            <a:grpFill/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00" dirty="0"/>
            </a:p>
          </p:txBody>
        </p:sp>
        <p:sp>
          <p:nvSpPr>
            <p:cNvPr id="106" name="4-Point Star 105"/>
            <p:cNvSpPr/>
            <p:nvPr/>
          </p:nvSpPr>
          <p:spPr>
            <a:xfrm>
              <a:off x="3429000" y="4191000"/>
              <a:ext cx="76200" cy="76200"/>
            </a:xfrm>
            <a:prstGeom prst="star4">
              <a:avLst/>
            </a:prstGeom>
            <a:grpFill/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00" dirty="0"/>
            </a:p>
          </p:txBody>
        </p:sp>
        <p:sp>
          <p:nvSpPr>
            <p:cNvPr id="107" name="4-Point Star 106"/>
            <p:cNvSpPr/>
            <p:nvPr/>
          </p:nvSpPr>
          <p:spPr>
            <a:xfrm>
              <a:off x="3733800" y="4495800"/>
              <a:ext cx="76200" cy="76200"/>
            </a:xfrm>
            <a:prstGeom prst="star4">
              <a:avLst/>
            </a:prstGeom>
            <a:grpFill/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00" dirty="0"/>
            </a:p>
          </p:txBody>
        </p:sp>
        <p:sp>
          <p:nvSpPr>
            <p:cNvPr id="108" name="4-Point Star 107"/>
            <p:cNvSpPr/>
            <p:nvPr/>
          </p:nvSpPr>
          <p:spPr>
            <a:xfrm>
              <a:off x="4572000" y="4114800"/>
              <a:ext cx="76200" cy="76200"/>
            </a:xfrm>
            <a:prstGeom prst="star4">
              <a:avLst/>
            </a:prstGeom>
            <a:grpFill/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00" dirty="0"/>
            </a:p>
          </p:txBody>
        </p:sp>
        <p:sp>
          <p:nvSpPr>
            <p:cNvPr id="109" name="4-Point Star 108"/>
            <p:cNvSpPr/>
            <p:nvPr/>
          </p:nvSpPr>
          <p:spPr>
            <a:xfrm>
              <a:off x="4191000" y="4038600"/>
              <a:ext cx="76200" cy="76200"/>
            </a:xfrm>
            <a:prstGeom prst="star4">
              <a:avLst/>
            </a:prstGeom>
            <a:grpFill/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00" dirty="0"/>
            </a:p>
          </p:txBody>
        </p:sp>
        <p:sp>
          <p:nvSpPr>
            <p:cNvPr id="115" name="4-Point Star 114"/>
            <p:cNvSpPr/>
            <p:nvPr/>
          </p:nvSpPr>
          <p:spPr>
            <a:xfrm>
              <a:off x="4419600" y="2590800"/>
              <a:ext cx="76200" cy="76200"/>
            </a:xfrm>
            <a:prstGeom prst="star4">
              <a:avLst/>
            </a:prstGeom>
            <a:grpFill/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00" dirty="0"/>
            </a:p>
          </p:txBody>
        </p:sp>
        <p:sp>
          <p:nvSpPr>
            <p:cNvPr id="116" name="4-Point Star 115"/>
            <p:cNvSpPr/>
            <p:nvPr/>
          </p:nvSpPr>
          <p:spPr>
            <a:xfrm>
              <a:off x="4724400" y="2438400"/>
              <a:ext cx="76200" cy="76200"/>
            </a:xfrm>
            <a:prstGeom prst="star4">
              <a:avLst/>
            </a:prstGeom>
            <a:grpFill/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00" dirty="0"/>
            </a:p>
          </p:txBody>
        </p:sp>
        <p:sp>
          <p:nvSpPr>
            <p:cNvPr id="122" name="4-Point Star 121"/>
            <p:cNvSpPr/>
            <p:nvPr/>
          </p:nvSpPr>
          <p:spPr>
            <a:xfrm>
              <a:off x="2209800" y="3581400"/>
              <a:ext cx="76200" cy="76200"/>
            </a:xfrm>
            <a:prstGeom prst="star4">
              <a:avLst/>
            </a:prstGeom>
            <a:grpFill/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00" dirty="0"/>
            </a:p>
          </p:txBody>
        </p:sp>
        <p:sp>
          <p:nvSpPr>
            <p:cNvPr id="123" name="4-Point Star 122"/>
            <p:cNvSpPr/>
            <p:nvPr/>
          </p:nvSpPr>
          <p:spPr>
            <a:xfrm>
              <a:off x="2743200" y="3048000"/>
              <a:ext cx="76200" cy="76200"/>
            </a:xfrm>
            <a:prstGeom prst="star4">
              <a:avLst/>
            </a:prstGeom>
            <a:grpFill/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00" dirty="0"/>
            </a:p>
          </p:txBody>
        </p:sp>
        <p:sp>
          <p:nvSpPr>
            <p:cNvPr id="124" name="4-Point Star 123"/>
            <p:cNvSpPr/>
            <p:nvPr/>
          </p:nvSpPr>
          <p:spPr>
            <a:xfrm>
              <a:off x="2514600" y="3733800"/>
              <a:ext cx="76200" cy="76200"/>
            </a:xfrm>
            <a:prstGeom prst="star4">
              <a:avLst/>
            </a:prstGeom>
            <a:grpFill/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00" dirty="0"/>
            </a:p>
          </p:txBody>
        </p:sp>
        <p:sp>
          <p:nvSpPr>
            <p:cNvPr id="125" name="4-Point Star 124"/>
            <p:cNvSpPr/>
            <p:nvPr/>
          </p:nvSpPr>
          <p:spPr>
            <a:xfrm>
              <a:off x="2819400" y="3810000"/>
              <a:ext cx="76200" cy="76200"/>
            </a:xfrm>
            <a:prstGeom prst="star4">
              <a:avLst/>
            </a:prstGeom>
            <a:grpFill/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00" dirty="0"/>
            </a:p>
          </p:txBody>
        </p:sp>
        <p:sp>
          <p:nvSpPr>
            <p:cNvPr id="126" name="4-Point Star 125"/>
            <p:cNvSpPr/>
            <p:nvPr/>
          </p:nvSpPr>
          <p:spPr>
            <a:xfrm>
              <a:off x="5486400" y="3048000"/>
              <a:ext cx="76200" cy="76200"/>
            </a:xfrm>
            <a:prstGeom prst="star4">
              <a:avLst/>
            </a:prstGeom>
            <a:grpFill/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00" dirty="0"/>
            </a:p>
          </p:txBody>
        </p:sp>
        <p:sp>
          <p:nvSpPr>
            <p:cNvPr id="127" name="4-Point Star 126"/>
            <p:cNvSpPr/>
            <p:nvPr/>
          </p:nvSpPr>
          <p:spPr>
            <a:xfrm>
              <a:off x="5257800" y="2514600"/>
              <a:ext cx="76200" cy="76200"/>
            </a:xfrm>
            <a:prstGeom prst="star4">
              <a:avLst/>
            </a:prstGeom>
            <a:grpFill/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00" dirty="0"/>
            </a:p>
          </p:txBody>
        </p:sp>
        <p:sp>
          <p:nvSpPr>
            <p:cNvPr id="128" name="4-Point Star 127"/>
            <p:cNvSpPr/>
            <p:nvPr/>
          </p:nvSpPr>
          <p:spPr>
            <a:xfrm>
              <a:off x="2667000" y="3352800"/>
              <a:ext cx="76200" cy="76200"/>
            </a:xfrm>
            <a:prstGeom prst="star4">
              <a:avLst/>
            </a:prstGeom>
            <a:grpFill/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00" dirty="0">
                <a:solidFill>
                  <a:srgbClr val="FF0000"/>
                </a:solidFill>
              </a:endParaRPr>
            </a:p>
          </p:txBody>
        </p:sp>
        <p:sp>
          <p:nvSpPr>
            <p:cNvPr id="129" name="4-Point Star 128"/>
            <p:cNvSpPr/>
            <p:nvPr/>
          </p:nvSpPr>
          <p:spPr>
            <a:xfrm>
              <a:off x="4114800" y="3124200"/>
              <a:ext cx="76200" cy="76200"/>
            </a:xfrm>
            <a:prstGeom prst="star4">
              <a:avLst/>
            </a:prstGeom>
            <a:grpFill/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00" dirty="0"/>
            </a:p>
          </p:txBody>
        </p:sp>
        <p:sp>
          <p:nvSpPr>
            <p:cNvPr id="130" name="4-Point Star 129"/>
            <p:cNvSpPr/>
            <p:nvPr/>
          </p:nvSpPr>
          <p:spPr>
            <a:xfrm>
              <a:off x="3657600" y="3124200"/>
              <a:ext cx="76200" cy="76200"/>
            </a:xfrm>
            <a:prstGeom prst="star4">
              <a:avLst/>
            </a:prstGeom>
            <a:grpFill/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00" dirty="0"/>
            </a:p>
          </p:txBody>
        </p:sp>
        <p:sp>
          <p:nvSpPr>
            <p:cNvPr id="93" name="4-Point Star 92"/>
            <p:cNvSpPr/>
            <p:nvPr/>
          </p:nvSpPr>
          <p:spPr>
            <a:xfrm>
              <a:off x="4648200" y="3810000"/>
              <a:ext cx="76200" cy="76200"/>
            </a:xfrm>
            <a:prstGeom prst="star4">
              <a:avLst/>
            </a:prstGeom>
            <a:grpFill/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00" dirty="0"/>
            </a:p>
          </p:txBody>
        </p:sp>
        <p:sp>
          <p:nvSpPr>
            <p:cNvPr id="94" name="4-Point Star 93"/>
            <p:cNvSpPr/>
            <p:nvPr/>
          </p:nvSpPr>
          <p:spPr>
            <a:xfrm>
              <a:off x="4724400" y="3429000"/>
              <a:ext cx="76200" cy="76200"/>
            </a:xfrm>
            <a:prstGeom prst="star4">
              <a:avLst/>
            </a:prstGeom>
            <a:grpFill/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00" dirty="0"/>
            </a:p>
          </p:txBody>
        </p:sp>
        <p:sp>
          <p:nvSpPr>
            <p:cNvPr id="95" name="4-Point Star 94"/>
            <p:cNvSpPr/>
            <p:nvPr/>
          </p:nvSpPr>
          <p:spPr>
            <a:xfrm>
              <a:off x="3657600" y="3505200"/>
              <a:ext cx="76200" cy="76200"/>
            </a:xfrm>
            <a:prstGeom prst="star4">
              <a:avLst/>
            </a:prstGeom>
            <a:grpFill/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00" dirty="0"/>
            </a:p>
          </p:txBody>
        </p:sp>
        <p:sp>
          <p:nvSpPr>
            <p:cNvPr id="96" name="4-Point Star 95"/>
            <p:cNvSpPr/>
            <p:nvPr/>
          </p:nvSpPr>
          <p:spPr>
            <a:xfrm>
              <a:off x="2667000" y="4267200"/>
              <a:ext cx="76200" cy="76200"/>
            </a:xfrm>
            <a:prstGeom prst="star4">
              <a:avLst/>
            </a:prstGeom>
            <a:grpFill/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00" dirty="0"/>
            </a:p>
          </p:txBody>
        </p:sp>
        <p:sp>
          <p:nvSpPr>
            <p:cNvPr id="97" name="4-Point Star 96"/>
            <p:cNvSpPr/>
            <p:nvPr/>
          </p:nvSpPr>
          <p:spPr>
            <a:xfrm>
              <a:off x="3048000" y="4343400"/>
              <a:ext cx="76200" cy="76200"/>
            </a:xfrm>
            <a:prstGeom prst="star4">
              <a:avLst/>
            </a:prstGeom>
            <a:grpFill/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00" dirty="0"/>
            </a:p>
          </p:txBody>
        </p:sp>
        <p:sp>
          <p:nvSpPr>
            <p:cNvPr id="98" name="4-Point Star 97"/>
            <p:cNvSpPr/>
            <p:nvPr/>
          </p:nvSpPr>
          <p:spPr>
            <a:xfrm>
              <a:off x="4419600" y="3276600"/>
              <a:ext cx="76200" cy="76200"/>
            </a:xfrm>
            <a:prstGeom prst="star4">
              <a:avLst/>
            </a:prstGeom>
            <a:grpFill/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00" dirty="0"/>
            </a:p>
          </p:txBody>
        </p:sp>
        <p:sp>
          <p:nvSpPr>
            <p:cNvPr id="99" name="4-Point Star 98"/>
            <p:cNvSpPr/>
            <p:nvPr/>
          </p:nvSpPr>
          <p:spPr>
            <a:xfrm>
              <a:off x="3200400" y="3733800"/>
              <a:ext cx="76200" cy="76200"/>
            </a:xfrm>
            <a:prstGeom prst="star4">
              <a:avLst/>
            </a:prstGeom>
            <a:grpFill/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00" dirty="0"/>
            </a:p>
          </p:txBody>
        </p:sp>
        <p:sp>
          <p:nvSpPr>
            <p:cNvPr id="100" name="4-Point Star 99"/>
            <p:cNvSpPr/>
            <p:nvPr/>
          </p:nvSpPr>
          <p:spPr>
            <a:xfrm>
              <a:off x="3962400" y="3886200"/>
              <a:ext cx="76200" cy="76200"/>
            </a:xfrm>
            <a:prstGeom prst="star4">
              <a:avLst/>
            </a:prstGeom>
            <a:grpFill/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00" dirty="0"/>
            </a:p>
          </p:txBody>
        </p:sp>
        <p:sp>
          <p:nvSpPr>
            <p:cNvPr id="104" name="4-Point Star 103"/>
            <p:cNvSpPr/>
            <p:nvPr/>
          </p:nvSpPr>
          <p:spPr>
            <a:xfrm>
              <a:off x="5029200" y="3124200"/>
              <a:ext cx="76200" cy="76200"/>
            </a:xfrm>
            <a:prstGeom prst="star4">
              <a:avLst/>
            </a:prstGeom>
            <a:grpFill/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00" dirty="0"/>
            </a:p>
          </p:txBody>
        </p:sp>
        <p:sp>
          <p:nvSpPr>
            <p:cNvPr id="110" name="4-Point Star 109"/>
            <p:cNvSpPr/>
            <p:nvPr/>
          </p:nvSpPr>
          <p:spPr>
            <a:xfrm>
              <a:off x="4876800" y="3276600"/>
              <a:ext cx="76200" cy="76200"/>
            </a:xfrm>
            <a:prstGeom prst="star4">
              <a:avLst/>
            </a:prstGeom>
            <a:grpFill/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00" dirty="0"/>
            </a:p>
          </p:txBody>
        </p:sp>
        <p:cxnSp>
          <p:nvCxnSpPr>
            <p:cNvPr id="111" name="Straight Connector 110"/>
            <p:cNvCxnSpPr/>
            <p:nvPr/>
          </p:nvCxnSpPr>
          <p:spPr>
            <a:xfrm flipV="1">
              <a:off x="2133600" y="1600200"/>
              <a:ext cx="4800600" cy="3124200"/>
            </a:xfrm>
            <a:prstGeom prst="line">
              <a:avLst/>
            </a:prstGeom>
            <a:grpFill/>
            <a:ln w="28575">
              <a:solidFill>
                <a:schemeClr val="tx2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117" name="TextBox 116"/>
            <p:cNvSpPr txBox="1"/>
            <p:nvPr/>
          </p:nvSpPr>
          <p:spPr>
            <a:xfrm>
              <a:off x="6400800" y="1219200"/>
              <a:ext cx="12954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solidFill>
                    <a:schemeClr val="tx2"/>
                  </a:solidFill>
                </a:rPr>
                <a:t>Q = a + </a:t>
              </a:r>
              <a:r>
                <a:rPr lang="en-US" dirty="0" err="1" smtClean="0">
                  <a:solidFill>
                    <a:schemeClr val="tx2"/>
                  </a:solidFill>
                </a:rPr>
                <a:t>qN</a:t>
              </a:r>
              <a:endParaRPr lang="en-US" dirty="0">
                <a:solidFill>
                  <a:schemeClr val="tx2"/>
                </a:solidFill>
              </a:endParaRPr>
            </a:p>
          </p:txBody>
        </p:sp>
      </p:grpSp>
      <p:sp>
        <p:nvSpPr>
          <p:cNvPr id="102" name="TextBox 101"/>
          <p:cNvSpPr txBox="1"/>
          <p:nvPr/>
        </p:nvSpPr>
        <p:spPr>
          <a:xfrm>
            <a:off x="6286500" y="3597116"/>
            <a:ext cx="27432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General effects of scale</a:t>
            </a:r>
          </a:p>
          <a:p>
            <a:endParaRPr lang="en-US" dirty="0"/>
          </a:p>
          <a:p>
            <a:r>
              <a:rPr lang="en-US" dirty="0" smtClean="0"/>
              <a:t>(e.g., water use increases with employment, production, size of facility)</a:t>
            </a:r>
            <a:endParaRPr lang="en-US" dirty="0"/>
          </a:p>
        </p:txBody>
      </p:sp>
      <p:sp>
        <p:nvSpPr>
          <p:cNvPr id="103" name="Title 3"/>
          <p:cNvSpPr txBox="1">
            <a:spLocks/>
          </p:cNvSpPr>
          <p:nvPr/>
        </p:nvSpPr>
        <p:spPr>
          <a:xfrm>
            <a:off x="628650" y="365127"/>
            <a:ext cx="8641474" cy="777874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>
                <a:solidFill>
                  <a:schemeClr val="bg1"/>
                </a:solidFill>
              </a:rPr>
              <a:t>Scale, Intensity, and Segmentation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12" name="Title 1"/>
          <p:cNvSpPr txBox="1">
            <a:spLocks/>
          </p:cNvSpPr>
          <p:nvPr/>
        </p:nvSpPr>
        <p:spPr>
          <a:xfrm>
            <a:off x="628650" y="533400"/>
            <a:ext cx="7886700" cy="1046519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b="1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dirty="0" smtClean="0"/>
              <a:t>Differentiating Scale from Rate </a:t>
            </a:r>
            <a:br>
              <a:rPr lang="en-US" sz="3200" dirty="0" smtClean="0"/>
            </a:br>
            <a:r>
              <a:rPr lang="en-US" sz="3200" dirty="0" smtClean="0"/>
              <a:t>(or Intensity) of Use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880153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457200" y="1554480"/>
            <a:ext cx="7924800" cy="4876800"/>
            <a:chOff x="1143000" y="685800"/>
            <a:chExt cx="7924800" cy="4876800"/>
          </a:xfrm>
        </p:grpSpPr>
        <p:sp>
          <p:nvSpPr>
            <p:cNvPr id="101" name="TextBox 100"/>
            <p:cNvSpPr txBox="1"/>
            <p:nvPr/>
          </p:nvSpPr>
          <p:spPr>
            <a:xfrm>
              <a:off x="6781800" y="2895600"/>
              <a:ext cx="228600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 smtClean="0">
                  <a:solidFill>
                    <a:srgbClr val="00B050"/>
                  </a:solidFill>
                </a:rPr>
                <a:t>q(no irrigation, no cooling)</a:t>
              </a:r>
              <a:endParaRPr lang="en-US" sz="1400" dirty="0">
                <a:solidFill>
                  <a:srgbClr val="00B050"/>
                </a:solidFill>
              </a:endParaRPr>
            </a:p>
          </p:txBody>
        </p:sp>
        <p:grpSp>
          <p:nvGrpSpPr>
            <p:cNvPr id="6" name="Group 5"/>
            <p:cNvGrpSpPr/>
            <p:nvPr/>
          </p:nvGrpSpPr>
          <p:grpSpPr>
            <a:xfrm>
              <a:off x="1143000" y="685800"/>
              <a:ext cx="6477000" cy="4876800"/>
              <a:chOff x="1143000" y="685800"/>
              <a:chExt cx="6477000" cy="4876800"/>
            </a:xfrm>
          </p:grpSpPr>
          <p:cxnSp>
            <p:nvCxnSpPr>
              <p:cNvPr id="2" name="Straight Arrow Connector 1"/>
              <p:cNvCxnSpPr/>
              <p:nvPr/>
            </p:nvCxnSpPr>
            <p:spPr>
              <a:xfrm flipV="1">
                <a:off x="1905000" y="685800"/>
                <a:ext cx="0" cy="4267200"/>
              </a:xfrm>
              <a:prstGeom prst="straightConnector1">
                <a:avLst/>
              </a:prstGeom>
              <a:ln w="57150"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" name="Straight Arrow Connector 2"/>
              <p:cNvCxnSpPr/>
              <p:nvPr/>
            </p:nvCxnSpPr>
            <p:spPr>
              <a:xfrm>
                <a:off x="1905000" y="4953000"/>
                <a:ext cx="5486400" cy="0"/>
              </a:xfrm>
              <a:prstGeom prst="straightConnector1">
                <a:avLst/>
              </a:prstGeom>
              <a:ln w="57150"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" name="TextBox 3"/>
              <p:cNvSpPr txBox="1"/>
              <p:nvPr/>
            </p:nvSpPr>
            <p:spPr>
              <a:xfrm>
                <a:off x="1143000" y="762000"/>
                <a:ext cx="609600" cy="38100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dirty="0" smtClean="0"/>
                  <a:t>Q</a:t>
                </a:r>
                <a:endParaRPr lang="en-US" dirty="0"/>
              </a:p>
            </p:txBody>
          </p:sp>
          <p:sp>
            <p:nvSpPr>
              <p:cNvPr id="5" name="TextBox 4"/>
              <p:cNvSpPr txBox="1"/>
              <p:nvPr/>
            </p:nvSpPr>
            <p:spPr>
              <a:xfrm>
                <a:off x="7010400" y="5181600"/>
                <a:ext cx="609600" cy="38100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dirty="0" smtClean="0"/>
                  <a:t>N</a:t>
                </a:r>
                <a:endParaRPr lang="en-US" dirty="0"/>
              </a:p>
            </p:txBody>
          </p:sp>
          <p:sp>
            <p:nvSpPr>
              <p:cNvPr id="18" name="4-Point Star 17"/>
              <p:cNvSpPr/>
              <p:nvPr/>
            </p:nvSpPr>
            <p:spPr>
              <a:xfrm>
                <a:off x="4114800" y="2514600"/>
                <a:ext cx="76200" cy="76200"/>
              </a:xfrm>
              <a:prstGeom prst="star4">
                <a:avLst/>
              </a:prstGeom>
              <a:solidFill>
                <a:schemeClr val="accent1">
                  <a:lumMod val="75000"/>
                </a:schemeClr>
              </a:solidFill>
              <a:ln>
                <a:solidFill>
                  <a:schemeClr val="tx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000" dirty="0"/>
              </a:p>
            </p:txBody>
          </p:sp>
          <p:sp>
            <p:nvSpPr>
              <p:cNvPr id="19" name="4-Point Star 18"/>
              <p:cNvSpPr/>
              <p:nvPr/>
            </p:nvSpPr>
            <p:spPr>
              <a:xfrm>
                <a:off x="4648200" y="2209800"/>
                <a:ext cx="76200" cy="76200"/>
              </a:xfrm>
              <a:prstGeom prst="star4">
                <a:avLst/>
              </a:prstGeom>
              <a:solidFill>
                <a:schemeClr val="accent1">
                  <a:lumMod val="75000"/>
                </a:schemeClr>
              </a:solidFill>
              <a:ln>
                <a:solidFill>
                  <a:schemeClr val="tx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000" dirty="0"/>
              </a:p>
            </p:txBody>
          </p:sp>
          <p:sp>
            <p:nvSpPr>
              <p:cNvPr id="20" name="4-Point Star 19"/>
              <p:cNvSpPr/>
              <p:nvPr/>
            </p:nvSpPr>
            <p:spPr>
              <a:xfrm>
                <a:off x="5486400" y="2133600"/>
                <a:ext cx="76200" cy="76200"/>
              </a:xfrm>
              <a:prstGeom prst="star4">
                <a:avLst/>
              </a:prstGeom>
              <a:solidFill>
                <a:schemeClr val="accent1">
                  <a:lumMod val="75000"/>
                </a:schemeClr>
              </a:solidFill>
              <a:ln>
                <a:solidFill>
                  <a:schemeClr val="tx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000" dirty="0"/>
              </a:p>
            </p:txBody>
          </p:sp>
          <p:sp>
            <p:nvSpPr>
              <p:cNvPr id="21" name="4-Point Star 20"/>
              <p:cNvSpPr/>
              <p:nvPr/>
            </p:nvSpPr>
            <p:spPr>
              <a:xfrm>
                <a:off x="3352800" y="3505200"/>
                <a:ext cx="76200" cy="76200"/>
              </a:xfrm>
              <a:prstGeom prst="star4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000" dirty="0"/>
              </a:p>
            </p:txBody>
          </p:sp>
          <p:sp>
            <p:nvSpPr>
              <p:cNvPr id="22" name="4-Point Star 21"/>
              <p:cNvSpPr/>
              <p:nvPr/>
            </p:nvSpPr>
            <p:spPr>
              <a:xfrm>
                <a:off x="4648200" y="3276600"/>
                <a:ext cx="76200" cy="76200"/>
              </a:xfrm>
              <a:prstGeom prst="star4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000" dirty="0"/>
              </a:p>
            </p:txBody>
          </p:sp>
          <p:sp>
            <p:nvSpPr>
              <p:cNvPr id="23" name="4-Point Star 22"/>
              <p:cNvSpPr/>
              <p:nvPr/>
            </p:nvSpPr>
            <p:spPr>
              <a:xfrm>
                <a:off x="4724400" y="2743200"/>
                <a:ext cx="76200" cy="76200"/>
              </a:xfrm>
              <a:prstGeom prst="star4">
                <a:avLst/>
              </a:prstGeom>
              <a:ln>
                <a:solidFill>
                  <a:schemeClr val="tx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000" dirty="0"/>
              </a:p>
            </p:txBody>
          </p:sp>
          <p:sp>
            <p:nvSpPr>
              <p:cNvPr id="24" name="4-Point Star 23"/>
              <p:cNvSpPr/>
              <p:nvPr/>
            </p:nvSpPr>
            <p:spPr>
              <a:xfrm>
                <a:off x="5410200" y="2743200"/>
                <a:ext cx="76200" cy="76200"/>
              </a:xfrm>
              <a:prstGeom prst="star4">
                <a:avLst/>
              </a:prstGeom>
              <a:ln>
                <a:solidFill>
                  <a:schemeClr val="tx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000" dirty="0"/>
              </a:p>
            </p:txBody>
          </p:sp>
          <p:sp>
            <p:nvSpPr>
              <p:cNvPr id="25" name="4-Point Star 24"/>
              <p:cNvSpPr/>
              <p:nvPr/>
            </p:nvSpPr>
            <p:spPr>
              <a:xfrm>
                <a:off x="6019800" y="2514600"/>
                <a:ext cx="76200" cy="76200"/>
              </a:xfrm>
              <a:prstGeom prst="star4">
                <a:avLst/>
              </a:prstGeom>
              <a:solidFill>
                <a:schemeClr val="accent1">
                  <a:lumMod val="75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000" dirty="0"/>
              </a:p>
            </p:txBody>
          </p:sp>
          <p:sp>
            <p:nvSpPr>
              <p:cNvPr id="26" name="4-Point Star 25"/>
              <p:cNvSpPr/>
              <p:nvPr/>
            </p:nvSpPr>
            <p:spPr>
              <a:xfrm>
                <a:off x="2286000" y="4114800"/>
                <a:ext cx="76200" cy="76200"/>
              </a:xfrm>
              <a:prstGeom prst="star4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000" dirty="0"/>
              </a:p>
            </p:txBody>
          </p:sp>
          <p:sp>
            <p:nvSpPr>
              <p:cNvPr id="27" name="4-Point Star 26"/>
              <p:cNvSpPr/>
              <p:nvPr/>
            </p:nvSpPr>
            <p:spPr>
              <a:xfrm>
                <a:off x="2971800" y="4114800"/>
                <a:ext cx="76200" cy="76200"/>
              </a:xfrm>
              <a:prstGeom prst="star4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000" dirty="0"/>
              </a:p>
            </p:txBody>
          </p:sp>
          <p:sp>
            <p:nvSpPr>
              <p:cNvPr id="28" name="4-Point Star 27"/>
              <p:cNvSpPr/>
              <p:nvPr/>
            </p:nvSpPr>
            <p:spPr>
              <a:xfrm>
                <a:off x="3581400" y="3886200"/>
                <a:ext cx="76200" cy="76200"/>
              </a:xfrm>
              <a:prstGeom prst="star4">
                <a:avLst/>
              </a:prstGeom>
              <a:ln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000" dirty="0"/>
              </a:p>
            </p:txBody>
          </p:sp>
          <p:sp>
            <p:nvSpPr>
              <p:cNvPr id="29" name="4-Point Star 28"/>
              <p:cNvSpPr/>
              <p:nvPr/>
            </p:nvSpPr>
            <p:spPr>
              <a:xfrm>
                <a:off x="3657600" y="2971800"/>
                <a:ext cx="76200" cy="76200"/>
              </a:xfrm>
              <a:prstGeom prst="star4">
                <a:avLst/>
              </a:prstGeom>
              <a:ln>
                <a:solidFill>
                  <a:schemeClr val="tx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000" dirty="0"/>
              </a:p>
            </p:txBody>
          </p:sp>
          <p:sp>
            <p:nvSpPr>
              <p:cNvPr id="30" name="4-Point Star 29"/>
              <p:cNvSpPr/>
              <p:nvPr/>
            </p:nvSpPr>
            <p:spPr>
              <a:xfrm>
                <a:off x="4343400" y="2971800"/>
                <a:ext cx="76200" cy="76200"/>
              </a:xfrm>
              <a:prstGeom prst="star4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000" dirty="0"/>
              </a:p>
            </p:txBody>
          </p:sp>
          <p:sp>
            <p:nvSpPr>
              <p:cNvPr id="31" name="4-Point Star 30"/>
              <p:cNvSpPr/>
              <p:nvPr/>
            </p:nvSpPr>
            <p:spPr>
              <a:xfrm>
                <a:off x="4419600" y="3505200"/>
                <a:ext cx="76200" cy="76200"/>
              </a:xfrm>
              <a:prstGeom prst="star4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000" dirty="0"/>
              </a:p>
            </p:txBody>
          </p:sp>
          <p:sp>
            <p:nvSpPr>
              <p:cNvPr id="32" name="4-Point Star 31"/>
              <p:cNvSpPr/>
              <p:nvPr/>
            </p:nvSpPr>
            <p:spPr>
              <a:xfrm>
                <a:off x="5105400" y="2286000"/>
                <a:ext cx="76200" cy="76200"/>
              </a:xfrm>
              <a:prstGeom prst="star4">
                <a:avLst/>
              </a:prstGeom>
              <a:solidFill>
                <a:schemeClr val="accent1">
                  <a:lumMod val="75000"/>
                </a:schemeClr>
              </a:solidFill>
              <a:ln>
                <a:solidFill>
                  <a:schemeClr val="tx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000" dirty="0"/>
              </a:p>
            </p:txBody>
          </p:sp>
          <p:sp>
            <p:nvSpPr>
              <p:cNvPr id="33" name="4-Point Star 32"/>
              <p:cNvSpPr/>
              <p:nvPr/>
            </p:nvSpPr>
            <p:spPr>
              <a:xfrm>
                <a:off x="5791200" y="2286000"/>
                <a:ext cx="76200" cy="76200"/>
              </a:xfrm>
              <a:prstGeom prst="star4">
                <a:avLst/>
              </a:prstGeom>
              <a:solidFill>
                <a:schemeClr val="accent1">
                  <a:lumMod val="75000"/>
                </a:schemeClr>
              </a:solidFill>
              <a:ln>
                <a:solidFill>
                  <a:schemeClr val="tx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000" dirty="0"/>
              </a:p>
            </p:txBody>
          </p:sp>
          <p:sp>
            <p:nvSpPr>
              <p:cNvPr id="34" name="4-Point Star 33"/>
              <p:cNvSpPr/>
              <p:nvPr/>
            </p:nvSpPr>
            <p:spPr>
              <a:xfrm>
                <a:off x="6400800" y="2057400"/>
                <a:ext cx="76200" cy="76200"/>
              </a:xfrm>
              <a:prstGeom prst="star4">
                <a:avLst/>
              </a:prstGeom>
              <a:solidFill>
                <a:schemeClr val="accent1">
                  <a:lumMod val="75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000" dirty="0"/>
              </a:p>
            </p:txBody>
          </p:sp>
          <p:sp>
            <p:nvSpPr>
              <p:cNvPr id="35" name="4-Point Star 34"/>
              <p:cNvSpPr/>
              <p:nvPr/>
            </p:nvSpPr>
            <p:spPr>
              <a:xfrm>
                <a:off x="3048000" y="3276600"/>
                <a:ext cx="76200" cy="76200"/>
              </a:xfrm>
              <a:prstGeom prst="star4">
                <a:avLst/>
              </a:prstGeom>
              <a:ln>
                <a:solidFill>
                  <a:schemeClr val="tx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000" dirty="0"/>
              </a:p>
            </p:txBody>
          </p:sp>
          <p:sp>
            <p:nvSpPr>
              <p:cNvPr id="36" name="4-Point Star 35"/>
              <p:cNvSpPr/>
              <p:nvPr/>
            </p:nvSpPr>
            <p:spPr>
              <a:xfrm>
                <a:off x="3733800" y="3276600"/>
                <a:ext cx="76200" cy="76200"/>
              </a:xfrm>
              <a:prstGeom prst="star4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000" dirty="0"/>
              </a:p>
            </p:txBody>
          </p:sp>
          <p:sp>
            <p:nvSpPr>
              <p:cNvPr id="37" name="4-Point Star 36"/>
              <p:cNvSpPr/>
              <p:nvPr/>
            </p:nvSpPr>
            <p:spPr>
              <a:xfrm>
                <a:off x="4191000" y="3352800"/>
                <a:ext cx="76200" cy="76200"/>
              </a:xfrm>
              <a:prstGeom prst="star4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000" dirty="0"/>
              </a:p>
            </p:txBody>
          </p:sp>
          <p:sp>
            <p:nvSpPr>
              <p:cNvPr id="38" name="4-Point Star 37"/>
              <p:cNvSpPr/>
              <p:nvPr/>
            </p:nvSpPr>
            <p:spPr>
              <a:xfrm>
                <a:off x="4572000" y="2895600"/>
                <a:ext cx="76200" cy="76200"/>
              </a:xfrm>
              <a:prstGeom prst="star4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000" dirty="0"/>
              </a:p>
            </p:txBody>
          </p:sp>
          <p:sp>
            <p:nvSpPr>
              <p:cNvPr id="39" name="4-Point Star 38"/>
              <p:cNvSpPr/>
              <p:nvPr/>
            </p:nvSpPr>
            <p:spPr>
              <a:xfrm>
                <a:off x="5257800" y="2895600"/>
                <a:ext cx="76200" cy="76200"/>
              </a:xfrm>
              <a:prstGeom prst="star4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000" dirty="0"/>
              </a:p>
            </p:txBody>
          </p:sp>
          <p:sp>
            <p:nvSpPr>
              <p:cNvPr id="40" name="4-Point Star 39"/>
              <p:cNvSpPr/>
              <p:nvPr/>
            </p:nvSpPr>
            <p:spPr>
              <a:xfrm>
                <a:off x="5867400" y="2667000"/>
                <a:ext cx="76200" cy="76200"/>
              </a:xfrm>
              <a:prstGeom prst="star4">
                <a:avLst/>
              </a:prstGeom>
              <a:solidFill>
                <a:schemeClr val="accent1">
                  <a:lumMod val="75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000" dirty="0"/>
              </a:p>
            </p:txBody>
          </p:sp>
          <p:sp>
            <p:nvSpPr>
              <p:cNvPr id="41" name="4-Point Star 40"/>
              <p:cNvSpPr/>
              <p:nvPr/>
            </p:nvSpPr>
            <p:spPr>
              <a:xfrm>
                <a:off x="5715000" y="2971800"/>
                <a:ext cx="76200" cy="76200"/>
              </a:xfrm>
              <a:prstGeom prst="star4">
                <a:avLst/>
              </a:prstGeom>
              <a:ln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000" dirty="0"/>
              </a:p>
            </p:txBody>
          </p:sp>
          <p:sp>
            <p:nvSpPr>
              <p:cNvPr id="42" name="4-Point Star 41"/>
              <p:cNvSpPr/>
              <p:nvPr/>
            </p:nvSpPr>
            <p:spPr>
              <a:xfrm>
                <a:off x="3124200" y="3886200"/>
                <a:ext cx="76200" cy="76200"/>
              </a:xfrm>
              <a:prstGeom prst="star4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000" dirty="0"/>
              </a:p>
            </p:txBody>
          </p:sp>
          <p:sp>
            <p:nvSpPr>
              <p:cNvPr id="43" name="4-Point Star 42"/>
              <p:cNvSpPr/>
              <p:nvPr/>
            </p:nvSpPr>
            <p:spPr>
              <a:xfrm>
                <a:off x="3429000" y="3352800"/>
                <a:ext cx="76200" cy="76200"/>
              </a:xfrm>
              <a:prstGeom prst="star4">
                <a:avLst/>
              </a:prstGeom>
              <a:ln>
                <a:solidFill>
                  <a:schemeClr val="tx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000" dirty="0"/>
              </a:p>
            </p:txBody>
          </p:sp>
          <p:sp>
            <p:nvSpPr>
              <p:cNvPr id="44" name="4-Point Star 43"/>
              <p:cNvSpPr/>
              <p:nvPr/>
            </p:nvSpPr>
            <p:spPr>
              <a:xfrm>
                <a:off x="2819400" y="3657600"/>
                <a:ext cx="76200" cy="76200"/>
              </a:xfrm>
              <a:prstGeom prst="star4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000" dirty="0">
                  <a:solidFill>
                    <a:srgbClr val="FF0000"/>
                  </a:solidFill>
                </a:endParaRPr>
              </a:p>
            </p:txBody>
          </p:sp>
          <p:sp>
            <p:nvSpPr>
              <p:cNvPr id="45" name="4-Point Star 44"/>
              <p:cNvSpPr/>
              <p:nvPr/>
            </p:nvSpPr>
            <p:spPr>
              <a:xfrm>
                <a:off x="3505200" y="3657600"/>
                <a:ext cx="76200" cy="76200"/>
              </a:xfrm>
              <a:prstGeom prst="star4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000" dirty="0"/>
              </a:p>
            </p:txBody>
          </p:sp>
          <p:sp>
            <p:nvSpPr>
              <p:cNvPr id="46" name="4-Point Star 45"/>
              <p:cNvSpPr/>
              <p:nvPr/>
            </p:nvSpPr>
            <p:spPr>
              <a:xfrm>
                <a:off x="4267200" y="3810000"/>
                <a:ext cx="76200" cy="76200"/>
              </a:xfrm>
              <a:prstGeom prst="star4">
                <a:avLst/>
              </a:prstGeom>
              <a:ln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000" dirty="0"/>
              </a:p>
            </p:txBody>
          </p:sp>
          <p:sp>
            <p:nvSpPr>
              <p:cNvPr id="47" name="4-Point Star 46"/>
              <p:cNvSpPr/>
              <p:nvPr/>
            </p:nvSpPr>
            <p:spPr>
              <a:xfrm>
                <a:off x="4038600" y="3581400"/>
                <a:ext cx="76200" cy="76200"/>
              </a:xfrm>
              <a:prstGeom prst="star4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000" dirty="0"/>
              </a:p>
            </p:txBody>
          </p:sp>
          <p:sp>
            <p:nvSpPr>
              <p:cNvPr id="48" name="4-Point Star 47"/>
              <p:cNvSpPr/>
              <p:nvPr/>
            </p:nvSpPr>
            <p:spPr>
              <a:xfrm>
                <a:off x="3962400" y="2895600"/>
                <a:ext cx="76200" cy="76200"/>
              </a:xfrm>
              <a:prstGeom prst="star4">
                <a:avLst/>
              </a:prstGeom>
              <a:ln>
                <a:solidFill>
                  <a:schemeClr val="tx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000" dirty="0"/>
              </a:p>
            </p:txBody>
          </p:sp>
          <p:sp>
            <p:nvSpPr>
              <p:cNvPr id="49" name="4-Point Star 48"/>
              <p:cNvSpPr/>
              <p:nvPr/>
            </p:nvSpPr>
            <p:spPr>
              <a:xfrm>
                <a:off x="4495800" y="2590800"/>
                <a:ext cx="76200" cy="76200"/>
              </a:xfrm>
              <a:prstGeom prst="star4">
                <a:avLst/>
              </a:prstGeom>
              <a:solidFill>
                <a:schemeClr val="accent1">
                  <a:lumMod val="75000"/>
                </a:schemeClr>
              </a:solidFill>
              <a:ln>
                <a:solidFill>
                  <a:schemeClr val="tx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000" dirty="0"/>
              </a:p>
            </p:txBody>
          </p:sp>
          <p:sp>
            <p:nvSpPr>
              <p:cNvPr id="50" name="4-Point Star 49"/>
              <p:cNvSpPr/>
              <p:nvPr/>
            </p:nvSpPr>
            <p:spPr>
              <a:xfrm>
                <a:off x="4953000" y="3048000"/>
                <a:ext cx="76200" cy="76200"/>
              </a:xfrm>
              <a:prstGeom prst="star4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000" dirty="0"/>
              </a:p>
            </p:txBody>
          </p:sp>
          <p:sp>
            <p:nvSpPr>
              <p:cNvPr id="51" name="4-Point Star 50"/>
              <p:cNvSpPr/>
              <p:nvPr/>
            </p:nvSpPr>
            <p:spPr>
              <a:xfrm>
                <a:off x="5029200" y="2590800"/>
                <a:ext cx="76200" cy="76200"/>
              </a:xfrm>
              <a:prstGeom prst="star4">
                <a:avLst/>
              </a:prstGeom>
              <a:solidFill>
                <a:schemeClr val="accent1">
                  <a:lumMod val="75000"/>
                </a:schemeClr>
              </a:solidFill>
              <a:ln>
                <a:solidFill>
                  <a:schemeClr val="tx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000" dirty="0"/>
              </a:p>
            </p:txBody>
          </p:sp>
          <p:sp>
            <p:nvSpPr>
              <p:cNvPr id="52" name="4-Point Star 51"/>
              <p:cNvSpPr/>
              <p:nvPr/>
            </p:nvSpPr>
            <p:spPr>
              <a:xfrm>
                <a:off x="3886200" y="3733800"/>
                <a:ext cx="76200" cy="76200"/>
              </a:xfrm>
              <a:prstGeom prst="star4">
                <a:avLst/>
              </a:prstGeom>
              <a:ln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000" dirty="0"/>
              </a:p>
            </p:txBody>
          </p:sp>
          <p:sp>
            <p:nvSpPr>
              <p:cNvPr id="53" name="4-Point Star 52"/>
              <p:cNvSpPr/>
              <p:nvPr/>
            </p:nvSpPr>
            <p:spPr>
              <a:xfrm>
                <a:off x="5715000" y="2590800"/>
                <a:ext cx="76200" cy="76200"/>
              </a:xfrm>
              <a:prstGeom prst="star4">
                <a:avLst/>
              </a:prstGeom>
              <a:solidFill>
                <a:schemeClr val="accent1">
                  <a:lumMod val="75000"/>
                </a:schemeClr>
              </a:solidFill>
              <a:ln>
                <a:solidFill>
                  <a:schemeClr val="tx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000" dirty="0"/>
              </a:p>
            </p:txBody>
          </p:sp>
          <p:sp>
            <p:nvSpPr>
              <p:cNvPr id="54" name="4-Point Star 53"/>
              <p:cNvSpPr/>
              <p:nvPr/>
            </p:nvSpPr>
            <p:spPr>
              <a:xfrm>
                <a:off x="5334000" y="2362200"/>
                <a:ext cx="76200" cy="76200"/>
              </a:xfrm>
              <a:prstGeom prst="star4">
                <a:avLst/>
              </a:prstGeom>
              <a:solidFill>
                <a:schemeClr val="accent1">
                  <a:lumMod val="75000"/>
                </a:schemeClr>
              </a:solidFill>
              <a:ln>
                <a:solidFill>
                  <a:schemeClr val="tx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000" dirty="0"/>
              </a:p>
            </p:txBody>
          </p:sp>
          <p:sp>
            <p:nvSpPr>
              <p:cNvPr id="55" name="4-Point Star 54"/>
              <p:cNvSpPr/>
              <p:nvPr/>
            </p:nvSpPr>
            <p:spPr>
              <a:xfrm>
                <a:off x="6019800" y="2819400"/>
                <a:ext cx="76200" cy="76200"/>
              </a:xfrm>
              <a:prstGeom prst="star4">
                <a:avLst/>
              </a:prstGeom>
              <a:ln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000" dirty="0"/>
              </a:p>
            </p:txBody>
          </p:sp>
          <p:sp>
            <p:nvSpPr>
              <p:cNvPr id="56" name="4-Point Star 55"/>
              <p:cNvSpPr/>
              <p:nvPr/>
            </p:nvSpPr>
            <p:spPr>
              <a:xfrm>
                <a:off x="3962400" y="3048000"/>
                <a:ext cx="76200" cy="76200"/>
              </a:xfrm>
              <a:prstGeom prst="star4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000" dirty="0"/>
              </a:p>
            </p:txBody>
          </p:sp>
          <p:sp>
            <p:nvSpPr>
              <p:cNvPr id="57" name="4-Point Star 56"/>
              <p:cNvSpPr/>
              <p:nvPr/>
            </p:nvSpPr>
            <p:spPr>
              <a:xfrm>
                <a:off x="3962400" y="3429000"/>
                <a:ext cx="76200" cy="76200"/>
              </a:xfrm>
              <a:prstGeom prst="star4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000" dirty="0"/>
              </a:p>
            </p:txBody>
          </p:sp>
          <p:sp>
            <p:nvSpPr>
              <p:cNvPr id="58" name="4-Point Star 57"/>
              <p:cNvSpPr/>
              <p:nvPr/>
            </p:nvSpPr>
            <p:spPr>
              <a:xfrm>
                <a:off x="2971800" y="3505200"/>
                <a:ext cx="76200" cy="76200"/>
              </a:xfrm>
              <a:prstGeom prst="star4">
                <a:avLst/>
              </a:prstGeom>
              <a:ln>
                <a:solidFill>
                  <a:schemeClr val="tx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000" dirty="0"/>
              </a:p>
            </p:txBody>
          </p:sp>
          <p:sp>
            <p:nvSpPr>
              <p:cNvPr id="59" name="4-Point Star 58"/>
              <p:cNvSpPr/>
              <p:nvPr/>
            </p:nvSpPr>
            <p:spPr>
              <a:xfrm>
                <a:off x="3200400" y="4114800"/>
                <a:ext cx="76200" cy="76200"/>
              </a:xfrm>
              <a:prstGeom prst="star4">
                <a:avLst/>
              </a:prstGeom>
              <a:ln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000" dirty="0"/>
              </a:p>
            </p:txBody>
          </p:sp>
          <p:sp>
            <p:nvSpPr>
              <p:cNvPr id="60" name="4-Point Star 59"/>
              <p:cNvSpPr/>
              <p:nvPr/>
            </p:nvSpPr>
            <p:spPr>
              <a:xfrm>
                <a:off x="2590800" y="3962400"/>
                <a:ext cx="76200" cy="76200"/>
              </a:xfrm>
              <a:prstGeom prst="star4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000" dirty="0"/>
              </a:p>
            </p:txBody>
          </p:sp>
          <p:sp>
            <p:nvSpPr>
              <p:cNvPr id="61" name="4-Point Star 60"/>
              <p:cNvSpPr/>
              <p:nvPr/>
            </p:nvSpPr>
            <p:spPr>
              <a:xfrm>
                <a:off x="5638800" y="1447800"/>
                <a:ext cx="76200" cy="76200"/>
              </a:xfrm>
              <a:prstGeom prst="star4">
                <a:avLst/>
              </a:prstGeom>
              <a:solidFill>
                <a:schemeClr val="accent1">
                  <a:lumMod val="75000"/>
                </a:schemeClr>
              </a:solidFill>
              <a:ln>
                <a:solidFill>
                  <a:schemeClr val="tx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000" dirty="0"/>
              </a:p>
            </p:txBody>
          </p:sp>
          <p:sp>
            <p:nvSpPr>
              <p:cNvPr id="62" name="4-Point Star 61"/>
              <p:cNvSpPr/>
              <p:nvPr/>
            </p:nvSpPr>
            <p:spPr>
              <a:xfrm>
                <a:off x="5867400" y="3505200"/>
                <a:ext cx="76200" cy="76200"/>
              </a:xfrm>
              <a:prstGeom prst="star4">
                <a:avLst/>
              </a:prstGeom>
              <a:ln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000" dirty="0"/>
              </a:p>
            </p:txBody>
          </p:sp>
          <p:sp>
            <p:nvSpPr>
              <p:cNvPr id="63" name="4-Point Star 62"/>
              <p:cNvSpPr/>
              <p:nvPr/>
            </p:nvSpPr>
            <p:spPr>
              <a:xfrm>
                <a:off x="5562600" y="3429000"/>
                <a:ext cx="76200" cy="76200"/>
              </a:xfrm>
              <a:prstGeom prst="star4">
                <a:avLst/>
              </a:prstGeom>
              <a:ln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000" dirty="0"/>
              </a:p>
            </p:txBody>
          </p:sp>
          <p:sp>
            <p:nvSpPr>
              <p:cNvPr id="64" name="4-Point Star 63"/>
              <p:cNvSpPr/>
              <p:nvPr/>
            </p:nvSpPr>
            <p:spPr>
              <a:xfrm>
                <a:off x="6705600" y="2743200"/>
                <a:ext cx="76200" cy="76200"/>
              </a:xfrm>
              <a:prstGeom prst="star4">
                <a:avLst/>
              </a:prstGeom>
              <a:ln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000" dirty="0"/>
              </a:p>
            </p:txBody>
          </p:sp>
          <p:sp>
            <p:nvSpPr>
              <p:cNvPr id="65" name="4-Point Star 64"/>
              <p:cNvSpPr/>
              <p:nvPr/>
            </p:nvSpPr>
            <p:spPr>
              <a:xfrm>
                <a:off x="6400800" y="2667000"/>
                <a:ext cx="76200" cy="76200"/>
              </a:xfrm>
              <a:prstGeom prst="star4">
                <a:avLst/>
              </a:prstGeom>
              <a:solidFill>
                <a:schemeClr val="accent1">
                  <a:lumMod val="75000"/>
                </a:schemeClr>
              </a:solidFill>
              <a:ln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000" dirty="0"/>
              </a:p>
            </p:txBody>
          </p:sp>
          <p:sp>
            <p:nvSpPr>
              <p:cNvPr id="66" name="4-Point Star 65"/>
              <p:cNvSpPr/>
              <p:nvPr/>
            </p:nvSpPr>
            <p:spPr>
              <a:xfrm>
                <a:off x="5486400" y="4038600"/>
                <a:ext cx="76200" cy="76200"/>
              </a:xfrm>
              <a:prstGeom prst="star4">
                <a:avLst/>
              </a:prstGeom>
              <a:ln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000" dirty="0"/>
              </a:p>
            </p:txBody>
          </p:sp>
          <p:sp>
            <p:nvSpPr>
              <p:cNvPr id="67" name="4-Point Star 66"/>
              <p:cNvSpPr/>
              <p:nvPr/>
            </p:nvSpPr>
            <p:spPr>
              <a:xfrm>
                <a:off x="6324600" y="3200400"/>
                <a:ext cx="76200" cy="76200"/>
              </a:xfrm>
              <a:prstGeom prst="star4">
                <a:avLst/>
              </a:prstGeom>
              <a:ln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000" dirty="0"/>
              </a:p>
            </p:txBody>
          </p:sp>
          <p:sp>
            <p:nvSpPr>
              <p:cNvPr id="68" name="4-Point Star 67"/>
              <p:cNvSpPr/>
              <p:nvPr/>
            </p:nvSpPr>
            <p:spPr>
              <a:xfrm>
                <a:off x="6019800" y="3124200"/>
                <a:ext cx="76200" cy="76200"/>
              </a:xfrm>
              <a:prstGeom prst="star4">
                <a:avLst/>
              </a:prstGeom>
              <a:ln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000" dirty="0"/>
              </a:p>
            </p:txBody>
          </p:sp>
          <p:sp>
            <p:nvSpPr>
              <p:cNvPr id="69" name="4-Point Star 68"/>
              <p:cNvSpPr/>
              <p:nvPr/>
            </p:nvSpPr>
            <p:spPr>
              <a:xfrm>
                <a:off x="5486400" y="3276600"/>
                <a:ext cx="76200" cy="76200"/>
              </a:xfrm>
              <a:prstGeom prst="star4">
                <a:avLst/>
              </a:prstGeom>
              <a:ln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000" dirty="0"/>
              </a:p>
            </p:txBody>
          </p:sp>
          <p:sp>
            <p:nvSpPr>
              <p:cNvPr id="70" name="4-Point Star 69"/>
              <p:cNvSpPr/>
              <p:nvPr/>
            </p:nvSpPr>
            <p:spPr>
              <a:xfrm>
                <a:off x="5257800" y="3810000"/>
                <a:ext cx="76200" cy="76200"/>
              </a:xfrm>
              <a:prstGeom prst="star4">
                <a:avLst/>
              </a:prstGeom>
              <a:ln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000" dirty="0"/>
              </a:p>
            </p:txBody>
          </p:sp>
          <p:sp>
            <p:nvSpPr>
              <p:cNvPr id="71" name="4-Point Star 70"/>
              <p:cNvSpPr/>
              <p:nvPr/>
            </p:nvSpPr>
            <p:spPr>
              <a:xfrm>
                <a:off x="5181600" y="3657600"/>
                <a:ext cx="76200" cy="76200"/>
              </a:xfrm>
              <a:prstGeom prst="star4">
                <a:avLst/>
              </a:prstGeom>
              <a:ln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000" dirty="0"/>
              </a:p>
            </p:txBody>
          </p:sp>
          <p:sp>
            <p:nvSpPr>
              <p:cNvPr id="72" name="4-Point Star 71"/>
              <p:cNvSpPr/>
              <p:nvPr/>
            </p:nvSpPr>
            <p:spPr>
              <a:xfrm>
                <a:off x="4953000" y="3352800"/>
                <a:ext cx="76200" cy="76200"/>
              </a:xfrm>
              <a:prstGeom prst="star4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000" dirty="0"/>
              </a:p>
            </p:txBody>
          </p:sp>
          <p:sp>
            <p:nvSpPr>
              <p:cNvPr id="73" name="4-Point Star 72"/>
              <p:cNvSpPr/>
              <p:nvPr/>
            </p:nvSpPr>
            <p:spPr>
              <a:xfrm>
                <a:off x="4800600" y="3657600"/>
                <a:ext cx="76200" cy="76200"/>
              </a:xfrm>
              <a:prstGeom prst="star4">
                <a:avLst/>
              </a:prstGeom>
              <a:ln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000" dirty="0"/>
              </a:p>
            </p:txBody>
          </p:sp>
          <p:sp>
            <p:nvSpPr>
              <p:cNvPr id="74" name="4-Point Star 73"/>
              <p:cNvSpPr/>
              <p:nvPr/>
            </p:nvSpPr>
            <p:spPr>
              <a:xfrm>
                <a:off x="4724400" y="3048000"/>
                <a:ext cx="76200" cy="76200"/>
              </a:xfrm>
              <a:prstGeom prst="star4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000" dirty="0"/>
              </a:p>
            </p:txBody>
          </p:sp>
          <p:sp>
            <p:nvSpPr>
              <p:cNvPr id="75" name="4-Point Star 74"/>
              <p:cNvSpPr/>
              <p:nvPr/>
            </p:nvSpPr>
            <p:spPr>
              <a:xfrm>
                <a:off x="5334000" y="3200400"/>
                <a:ext cx="76200" cy="76200"/>
              </a:xfrm>
              <a:prstGeom prst="star4">
                <a:avLst/>
              </a:prstGeom>
              <a:ln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000" dirty="0"/>
              </a:p>
            </p:txBody>
          </p:sp>
          <p:sp>
            <p:nvSpPr>
              <p:cNvPr id="76" name="4-Point Star 75"/>
              <p:cNvSpPr/>
              <p:nvPr/>
            </p:nvSpPr>
            <p:spPr>
              <a:xfrm>
                <a:off x="4724400" y="1447800"/>
                <a:ext cx="76200" cy="76200"/>
              </a:xfrm>
              <a:prstGeom prst="star4">
                <a:avLst/>
              </a:prstGeom>
              <a:solidFill>
                <a:schemeClr val="accent1">
                  <a:lumMod val="75000"/>
                </a:schemeClr>
              </a:solidFill>
              <a:ln>
                <a:solidFill>
                  <a:schemeClr val="tx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000" dirty="0"/>
              </a:p>
            </p:txBody>
          </p:sp>
          <p:sp>
            <p:nvSpPr>
              <p:cNvPr id="77" name="4-Point Star 76"/>
              <p:cNvSpPr/>
              <p:nvPr/>
            </p:nvSpPr>
            <p:spPr>
              <a:xfrm>
                <a:off x="3276600" y="2819400"/>
                <a:ext cx="76200" cy="76200"/>
              </a:xfrm>
              <a:prstGeom prst="star4">
                <a:avLst/>
              </a:prstGeom>
              <a:ln>
                <a:solidFill>
                  <a:schemeClr val="tx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000" dirty="0"/>
              </a:p>
            </p:txBody>
          </p:sp>
          <p:sp>
            <p:nvSpPr>
              <p:cNvPr id="78" name="4-Point Star 77"/>
              <p:cNvSpPr/>
              <p:nvPr/>
            </p:nvSpPr>
            <p:spPr>
              <a:xfrm>
                <a:off x="3810000" y="2286000"/>
                <a:ext cx="76200" cy="76200"/>
              </a:xfrm>
              <a:prstGeom prst="star4">
                <a:avLst/>
              </a:prstGeom>
              <a:solidFill>
                <a:schemeClr val="accent1">
                  <a:lumMod val="75000"/>
                </a:schemeClr>
              </a:solidFill>
              <a:ln>
                <a:solidFill>
                  <a:schemeClr val="tx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000" dirty="0"/>
              </a:p>
            </p:txBody>
          </p:sp>
          <p:sp>
            <p:nvSpPr>
              <p:cNvPr id="79" name="4-Point Star 78"/>
              <p:cNvSpPr/>
              <p:nvPr/>
            </p:nvSpPr>
            <p:spPr>
              <a:xfrm>
                <a:off x="4724400" y="1905000"/>
                <a:ext cx="76200" cy="76200"/>
              </a:xfrm>
              <a:prstGeom prst="star4">
                <a:avLst/>
              </a:prstGeom>
              <a:solidFill>
                <a:schemeClr val="accent1">
                  <a:lumMod val="75000"/>
                </a:schemeClr>
              </a:solidFill>
              <a:ln>
                <a:solidFill>
                  <a:schemeClr val="tx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000" dirty="0"/>
              </a:p>
            </p:txBody>
          </p:sp>
          <p:sp>
            <p:nvSpPr>
              <p:cNvPr id="80" name="4-Point Star 79"/>
              <p:cNvSpPr/>
              <p:nvPr/>
            </p:nvSpPr>
            <p:spPr>
              <a:xfrm>
                <a:off x="3810000" y="2743200"/>
                <a:ext cx="76200" cy="76200"/>
              </a:xfrm>
              <a:prstGeom prst="star4">
                <a:avLst/>
              </a:prstGeom>
              <a:ln>
                <a:solidFill>
                  <a:schemeClr val="tx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000" dirty="0"/>
              </a:p>
            </p:txBody>
          </p:sp>
          <p:sp>
            <p:nvSpPr>
              <p:cNvPr id="81" name="4-Point Star 80"/>
              <p:cNvSpPr/>
              <p:nvPr/>
            </p:nvSpPr>
            <p:spPr>
              <a:xfrm>
                <a:off x="5486400" y="1828800"/>
                <a:ext cx="76200" cy="76200"/>
              </a:xfrm>
              <a:prstGeom prst="star4">
                <a:avLst/>
              </a:prstGeom>
              <a:solidFill>
                <a:schemeClr val="accent1">
                  <a:lumMod val="75000"/>
                </a:schemeClr>
              </a:solidFill>
              <a:ln>
                <a:solidFill>
                  <a:schemeClr val="tx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000" dirty="0"/>
              </a:p>
            </p:txBody>
          </p:sp>
          <p:sp>
            <p:nvSpPr>
              <p:cNvPr id="82" name="4-Point Star 81"/>
              <p:cNvSpPr/>
              <p:nvPr/>
            </p:nvSpPr>
            <p:spPr>
              <a:xfrm>
                <a:off x="5105400" y="1981200"/>
                <a:ext cx="76200" cy="76200"/>
              </a:xfrm>
              <a:prstGeom prst="star4">
                <a:avLst/>
              </a:prstGeom>
              <a:solidFill>
                <a:schemeClr val="accent1">
                  <a:lumMod val="75000"/>
                </a:schemeClr>
              </a:solidFill>
              <a:ln>
                <a:solidFill>
                  <a:schemeClr val="tx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000" dirty="0"/>
              </a:p>
            </p:txBody>
          </p:sp>
          <p:sp>
            <p:nvSpPr>
              <p:cNvPr id="105" name="4-Point Star 104"/>
              <p:cNvSpPr/>
              <p:nvPr/>
            </p:nvSpPr>
            <p:spPr>
              <a:xfrm>
                <a:off x="3886200" y="4191000"/>
                <a:ext cx="76200" cy="76200"/>
              </a:xfrm>
              <a:prstGeom prst="star4">
                <a:avLst/>
              </a:prstGeom>
              <a:ln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000" dirty="0"/>
              </a:p>
            </p:txBody>
          </p:sp>
          <p:sp>
            <p:nvSpPr>
              <p:cNvPr id="106" name="4-Point Star 105"/>
              <p:cNvSpPr/>
              <p:nvPr/>
            </p:nvSpPr>
            <p:spPr>
              <a:xfrm>
                <a:off x="3429000" y="4191000"/>
                <a:ext cx="76200" cy="76200"/>
              </a:xfrm>
              <a:prstGeom prst="star4">
                <a:avLst/>
              </a:prstGeom>
              <a:ln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000" dirty="0"/>
              </a:p>
            </p:txBody>
          </p:sp>
          <p:sp>
            <p:nvSpPr>
              <p:cNvPr id="107" name="4-Point Star 106"/>
              <p:cNvSpPr/>
              <p:nvPr/>
            </p:nvSpPr>
            <p:spPr>
              <a:xfrm>
                <a:off x="3733800" y="4495800"/>
                <a:ext cx="76200" cy="76200"/>
              </a:xfrm>
              <a:prstGeom prst="star4">
                <a:avLst/>
              </a:prstGeom>
              <a:ln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000" dirty="0"/>
              </a:p>
            </p:txBody>
          </p:sp>
          <p:sp>
            <p:nvSpPr>
              <p:cNvPr id="108" name="4-Point Star 107"/>
              <p:cNvSpPr/>
              <p:nvPr/>
            </p:nvSpPr>
            <p:spPr>
              <a:xfrm>
                <a:off x="4572000" y="4114800"/>
                <a:ext cx="76200" cy="76200"/>
              </a:xfrm>
              <a:prstGeom prst="star4">
                <a:avLst/>
              </a:prstGeom>
              <a:ln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000" dirty="0"/>
              </a:p>
            </p:txBody>
          </p:sp>
          <p:sp>
            <p:nvSpPr>
              <p:cNvPr id="109" name="4-Point Star 108"/>
              <p:cNvSpPr/>
              <p:nvPr/>
            </p:nvSpPr>
            <p:spPr>
              <a:xfrm>
                <a:off x="4191000" y="4038600"/>
                <a:ext cx="76200" cy="76200"/>
              </a:xfrm>
              <a:prstGeom prst="star4">
                <a:avLst/>
              </a:prstGeom>
              <a:ln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000" dirty="0"/>
              </a:p>
            </p:txBody>
          </p:sp>
          <p:sp>
            <p:nvSpPr>
              <p:cNvPr id="115" name="4-Point Star 114"/>
              <p:cNvSpPr/>
              <p:nvPr/>
            </p:nvSpPr>
            <p:spPr>
              <a:xfrm>
                <a:off x="4419600" y="2590800"/>
                <a:ext cx="76200" cy="76200"/>
              </a:xfrm>
              <a:prstGeom prst="star4">
                <a:avLst/>
              </a:prstGeom>
              <a:solidFill>
                <a:schemeClr val="accent1">
                  <a:lumMod val="75000"/>
                </a:schemeClr>
              </a:solidFill>
              <a:ln>
                <a:solidFill>
                  <a:schemeClr val="tx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000" dirty="0"/>
              </a:p>
            </p:txBody>
          </p:sp>
          <p:sp>
            <p:nvSpPr>
              <p:cNvPr id="116" name="4-Point Star 115"/>
              <p:cNvSpPr/>
              <p:nvPr/>
            </p:nvSpPr>
            <p:spPr>
              <a:xfrm>
                <a:off x="4724400" y="2438400"/>
                <a:ext cx="76200" cy="76200"/>
              </a:xfrm>
              <a:prstGeom prst="star4">
                <a:avLst/>
              </a:prstGeom>
              <a:solidFill>
                <a:schemeClr val="accent1">
                  <a:lumMod val="75000"/>
                </a:schemeClr>
              </a:solidFill>
              <a:ln>
                <a:solidFill>
                  <a:schemeClr val="tx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000" dirty="0"/>
              </a:p>
            </p:txBody>
          </p:sp>
          <p:sp>
            <p:nvSpPr>
              <p:cNvPr id="122" name="4-Point Star 121"/>
              <p:cNvSpPr/>
              <p:nvPr/>
            </p:nvSpPr>
            <p:spPr>
              <a:xfrm>
                <a:off x="2209800" y="3581400"/>
                <a:ext cx="76200" cy="76200"/>
              </a:xfrm>
              <a:prstGeom prst="star4">
                <a:avLst/>
              </a:prstGeom>
              <a:ln>
                <a:solidFill>
                  <a:schemeClr val="tx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000" dirty="0"/>
              </a:p>
            </p:txBody>
          </p:sp>
          <p:sp>
            <p:nvSpPr>
              <p:cNvPr id="123" name="4-Point Star 122"/>
              <p:cNvSpPr/>
              <p:nvPr/>
            </p:nvSpPr>
            <p:spPr>
              <a:xfrm>
                <a:off x="2743200" y="3048000"/>
                <a:ext cx="76200" cy="76200"/>
              </a:xfrm>
              <a:prstGeom prst="star4">
                <a:avLst/>
              </a:prstGeom>
              <a:ln>
                <a:solidFill>
                  <a:schemeClr val="tx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000" dirty="0"/>
              </a:p>
            </p:txBody>
          </p:sp>
          <p:sp>
            <p:nvSpPr>
              <p:cNvPr id="124" name="4-Point Star 123"/>
              <p:cNvSpPr/>
              <p:nvPr/>
            </p:nvSpPr>
            <p:spPr>
              <a:xfrm>
                <a:off x="2514600" y="3733800"/>
                <a:ext cx="76200" cy="76200"/>
              </a:xfrm>
              <a:prstGeom prst="star4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000" dirty="0"/>
              </a:p>
            </p:txBody>
          </p:sp>
          <p:sp>
            <p:nvSpPr>
              <p:cNvPr id="125" name="4-Point Star 124"/>
              <p:cNvSpPr/>
              <p:nvPr/>
            </p:nvSpPr>
            <p:spPr>
              <a:xfrm>
                <a:off x="2819400" y="3810000"/>
                <a:ext cx="76200" cy="76200"/>
              </a:xfrm>
              <a:prstGeom prst="star4">
                <a:avLst/>
              </a:prstGeom>
              <a:ln>
                <a:solidFill>
                  <a:schemeClr val="tx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000" dirty="0"/>
              </a:p>
            </p:txBody>
          </p:sp>
          <p:sp>
            <p:nvSpPr>
              <p:cNvPr id="126" name="4-Point Star 125"/>
              <p:cNvSpPr/>
              <p:nvPr/>
            </p:nvSpPr>
            <p:spPr>
              <a:xfrm>
                <a:off x="5486400" y="3048000"/>
                <a:ext cx="76200" cy="76200"/>
              </a:xfrm>
              <a:prstGeom prst="star4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000" dirty="0"/>
              </a:p>
            </p:txBody>
          </p:sp>
          <p:sp>
            <p:nvSpPr>
              <p:cNvPr id="127" name="4-Point Star 126"/>
              <p:cNvSpPr/>
              <p:nvPr/>
            </p:nvSpPr>
            <p:spPr>
              <a:xfrm>
                <a:off x="5257800" y="2514600"/>
                <a:ext cx="76200" cy="76200"/>
              </a:xfrm>
              <a:prstGeom prst="star4">
                <a:avLst/>
              </a:prstGeom>
              <a:solidFill>
                <a:schemeClr val="accent1">
                  <a:lumMod val="75000"/>
                </a:schemeClr>
              </a:solidFill>
              <a:ln>
                <a:solidFill>
                  <a:schemeClr val="tx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000" dirty="0"/>
              </a:p>
            </p:txBody>
          </p:sp>
          <p:sp>
            <p:nvSpPr>
              <p:cNvPr id="128" name="4-Point Star 127"/>
              <p:cNvSpPr/>
              <p:nvPr/>
            </p:nvSpPr>
            <p:spPr>
              <a:xfrm>
                <a:off x="2667000" y="3352800"/>
                <a:ext cx="76200" cy="76200"/>
              </a:xfrm>
              <a:prstGeom prst="star4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000" dirty="0">
                  <a:solidFill>
                    <a:srgbClr val="FF0000"/>
                  </a:solidFill>
                </a:endParaRPr>
              </a:p>
            </p:txBody>
          </p:sp>
          <p:sp>
            <p:nvSpPr>
              <p:cNvPr id="129" name="4-Point Star 128"/>
              <p:cNvSpPr/>
              <p:nvPr/>
            </p:nvSpPr>
            <p:spPr>
              <a:xfrm>
                <a:off x="4114800" y="3124200"/>
                <a:ext cx="76200" cy="76200"/>
              </a:xfrm>
              <a:prstGeom prst="star4">
                <a:avLst/>
              </a:prstGeom>
              <a:ln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000" dirty="0"/>
              </a:p>
            </p:txBody>
          </p:sp>
          <p:sp>
            <p:nvSpPr>
              <p:cNvPr id="130" name="4-Point Star 129"/>
              <p:cNvSpPr/>
              <p:nvPr/>
            </p:nvSpPr>
            <p:spPr>
              <a:xfrm>
                <a:off x="3657600" y="3124200"/>
                <a:ext cx="76200" cy="76200"/>
              </a:xfrm>
              <a:prstGeom prst="star4">
                <a:avLst/>
              </a:prstGeom>
              <a:ln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000" dirty="0"/>
              </a:p>
            </p:txBody>
          </p:sp>
          <p:sp>
            <p:nvSpPr>
              <p:cNvPr id="93" name="4-Point Star 92"/>
              <p:cNvSpPr/>
              <p:nvPr/>
            </p:nvSpPr>
            <p:spPr>
              <a:xfrm>
                <a:off x="4648200" y="3810000"/>
                <a:ext cx="76200" cy="76200"/>
              </a:xfrm>
              <a:prstGeom prst="star4">
                <a:avLst/>
              </a:prstGeom>
              <a:ln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000" dirty="0"/>
              </a:p>
            </p:txBody>
          </p:sp>
          <p:sp>
            <p:nvSpPr>
              <p:cNvPr id="94" name="4-Point Star 93"/>
              <p:cNvSpPr/>
              <p:nvPr/>
            </p:nvSpPr>
            <p:spPr>
              <a:xfrm>
                <a:off x="4724400" y="3429000"/>
                <a:ext cx="76200" cy="76200"/>
              </a:xfrm>
              <a:prstGeom prst="star4">
                <a:avLst/>
              </a:prstGeom>
              <a:ln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000" dirty="0"/>
              </a:p>
            </p:txBody>
          </p:sp>
          <p:sp>
            <p:nvSpPr>
              <p:cNvPr id="95" name="4-Point Star 94"/>
              <p:cNvSpPr/>
              <p:nvPr/>
            </p:nvSpPr>
            <p:spPr>
              <a:xfrm>
                <a:off x="3657600" y="3505200"/>
                <a:ext cx="76200" cy="76200"/>
              </a:xfrm>
              <a:prstGeom prst="star4">
                <a:avLst/>
              </a:prstGeom>
              <a:ln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000" dirty="0"/>
              </a:p>
            </p:txBody>
          </p:sp>
          <p:sp>
            <p:nvSpPr>
              <p:cNvPr id="96" name="4-Point Star 95"/>
              <p:cNvSpPr/>
              <p:nvPr/>
            </p:nvSpPr>
            <p:spPr>
              <a:xfrm>
                <a:off x="2667000" y="4267200"/>
                <a:ext cx="76200" cy="76200"/>
              </a:xfrm>
              <a:prstGeom prst="star4">
                <a:avLst/>
              </a:prstGeom>
              <a:ln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000" dirty="0"/>
              </a:p>
            </p:txBody>
          </p:sp>
          <p:sp>
            <p:nvSpPr>
              <p:cNvPr id="97" name="4-Point Star 96"/>
              <p:cNvSpPr/>
              <p:nvPr/>
            </p:nvSpPr>
            <p:spPr>
              <a:xfrm>
                <a:off x="3048000" y="4343400"/>
                <a:ext cx="76200" cy="76200"/>
              </a:xfrm>
              <a:prstGeom prst="star4">
                <a:avLst/>
              </a:prstGeom>
              <a:ln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000" dirty="0"/>
              </a:p>
            </p:txBody>
          </p:sp>
          <p:sp>
            <p:nvSpPr>
              <p:cNvPr id="98" name="4-Point Star 97"/>
              <p:cNvSpPr/>
              <p:nvPr/>
            </p:nvSpPr>
            <p:spPr>
              <a:xfrm>
                <a:off x="4419600" y="3276600"/>
                <a:ext cx="76200" cy="76200"/>
              </a:xfrm>
              <a:prstGeom prst="star4">
                <a:avLst/>
              </a:prstGeom>
              <a:ln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000" dirty="0"/>
              </a:p>
            </p:txBody>
          </p:sp>
          <p:sp>
            <p:nvSpPr>
              <p:cNvPr id="99" name="4-Point Star 98"/>
              <p:cNvSpPr/>
              <p:nvPr/>
            </p:nvSpPr>
            <p:spPr>
              <a:xfrm>
                <a:off x="3200400" y="3733800"/>
                <a:ext cx="76200" cy="76200"/>
              </a:xfrm>
              <a:prstGeom prst="star4">
                <a:avLst/>
              </a:prstGeom>
              <a:ln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000" dirty="0"/>
              </a:p>
            </p:txBody>
          </p:sp>
          <p:sp>
            <p:nvSpPr>
              <p:cNvPr id="100" name="4-Point Star 99"/>
              <p:cNvSpPr/>
              <p:nvPr/>
            </p:nvSpPr>
            <p:spPr>
              <a:xfrm>
                <a:off x="3962400" y="3886200"/>
                <a:ext cx="76200" cy="76200"/>
              </a:xfrm>
              <a:prstGeom prst="star4">
                <a:avLst/>
              </a:prstGeom>
              <a:ln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000" dirty="0"/>
              </a:p>
            </p:txBody>
          </p:sp>
          <p:sp>
            <p:nvSpPr>
              <p:cNvPr id="104" name="4-Point Star 103"/>
              <p:cNvSpPr/>
              <p:nvPr/>
            </p:nvSpPr>
            <p:spPr>
              <a:xfrm>
                <a:off x="5029200" y="3124200"/>
                <a:ext cx="76200" cy="76200"/>
              </a:xfrm>
              <a:prstGeom prst="star4">
                <a:avLst/>
              </a:prstGeom>
              <a:ln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000" dirty="0"/>
              </a:p>
            </p:txBody>
          </p:sp>
          <p:sp>
            <p:nvSpPr>
              <p:cNvPr id="110" name="4-Point Star 109"/>
              <p:cNvSpPr/>
              <p:nvPr/>
            </p:nvSpPr>
            <p:spPr>
              <a:xfrm>
                <a:off x="4876800" y="3276600"/>
                <a:ext cx="76200" cy="76200"/>
              </a:xfrm>
              <a:prstGeom prst="star4">
                <a:avLst/>
              </a:prstGeom>
              <a:ln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000" dirty="0"/>
              </a:p>
            </p:txBody>
          </p:sp>
          <p:cxnSp>
            <p:nvCxnSpPr>
              <p:cNvPr id="119" name="Straight Connector 118"/>
              <p:cNvCxnSpPr/>
              <p:nvPr/>
            </p:nvCxnSpPr>
            <p:spPr>
              <a:xfrm flipV="1">
                <a:off x="1981200" y="2743200"/>
                <a:ext cx="5181600" cy="1905000"/>
              </a:xfrm>
              <a:prstGeom prst="line">
                <a:avLst/>
              </a:prstGeom>
              <a:ln w="28575">
                <a:solidFill>
                  <a:srgbClr val="00B050"/>
                </a:solidFill>
              </a:ln>
            </p:spPr>
            <p:style>
              <a:lnRef idx="1">
                <a:schemeClr val="accent3"/>
              </a:lnRef>
              <a:fillRef idx="0">
                <a:schemeClr val="accent3"/>
              </a:fillRef>
              <a:effectRef idx="0">
                <a:schemeClr val="accent3"/>
              </a:effectRef>
              <a:fontRef idx="minor">
                <a:schemeClr val="tx1"/>
              </a:fontRef>
            </p:style>
          </p:cxnSp>
        </p:grpSp>
      </p:grpSp>
      <p:sp>
        <p:nvSpPr>
          <p:cNvPr id="102" name="Title 3"/>
          <p:cNvSpPr txBox="1">
            <a:spLocks/>
          </p:cNvSpPr>
          <p:nvPr/>
        </p:nvSpPr>
        <p:spPr>
          <a:xfrm>
            <a:off x="628650" y="365127"/>
            <a:ext cx="8641474" cy="777874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>
                <a:solidFill>
                  <a:schemeClr val="bg1"/>
                </a:solidFill>
              </a:rPr>
              <a:t>Scale, Intensity, and Segmentation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03" name="Title 1"/>
          <p:cNvSpPr txBox="1">
            <a:spLocks/>
          </p:cNvSpPr>
          <p:nvPr/>
        </p:nvSpPr>
        <p:spPr>
          <a:xfrm>
            <a:off x="628650" y="533400"/>
            <a:ext cx="7886700" cy="1046519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b="1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dirty="0" smtClean="0"/>
              <a:t>Differentiating Scale from Rate </a:t>
            </a:r>
            <a:br>
              <a:rPr lang="en-US" sz="3200" dirty="0" smtClean="0"/>
            </a:br>
            <a:r>
              <a:rPr lang="en-US" sz="3200" dirty="0" smtClean="0"/>
              <a:t>(or Intensity) of Use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41589969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457200" y="1554480"/>
            <a:ext cx="7924800" cy="4876800"/>
            <a:chOff x="1143000" y="685800"/>
            <a:chExt cx="7924800" cy="4876800"/>
          </a:xfrm>
        </p:grpSpPr>
        <p:cxnSp>
          <p:nvCxnSpPr>
            <p:cNvPr id="2" name="Straight Arrow Connector 1"/>
            <p:cNvCxnSpPr/>
            <p:nvPr/>
          </p:nvCxnSpPr>
          <p:spPr>
            <a:xfrm flipV="1">
              <a:off x="1905000" y="685800"/>
              <a:ext cx="0" cy="4267200"/>
            </a:xfrm>
            <a:prstGeom prst="straightConnector1">
              <a:avLst/>
            </a:prstGeom>
            <a:ln w="5715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" name="Straight Arrow Connector 2"/>
            <p:cNvCxnSpPr/>
            <p:nvPr/>
          </p:nvCxnSpPr>
          <p:spPr>
            <a:xfrm>
              <a:off x="1905000" y="4953000"/>
              <a:ext cx="5486400" cy="0"/>
            </a:xfrm>
            <a:prstGeom prst="straightConnector1">
              <a:avLst/>
            </a:prstGeom>
            <a:ln w="5715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" name="TextBox 3"/>
            <p:cNvSpPr txBox="1"/>
            <p:nvPr/>
          </p:nvSpPr>
          <p:spPr>
            <a:xfrm>
              <a:off x="1143000" y="762000"/>
              <a:ext cx="609600" cy="3810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/>
                <a:t>Q</a:t>
              </a:r>
              <a:endParaRPr lang="en-US" dirty="0"/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7010400" y="5181600"/>
              <a:ext cx="609600" cy="3810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/>
                <a:t>N</a:t>
              </a:r>
              <a:endParaRPr lang="en-US" dirty="0"/>
            </a:p>
          </p:txBody>
        </p:sp>
        <p:sp>
          <p:nvSpPr>
            <p:cNvPr id="18" name="4-Point Star 17"/>
            <p:cNvSpPr/>
            <p:nvPr/>
          </p:nvSpPr>
          <p:spPr>
            <a:xfrm>
              <a:off x="4114800" y="2514600"/>
              <a:ext cx="76200" cy="76200"/>
            </a:xfrm>
            <a:prstGeom prst="star4">
              <a:avLst/>
            </a:prstGeom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00" dirty="0"/>
            </a:p>
          </p:txBody>
        </p:sp>
        <p:sp>
          <p:nvSpPr>
            <p:cNvPr id="19" name="4-Point Star 18"/>
            <p:cNvSpPr/>
            <p:nvPr/>
          </p:nvSpPr>
          <p:spPr>
            <a:xfrm>
              <a:off x="4648200" y="2209800"/>
              <a:ext cx="76200" cy="76200"/>
            </a:xfrm>
            <a:prstGeom prst="star4">
              <a:avLst/>
            </a:prstGeom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00" dirty="0"/>
            </a:p>
          </p:txBody>
        </p:sp>
        <p:sp>
          <p:nvSpPr>
            <p:cNvPr id="20" name="4-Point Star 19"/>
            <p:cNvSpPr/>
            <p:nvPr/>
          </p:nvSpPr>
          <p:spPr>
            <a:xfrm>
              <a:off x="5486400" y="2133600"/>
              <a:ext cx="76200" cy="76200"/>
            </a:xfrm>
            <a:prstGeom prst="star4">
              <a:avLst/>
            </a:prstGeom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00" dirty="0"/>
            </a:p>
          </p:txBody>
        </p:sp>
        <p:sp>
          <p:nvSpPr>
            <p:cNvPr id="21" name="4-Point Star 20"/>
            <p:cNvSpPr/>
            <p:nvPr/>
          </p:nvSpPr>
          <p:spPr>
            <a:xfrm>
              <a:off x="3352800" y="3505200"/>
              <a:ext cx="76200" cy="76200"/>
            </a:xfrm>
            <a:prstGeom prst="star4">
              <a:avLst/>
            </a:prstGeom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00" dirty="0"/>
            </a:p>
          </p:txBody>
        </p:sp>
        <p:sp>
          <p:nvSpPr>
            <p:cNvPr id="22" name="4-Point Star 21"/>
            <p:cNvSpPr/>
            <p:nvPr/>
          </p:nvSpPr>
          <p:spPr>
            <a:xfrm>
              <a:off x="4648200" y="3276600"/>
              <a:ext cx="76200" cy="76200"/>
            </a:xfrm>
            <a:prstGeom prst="star4">
              <a:avLst/>
            </a:prstGeom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00" dirty="0"/>
            </a:p>
          </p:txBody>
        </p:sp>
        <p:sp>
          <p:nvSpPr>
            <p:cNvPr id="23" name="4-Point Star 22"/>
            <p:cNvSpPr/>
            <p:nvPr/>
          </p:nvSpPr>
          <p:spPr>
            <a:xfrm>
              <a:off x="4724400" y="2743200"/>
              <a:ext cx="76200" cy="76200"/>
            </a:xfrm>
            <a:prstGeom prst="star4">
              <a:avLst/>
            </a:prstGeom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00" dirty="0"/>
            </a:p>
          </p:txBody>
        </p:sp>
        <p:sp>
          <p:nvSpPr>
            <p:cNvPr id="24" name="4-Point Star 23"/>
            <p:cNvSpPr/>
            <p:nvPr/>
          </p:nvSpPr>
          <p:spPr>
            <a:xfrm>
              <a:off x="5410200" y="2743200"/>
              <a:ext cx="76200" cy="76200"/>
            </a:xfrm>
            <a:prstGeom prst="star4">
              <a:avLst/>
            </a:prstGeom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00" dirty="0"/>
            </a:p>
          </p:txBody>
        </p:sp>
        <p:sp>
          <p:nvSpPr>
            <p:cNvPr id="25" name="4-Point Star 24"/>
            <p:cNvSpPr/>
            <p:nvPr/>
          </p:nvSpPr>
          <p:spPr>
            <a:xfrm>
              <a:off x="6019800" y="2514600"/>
              <a:ext cx="76200" cy="76200"/>
            </a:xfrm>
            <a:prstGeom prst="star4">
              <a:avLst/>
            </a:prstGeom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00" dirty="0"/>
            </a:p>
          </p:txBody>
        </p:sp>
        <p:sp>
          <p:nvSpPr>
            <p:cNvPr id="26" name="4-Point Star 25"/>
            <p:cNvSpPr/>
            <p:nvPr/>
          </p:nvSpPr>
          <p:spPr>
            <a:xfrm>
              <a:off x="2286000" y="4114800"/>
              <a:ext cx="76200" cy="76200"/>
            </a:xfrm>
            <a:prstGeom prst="star4">
              <a:avLst/>
            </a:prstGeom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00" dirty="0"/>
            </a:p>
          </p:txBody>
        </p:sp>
        <p:sp>
          <p:nvSpPr>
            <p:cNvPr id="27" name="4-Point Star 26"/>
            <p:cNvSpPr/>
            <p:nvPr/>
          </p:nvSpPr>
          <p:spPr>
            <a:xfrm>
              <a:off x="2971800" y="4114800"/>
              <a:ext cx="76200" cy="76200"/>
            </a:xfrm>
            <a:prstGeom prst="star4">
              <a:avLst/>
            </a:prstGeom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00" dirty="0"/>
            </a:p>
          </p:txBody>
        </p:sp>
        <p:sp>
          <p:nvSpPr>
            <p:cNvPr id="28" name="4-Point Star 27"/>
            <p:cNvSpPr/>
            <p:nvPr/>
          </p:nvSpPr>
          <p:spPr>
            <a:xfrm>
              <a:off x="3581400" y="3886200"/>
              <a:ext cx="76200" cy="76200"/>
            </a:xfrm>
            <a:prstGeom prst="star4">
              <a:avLst/>
            </a:prstGeom>
            <a:noFill/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00" dirty="0"/>
            </a:p>
          </p:txBody>
        </p:sp>
        <p:sp>
          <p:nvSpPr>
            <p:cNvPr id="29" name="4-Point Star 28"/>
            <p:cNvSpPr/>
            <p:nvPr/>
          </p:nvSpPr>
          <p:spPr>
            <a:xfrm>
              <a:off x="3657600" y="2971800"/>
              <a:ext cx="76200" cy="76200"/>
            </a:xfrm>
            <a:prstGeom prst="star4">
              <a:avLst/>
            </a:prstGeom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00" dirty="0"/>
            </a:p>
          </p:txBody>
        </p:sp>
        <p:sp>
          <p:nvSpPr>
            <p:cNvPr id="30" name="4-Point Star 29"/>
            <p:cNvSpPr/>
            <p:nvPr/>
          </p:nvSpPr>
          <p:spPr>
            <a:xfrm>
              <a:off x="4343400" y="2971800"/>
              <a:ext cx="76200" cy="76200"/>
            </a:xfrm>
            <a:prstGeom prst="star4">
              <a:avLst/>
            </a:prstGeom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00" dirty="0"/>
            </a:p>
          </p:txBody>
        </p:sp>
        <p:sp>
          <p:nvSpPr>
            <p:cNvPr id="31" name="4-Point Star 30"/>
            <p:cNvSpPr/>
            <p:nvPr/>
          </p:nvSpPr>
          <p:spPr>
            <a:xfrm>
              <a:off x="4419600" y="3505200"/>
              <a:ext cx="76200" cy="76200"/>
            </a:xfrm>
            <a:prstGeom prst="star4">
              <a:avLst/>
            </a:prstGeom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00" dirty="0"/>
            </a:p>
          </p:txBody>
        </p:sp>
        <p:sp>
          <p:nvSpPr>
            <p:cNvPr id="32" name="4-Point Star 31"/>
            <p:cNvSpPr/>
            <p:nvPr/>
          </p:nvSpPr>
          <p:spPr>
            <a:xfrm>
              <a:off x="5105400" y="2286000"/>
              <a:ext cx="76200" cy="76200"/>
            </a:xfrm>
            <a:prstGeom prst="star4">
              <a:avLst/>
            </a:prstGeom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00" dirty="0"/>
            </a:p>
          </p:txBody>
        </p:sp>
        <p:sp>
          <p:nvSpPr>
            <p:cNvPr id="33" name="4-Point Star 32"/>
            <p:cNvSpPr/>
            <p:nvPr/>
          </p:nvSpPr>
          <p:spPr>
            <a:xfrm>
              <a:off x="5791200" y="2286000"/>
              <a:ext cx="76200" cy="76200"/>
            </a:xfrm>
            <a:prstGeom prst="star4">
              <a:avLst/>
            </a:prstGeom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00" dirty="0"/>
            </a:p>
          </p:txBody>
        </p:sp>
        <p:sp>
          <p:nvSpPr>
            <p:cNvPr id="34" name="4-Point Star 33"/>
            <p:cNvSpPr/>
            <p:nvPr/>
          </p:nvSpPr>
          <p:spPr>
            <a:xfrm>
              <a:off x="6400800" y="2057400"/>
              <a:ext cx="76200" cy="76200"/>
            </a:xfrm>
            <a:prstGeom prst="star4">
              <a:avLst/>
            </a:prstGeom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00" dirty="0"/>
            </a:p>
          </p:txBody>
        </p:sp>
        <p:sp>
          <p:nvSpPr>
            <p:cNvPr id="35" name="4-Point Star 34"/>
            <p:cNvSpPr/>
            <p:nvPr/>
          </p:nvSpPr>
          <p:spPr>
            <a:xfrm>
              <a:off x="3048000" y="3276600"/>
              <a:ext cx="76200" cy="76200"/>
            </a:xfrm>
            <a:prstGeom prst="star4">
              <a:avLst/>
            </a:prstGeom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00" dirty="0"/>
            </a:p>
          </p:txBody>
        </p:sp>
        <p:sp>
          <p:nvSpPr>
            <p:cNvPr id="36" name="4-Point Star 35"/>
            <p:cNvSpPr/>
            <p:nvPr/>
          </p:nvSpPr>
          <p:spPr>
            <a:xfrm>
              <a:off x="3733800" y="3276600"/>
              <a:ext cx="76200" cy="76200"/>
            </a:xfrm>
            <a:prstGeom prst="star4">
              <a:avLst/>
            </a:prstGeom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00" dirty="0"/>
            </a:p>
          </p:txBody>
        </p:sp>
        <p:sp>
          <p:nvSpPr>
            <p:cNvPr id="37" name="4-Point Star 36"/>
            <p:cNvSpPr/>
            <p:nvPr/>
          </p:nvSpPr>
          <p:spPr>
            <a:xfrm>
              <a:off x="4191000" y="3352800"/>
              <a:ext cx="76200" cy="76200"/>
            </a:xfrm>
            <a:prstGeom prst="star4">
              <a:avLst/>
            </a:prstGeom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00" dirty="0"/>
            </a:p>
          </p:txBody>
        </p:sp>
        <p:sp>
          <p:nvSpPr>
            <p:cNvPr id="38" name="4-Point Star 37"/>
            <p:cNvSpPr/>
            <p:nvPr/>
          </p:nvSpPr>
          <p:spPr>
            <a:xfrm>
              <a:off x="4572000" y="2895600"/>
              <a:ext cx="76200" cy="76200"/>
            </a:xfrm>
            <a:prstGeom prst="star4">
              <a:avLst/>
            </a:prstGeom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00" dirty="0"/>
            </a:p>
          </p:txBody>
        </p:sp>
        <p:sp>
          <p:nvSpPr>
            <p:cNvPr id="39" name="4-Point Star 38"/>
            <p:cNvSpPr/>
            <p:nvPr/>
          </p:nvSpPr>
          <p:spPr>
            <a:xfrm>
              <a:off x="5257800" y="2895600"/>
              <a:ext cx="76200" cy="76200"/>
            </a:xfrm>
            <a:prstGeom prst="star4">
              <a:avLst/>
            </a:prstGeom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00" dirty="0"/>
            </a:p>
          </p:txBody>
        </p:sp>
        <p:sp>
          <p:nvSpPr>
            <p:cNvPr id="40" name="4-Point Star 39"/>
            <p:cNvSpPr/>
            <p:nvPr/>
          </p:nvSpPr>
          <p:spPr>
            <a:xfrm>
              <a:off x="5867400" y="2667000"/>
              <a:ext cx="76200" cy="76200"/>
            </a:xfrm>
            <a:prstGeom prst="star4">
              <a:avLst/>
            </a:prstGeom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00" dirty="0"/>
            </a:p>
          </p:txBody>
        </p:sp>
        <p:sp>
          <p:nvSpPr>
            <p:cNvPr id="41" name="4-Point Star 40"/>
            <p:cNvSpPr/>
            <p:nvPr/>
          </p:nvSpPr>
          <p:spPr>
            <a:xfrm>
              <a:off x="5715000" y="2971800"/>
              <a:ext cx="76200" cy="76200"/>
            </a:xfrm>
            <a:prstGeom prst="star4">
              <a:avLst/>
            </a:prstGeom>
            <a:noFill/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00" dirty="0"/>
            </a:p>
          </p:txBody>
        </p:sp>
        <p:sp>
          <p:nvSpPr>
            <p:cNvPr id="42" name="4-Point Star 41"/>
            <p:cNvSpPr/>
            <p:nvPr/>
          </p:nvSpPr>
          <p:spPr>
            <a:xfrm>
              <a:off x="3124200" y="3886200"/>
              <a:ext cx="76200" cy="76200"/>
            </a:xfrm>
            <a:prstGeom prst="star4">
              <a:avLst/>
            </a:prstGeom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00" dirty="0"/>
            </a:p>
          </p:txBody>
        </p:sp>
        <p:sp>
          <p:nvSpPr>
            <p:cNvPr id="43" name="4-Point Star 42"/>
            <p:cNvSpPr/>
            <p:nvPr/>
          </p:nvSpPr>
          <p:spPr>
            <a:xfrm>
              <a:off x="3429000" y="3352800"/>
              <a:ext cx="76200" cy="76200"/>
            </a:xfrm>
            <a:prstGeom prst="star4">
              <a:avLst/>
            </a:prstGeom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00" dirty="0"/>
            </a:p>
          </p:txBody>
        </p:sp>
        <p:sp>
          <p:nvSpPr>
            <p:cNvPr id="44" name="4-Point Star 43"/>
            <p:cNvSpPr/>
            <p:nvPr/>
          </p:nvSpPr>
          <p:spPr>
            <a:xfrm>
              <a:off x="2819400" y="3657600"/>
              <a:ext cx="76200" cy="76200"/>
            </a:xfrm>
            <a:prstGeom prst="star4">
              <a:avLst/>
            </a:prstGeom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00" dirty="0">
                <a:solidFill>
                  <a:srgbClr val="FF0000"/>
                </a:solidFill>
              </a:endParaRPr>
            </a:p>
          </p:txBody>
        </p:sp>
        <p:sp>
          <p:nvSpPr>
            <p:cNvPr id="45" name="4-Point Star 44"/>
            <p:cNvSpPr/>
            <p:nvPr/>
          </p:nvSpPr>
          <p:spPr>
            <a:xfrm>
              <a:off x="3505200" y="3657600"/>
              <a:ext cx="76200" cy="76200"/>
            </a:xfrm>
            <a:prstGeom prst="star4">
              <a:avLst/>
            </a:prstGeom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00" dirty="0"/>
            </a:p>
          </p:txBody>
        </p:sp>
        <p:sp>
          <p:nvSpPr>
            <p:cNvPr id="46" name="4-Point Star 45"/>
            <p:cNvSpPr/>
            <p:nvPr/>
          </p:nvSpPr>
          <p:spPr>
            <a:xfrm>
              <a:off x="4267200" y="3810000"/>
              <a:ext cx="76200" cy="76200"/>
            </a:xfrm>
            <a:prstGeom prst="star4">
              <a:avLst/>
            </a:prstGeom>
            <a:noFill/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00" dirty="0"/>
            </a:p>
          </p:txBody>
        </p:sp>
        <p:sp>
          <p:nvSpPr>
            <p:cNvPr id="47" name="4-Point Star 46"/>
            <p:cNvSpPr/>
            <p:nvPr/>
          </p:nvSpPr>
          <p:spPr>
            <a:xfrm>
              <a:off x="4038600" y="3581400"/>
              <a:ext cx="76200" cy="76200"/>
            </a:xfrm>
            <a:prstGeom prst="star4">
              <a:avLst/>
            </a:prstGeom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00" dirty="0"/>
            </a:p>
          </p:txBody>
        </p:sp>
        <p:sp>
          <p:nvSpPr>
            <p:cNvPr id="48" name="4-Point Star 47"/>
            <p:cNvSpPr/>
            <p:nvPr/>
          </p:nvSpPr>
          <p:spPr>
            <a:xfrm>
              <a:off x="3962400" y="2895600"/>
              <a:ext cx="76200" cy="76200"/>
            </a:xfrm>
            <a:prstGeom prst="star4">
              <a:avLst/>
            </a:prstGeom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00" dirty="0"/>
            </a:p>
          </p:txBody>
        </p:sp>
        <p:sp>
          <p:nvSpPr>
            <p:cNvPr id="49" name="4-Point Star 48"/>
            <p:cNvSpPr/>
            <p:nvPr/>
          </p:nvSpPr>
          <p:spPr>
            <a:xfrm>
              <a:off x="4495800" y="2590800"/>
              <a:ext cx="76200" cy="76200"/>
            </a:xfrm>
            <a:prstGeom prst="star4">
              <a:avLst/>
            </a:prstGeom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00" dirty="0"/>
            </a:p>
          </p:txBody>
        </p:sp>
        <p:sp>
          <p:nvSpPr>
            <p:cNvPr id="50" name="4-Point Star 49"/>
            <p:cNvSpPr/>
            <p:nvPr/>
          </p:nvSpPr>
          <p:spPr>
            <a:xfrm>
              <a:off x="4953000" y="3048000"/>
              <a:ext cx="76200" cy="76200"/>
            </a:xfrm>
            <a:prstGeom prst="star4">
              <a:avLst/>
            </a:prstGeom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00" dirty="0"/>
            </a:p>
          </p:txBody>
        </p:sp>
        <p:sp>
          <p:nvSpPr>
            <p:cNvPr id="51" name="4-Point Star 50"/>
            <p:cNvSpPr/>
            <p:nvPr/>
          </p:nvSpPr>
          <p:spPr>
            <a:xfrm>
              <a:off x="5029200" y="2590800"/>
              <a:ext cx="76200" cy="76200"/>
            </a:xfrm>
            <a:prstGeom prst="star4">
              <a:avLst/>
            </a:prstGeom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00" dirty="0"/>
            </a:p>
          </p:txBody>
        </p:sp>
        <p:sp>
          <p:nvSpPr>
            <p:cNvPr id="52" name="4-Point Star 51"/>
            <p:cNvSpPr/>
            <p:nvPr/>
          </p:nvSpPr>
          <p:spPr>
            <a:xfrm>
              <a:off x="3886200" y="3733800"/>
              <a:ext cx="76200" cy="76200"/>
            </a:xfrm>
            <a:prstGeom prst="star4">
              <a:avLst/>
            </a:prstGeom>
            <a:noFill/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00" dirty="0"/>
            </a:p>
          </p:txBody>
        </p:sp>
        <p:sp>
          <p:nvSpPr>
            <p:cNvPr id="53" name="4-Point Star 52"/>
            <p:cNvSpPr/>
            <p:nvPr/>
          </p:nvSpPr>
          <p:spPr>
            <a:xfrm>
              <a:off x="5715000" y="2590800"/>
              <a:ext cx="76200" cy="76200"/>
            </a:xfrm>
            <a:prstGeom prst="star4">
              <a:avLst/>
            </a:prstGeom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00" dirty="0"/>
            </a:p>
          </p:txBody>
        </p:sp>
        <p:sp>
          <p:nvSpPr>
            <p:cNvPr id="54" name="4-Point Star 53"/>
            <p:cNvSpPr/>
            <p:nvPr/>
          </p:nvSpPr>
          <p:spPr>
            <a:xfrm>
              <a:off x="5334000" y="2362200"/>
              <a:ext cx="76200" cy="76200"/>
            </a:xfrm>
            <a:prstGeom prst="star4">
              <a:avLst/>
            </a:prstGeom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00" dirty="0"/>
            </a:p>
          </p:txBody>
        </p:sp>
        <p:sp>
          <p:nvSpPr>
            <p:cNvPr id="55" name="4-Point Star 54"/>
            <p:cNvSpPr/>
            <p:nvPr/>
          </p:nvSpPr>
          <p:spPr>
            <a:xfrm>
              <a:off x="6019800" y="2819400"/>
              <a:ext cx="76200" cy="76200"/>
            </a:xfrm>
            <a:prstGeom prst="star4">
              <a:avLst/>
            </a:prstGeom>
            <a:noFill/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00" dirty="0"/>
            </a:p>
          </p:txBody>
        </p:sp>
        <p:sp>
          <p:nvSpPr>
            <p:cNvPr id="56" name="4-Point Star 55"/>
            <p:cNvSpPr/>
            <p:nvPr/>
          </p:nvSpPr>
          <p:spPr>
            <a:xfrm>
              <a:off x="3962400" y="3048000"/>
              <a:ext cx="76200" cy="76200"/>
            </a:xfrm>
            <a:prstGeom prst="star4">
              <a:avLst/>
            </a:prstGeom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00" dirty="0"/>
            </a:p>
          </p:txBody>
        </p:sp>
        <p:sp>
          <p:nvSpPr>
            <p:cNvPr id="57" name="4-Point Star 56"/>
            <p:cNvSpPr/>
            <p:nvPr/>
          </p:nvSpPr>
          <p:spPr>
            <a:xfrm>
              <a:off x="3962400" y="3429000"/>
              <a:ext cx="76200" cy="76200"/>
            </a:xfrm>
            <a:prstGeom prst="star4">
              <a:avLst/>
            </a:prstGeom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00" dirty="0"/>
            </a:p>
          </p:txBody>
        </p:sp>
        <p:sp>
          <p:nvSpPr>
            <p:cNvPr id="58" name="4-Point Star 57"/>
            <p:cNvSpPr/>
            <p:nvPr/>
          </p:nvSpPr>
          <p:spPr>
            <a:xfrm>
              <a:off x="2971800" y="3505200"/>
              <a:ext cx="76200" cy="76200"/>
            </a:xfrm>
            <a:prstGeom prst="star4">
              <a:avLst/>
            </a:prstGeom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00" dirty="0"/>
            </a:p>
          </p:txBody>
        </p:sp>
        <p:sp>
          <p:nvSpPr>
            <p:cNvPr id="59" name="4-Point Star 58"/>
            <p:cNvSpPr/>
            <p:nvPr/>
          </p:nvSpPr>
          <p:spPr>
            <a:xfrm>
              <a:off x="3200400" y="4114800"/>
              <a:ext cx="76200" cy="76200"/>
            </a:xfrm>
            <a:prstGeom prst="star4">
              <a:avLst/>
            </a:prstGeom>
            <a:noFill/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00" dirty="0"/>
            </a:p>
          </p:txBody>
        </p:sp>
        <p:sp>
          <p:nvSpPr>
            <p:cNvPr id="60" name="4-Point Star 59"/>
            <p:cNvSpPr/>
            <p:nvPr/>
          </p:nvSpPr>
          <p:spPr>
            <a:xfrm>
              <a:off x="2590800" y="3962400"/>
              <a:ext cx="76200" cy="76200"/>
            </a:xfrm>
            <a:prstGeom prst="star4">
              <a:avLst/>
            </a:prstGeom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00" dirty="0"/>
            </a:p>
          </p:txBody>
        </p:sp>
        <p:sp>
          <p:nvSpPr>
            <p:cNvPr id="61" name="4-Point Star 60"/>
            <p:cNvSpPr/>
            <p:nvPr/>
          </p:nvSpPr>
          <p:spPr>
            <a:xfrm>
              <a:off x="5638800" y="1447800"/>
              <a:ext cx="76200" cy="76200"/>
            </a:xfrm>
            <a:prstGeom prst="star4">
              <a:avLst/>
            </a:prstGeom>
            <a:solidFill>
              <a:schemeClr val="accent2"/>
            </a:solidFill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00" dirty="0"/>
            </a:p>
          </p:txBody>
        </p:sp>
        <p:sp>
          <p:nvSpPr>
            <p:cNvPr id="62" name="4-Point Star 61"/>
            <p:cNvSpPr/>
            <p:nvPr/>
          </p:nvSpPr>
          <p:spPr>
            <a:xfrm>
              <a:off x="5867400" y="3505200"/>
              <a:ext cx="76200" cy="76200"/>
            </a:xfrm>
            <a:prstGeom prst="star4">
              <a:avLst/>
            </a:prstGeom>
            <a:noFill/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00" dirty="0"/>
            </a:p>
          </p:txBody>
        </p:sp>
        <p:sp>
          <p:nvSpPr>
            <p:cNvPr id="63" name="4-Point Star 62"/>
            <p:cNvSpPr/>
            <p:nvPr/>
          </p:nvSpPr>
          <p:spPr>
            <a:xfrm>
              <a:off x="5562600" y="3429000"/>
              <a:ext cx="76200" cy="76200"/>
            </a:xfrm>
            <a:prstGeom prst="star4">
              <a:avLst/>
            </a:prstGeom>
            <a:noFill/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00" dirty="0"/>
            </a:p>
          </p:txBody>
        </p:sp>
        <p:sp>
          <p:nvSpPr>
            <p:cNvPr id="64" name="4-Point Star 63"/>
            <p:cNvSpPr/>
            <p:nvPr/>
          </p:nvSpPr>
          <p:spPr>
            <a:xfrm>
              <a:off x="6705600" y="2743200"/>
              <a:ext cx="76200" cy="76200"/>
            </a:xfrm>
            <a:prstGeom prst="star4">
              <a:avLst/>
            </a:prstGeom>
            <a:noFill/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00" dirty="0"/>
            </a:p>
          </p:txBody>
        </p:sp>
        <p:sp>
          <p:nvSpPr>
            <p:cNvPr id="65" name="4-Point Star 64"/>
            <p:cNvSpPr/>
            <p:nvPr/>
          </p:nvSpPr>
          <p:spPr>
            <a:xfrm>
              <a:off x="6400800" y="2667000"/>
              <a:ext cx="76200" cy="76200"/>
            </a:xfrm>
            <a:prstGeom prst="star4">
              <a:avLst/>
            </a:prstGeom>
            <a:noFill/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00" dirty="0"/>
            </a:p>
          </p:txBody>
        </p:sp>
        <p:sp>
          <p:nvSpPr>
            <p:cNvPr id="66" name="4-Point Star 65"/>
            <p:cNvSpPr/>
            <p:nvPr/>
          </p:nvSpPr>
          <p:spPr>
            <a:xfrm>
              <a:off x="5486400" y="4038600"/>
              <a:ext cx="76200" cy="76200"/>
            </a:xfrm>
            <a:prstGeom prst="star4">
              <a:avLst/>
            </a:prstGeom>
            <a:noFill/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00" dirty="0"/>
            </a:p>
          </p:txBody>
        </p:sp>
        <p:sp>
          <p:nvSpPr>
            <p:cNvPr id="67" name="4-Point Star 66"/>
            <p:cNvSpPr/>
            <p:nvPr/>
          </p:nvSpPr>
          <p:spPr>
            <a:xfrm>
              <a:off x="6324600" y="3200400"/>
              <a:ext cx="76200" cy="76200"/>
            </a:xfrm>
            <a:prstGeom prst="star4">
              <a:avLst/>
            </a:prstGeom>
            <a:noFill/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00" dirty="0"/>
            </a:p>
          </p:txBody>
        </p:sp>
        <p:sp>
          <p:nvSpPr>
            <p:cNvPr id="68" name="4-Point Star 67"/>
            <p:cNvSpPr/>
            <p:nvPr/>
          </p:nvSpPr>
          <p:spPr>
            <a:xfrm>
              <a:off x="6019800" y="3124200"/>
              <a:ext cx="76200" cy="76200"/>
            </a:xfrm>
            <a:prstGeom prst="star4">
              <a:avLst/>
            </a:prstGeom>
            <a:noFill/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00" dirty="0"/>
            </a:p>
          </p:txBody>
        </p:sp>
        <p:sp>
          <p:nvSpPr>
            <p:cNvPr id="69" name="4-Point Star 68"/>
            <p:cNvSpPr/>
            <p:nvPr/>
          </p:nvSpPr>
          <p:spPr>
            <a:xfrm>
              <a:off x="5486400" y="3276600"/>
              <a:ext cx="76200" cy="76200"/>
            </a:xfrm>
            <a:prstGeom prst="star4">
              <a:avLst/>
            </a:prstGeom>
            <a:noFill/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00" dirty="0"/>
            </a:p>
          </p:txBody>
        </p:sp>
        <p:sp>
          <p:nvSpPr>
            <p:cNvPr id="70" name="4-Point Star 69"/>
            <p:cNvSpPr/>
            <p:nvPr/>
          </p:nvSpPr>
          <p:spPr>
            <a:xfrm>
              <a:off x="5257800" y="3810000"/>
              <a:ext cx="76200" cy="76200"/>
            </a:xfrm>
            <a:prstGeom prst="star4">
              <a:avLst/>
            </a:prstGeom>
            <a:noFill/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00" dirty="0"/>
            </a:p>
          </p:txBody>
        </p:sp>
        <p:sp>
          <p:nvSpPr>
            <p:cNvPr id="71" name="4-Point Star 70"/>
            <p:cNvSpPr/>
            <p:nvPr/>
          </p:nvSpPr>
          <p:spPr>
            <a:xfrm>
              <a:off x="5181600" y="3657600"/>
              <a:ext cx="76200" cy="76200"/>
            </a:xfrm>
            <a:prstGeom prst="star4">
              <a:avLst/>
            </a:prstGeom>
            <a:noFill/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00" dirty="0"/>
            </a:p>
          </p:txBody>
        </p:sp>
        <p:sp>
          <p:nvSpPr>
            <p:cNvPr id="72" name="4-Point Star 71"/>
            <p:cNvSpPr/>
            <p:nvPr/>
          </p:nvSpPr>
          <p:spPr>
            <a:xfrm>
              <a:off x="4953000" y="3352800"/>
              <a:ext cx="76200" cy="76200"/>
            </a:xfrm>
            <a:prstGeom prst="star4">
              <a:avLst/>
            </a:prstGeom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00" dirty="0"/>
            </a:p>
          </p:txBody>
        </p:sp>
        <p:sp>
          <p:nvSpPr>
            <p:cNvPr id="73" name="4-Point Star 72"/>
            <p:cNvSpPr/>
            <p:nvPr/>
          </p:nvSpPr>
          <p:spPr>
            <a:xfrm>
              <a:off x="4800600" y="3657600"/>
              <a:ext cx="76200" cy="76200"/>
            </a:xfrm>
            <a:prstGeom prst="star4">
              <a:avLst/>
            </a:prstGeom>
            <a:noFill/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00" dirty="0"/>
            </a:p>
          </p:txBody>
        </p:sp>
        <p:sp>
          <p:nvSpPr>
            <p:cNvPr id="74" name="4-Point Star 73"/>
            <p:cNvSpPr/>
            <p:nvPr/>
          </p:nvSpPr>
          <p:spPr>
            <a:xfrm>
              <a:off x="4724400" y="3048000"/>
              <a:ext cx="76200" cy="76200"/>
            </a:xfrm>
            <a:prstGeom prst="star4">
              <a:avLst/>
            </a:prstGeom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00" dirty="0"/>
            </a:p>
          </p:txBody>
        </p:sp>
        <p:sp>
          <p:nvSpPr>
            <p:cNvPr id="75" name="4-Point Star 74"/>
            <p:cNvSpPr/>
            <p:nvPr/>
          </p:nvSpPr>
          <p:spPr>
            <a:xfrm>
              <a:off x="5334000" y="3200400"/>
              <a:ext cx="76200" cy="76200"/>
            </a:xfrm>
            <a:prstGeom prst="star4">
              <a:avLst/>
            </a:prstGeom>
            <a:noFill/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00" dirty="0"/>
            </a:p>
          </p:txBody>
        </p:sp>
        <p:sp>
          <p:nvSpPr>
            <p:cNvPr id="76" name="4-Point Star 75"/>
            <p:cNvSpPr/>
            <p:nvPr/>
          </p:nvSpPr>
          <p:spPr>
            <a:xfrm>
              <a:off x="4724400" y="1447800"/>
              <a:ext cx="76200" cy="76200"/>
            </a:xfrm>
            <a:prstGeom prst="star4">
              <a:avLst/>
            </a:prstGeom>
            <a:solidFill>
              <a:schemeClr val="accent2"/>
            </a:solidFill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00" dirty="0"/>
            </a:p>
          </p:txBody>
        </p:sp>
        <p:sp>
          <p:nvSpPr>
            <p:cNvPr id="77" name="4-Point Star 76"/>
            <p:cNvSpPr/>
            <p:nvPr/>
          </p:nvSpPr>
          <p:spPr>
            <a:xfrm>
              <a:off x="3276600" y="2819400"/>
              <a:ext cx="76200" cy="76200"/>
            </a:xfrm>
            <a:prstGeom prst="star4">
              <a:avLst/>
            </a:prstGeom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00" dirty="0"/>
            </a:p>
          </p:txBody>
        </p:sp>
        <p:sp>
          <p:nvSpPr>
            <p:cNvPr id="78" name="4-Point Star 77"/>
            <p:cNvSpPr/>
            <p:nvPr/>
          </p:nvSpPr>
          <p:spPr>
            <a:xfrm>
              <a:off x="3810000" y="2286000"/>
              <a:ext cx="76200" cy="76200"/>
            </a:xfrm>
            <a:prstGeom prst="star4">
              <a:avLst/>
            </a:prstGeom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00" dirty="0"/>
            </a:p>
          </p:txBody>
        </p:sp>
        <p:sp>
          <p:nvSpPr>
            <p:cNvPr id="79" name="4-Point Star 78"/>
            <p:cNvSpPr/>
            <p:nvPr/>
          </p:nvSpPr>
          <p:spPr>
            <a:xfrm>
              <a:off x="4724400" y="1905000"/>
              <a:ext cx="76200" cy="76200"/>
            </a:xfrm>
            <a:prstGeom prst="star4">
              <a:avLst/>
            </a:prstGeom>
            <a:solidFill>
              <a:schemeClr val="accent2"/>
            </a:solidFill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00" dirty="0"/>
            </a:p>
          </p:txBody>
        </p:sp>
        <p:sp>
          <p:nvSpPr>
            <p:cNvPr id="80" name="4-Point Star 79"/>
            <p:cNvSpPr/>
            <p:nvPr/>
          </p:nvSpPr>
          <p:spPr>
            <a:xfrm>
              <a:off x="3810000" y="2743200"/>
              <a:ext cx="76200" cy="76200"/>
            </a:xfrm>
            <a:prstGeom prst="star4">
              <a:avLst/>
            </a:prstGeom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00" dirty="0"/>
            </a:p>
          </p:txBody>
        </p:sp>
        <p:sp>
          <p:nvSpPr>
            <p:cNvPr id="81" name="4-Point Star 80"/>
            <p:cNvSpPr/>
            <p:nvPr/>
          </p:nvSpPr>
          <p:spPr>
            <a:xfrm>
              <a:off x="5486400" y="1828800"/>
              <a:ext cx="76200" cy="76200"/>
            </a:xfrm>
            <a:prstGeom prst="star4">
              <a:avLst/>
            </a:prstGeom>
            <a:solidFill>
              <a:schemeClr val="accent2"/>
            </a:solidFill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00" dirty="0"/>
            </a:p>
          </p:txBody>
        </p:sp>
        <p:sp>
          <p:nvSpPr>
            <p:cNvPr id="82" name="4-Point Star 81"/>
            <p:cNvSpPr/>
            <p:nvPr/>
          </p:nvSpPr>
          <p:spPr>
            <a:xfrm>
              <a:off x="5105400" y="1981200"/>
              <a:ext cx="76200" cy="76200"/>
            </a:xfrm>
            <a:prstGeom prst="star4">
              <a:avLst/>
            </a:prstGeom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00" dirty="0"/>
            </a:p>
          </p:txBody>
        </p:sp>
        <p:sp>
          <p:nvSpPr>
            <p:cNvPr id="101" name="TextBox 100"/>
            <p:cNvSpPr txBox="1"/>
            <p:nvPr/>
          </p:nvSpPr>
          <p:spPr>
            <a:xfrm>
              <a:off x="6781800" y="2895600"/>
              <a:ext cx="228600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 smtClean="0">
                  <a:solidFill>
                    <a:srgbClr val="00B050"/>
                  </a:solidFill>
                </a:rPr>
                <a:t>q(no irrigation, no cooling)</a:t>
              </a:r>
              <a:endParaRPr lang="en-US" sz="1400" dirty="0">
                <a:solidFill>
                  <a:srgbClr val="00B050"/>
                </a:solidFill>
              </a:endParaRPr>
            </a:p>
          </p:txBody>
        </p:sp>
        <p:sp>
          <p:nvSpPr>
            <p:cNvPr id="102" name="TextBox 101"/>
            <p:cNvSpPr txBox="1"/>
            <p:nvPr/>
          </p:nvSpPr>
          <p:spPr>
            <a:xfrm>
              <a:off x="7010400" y="1597223"/>
              <a:ext cx="190500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 smtClean="0">
                  <a:solidFill>
                    <a:srgbClr val="FF0000"/>
                  </a:solidFill>
                </a:rPr>
                <a:t>q(irrigation, no cooling)</a:t>
              </a:r>
              <a:endParaRPr lang="en-US" sz="1400" dirty="0">
                <a:solidFill>
                  <a:srgbClr val="FF0000"/>
                </a:solidFill>
              </a:endParaRPr>
            </a:p>
          </p:txBody>
        </p:sp>
        <p:sp>
          <p:nvSpPr>
            <p:cNvPr id="105" name="4-Point Star 104"/>
            <p:cNvSpPr/>
            <p:nvPr/>
          </p:nvSpPr>
          <p:spPr>
            <a:xfrm>
              <a:off x="3886200" y="4191000"/>
              <a:ext cx="76200" cy="76200"/>
            </a:xfrm>
            <a:prstGeom prst="star4">
              <a:avLst/>
            </a:prstGeom>
            <a:noFill/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00" dirty="0"/>
            </a:p>
          </p:txBody>
        </p:sp>
        <p:sp>
          <p:nvSpPr>
            <p:cNvPr id="106" name="4-Point Star 105"/>
            <p:cNvSpPr/>
            <p:nvPr/>
          </p:nvSpPr>
          <p:spPr>
            <a:xfrm>
              <a:off x="3429000" y="4191000"/>
              <a:ext cx="76200" cy="76200"/>
            </a:xfrm>
            <a:prstGeom prst="star4">
              <a:avLst/>
            </a:prstGeom>
            <a:noFill/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00" dirty="0"/>
            </a:p>
          </p:txBody>
        </p:sp>
        <p:sp>
          <p:nvSpPr>
            <p:cNvPr id="107" name="4-Point Star 106"/>
            <p:cNvSpPr/>
            <p:nvPr/>
          </p:nvSpPr>
          <p:spPr>
            <a:xfrm>
              <a:off x="3733800" y="4495800"/>
              <a:ext cx="76200" cy="76200"/>
            </a:xfrm>
            <a:prstGeom prst="star4">
              <a:avLst/>
            </a:prstGeom>
            <a:noFill/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00" dirty="0"/>
            </a:p>
          </p:txBody>
        </p:sp>
        <p:sp>
          <p:nvSpPr>
            <p:cNvPr id="108" name="4-Point Star 107"/>
            <p:cNvSpPr/>
            <p:nvPr/>
          </p:nvSpPr>
          <p:spPr>
            <a:xfrm>
              <a:off x="4572000" y="4114800"/>
              <a:ext cx="76200" cy="76200"/>
            </a:xfrm>
            <a:prstGeom prst="star4">
              <a:avLst/>
            </a:prstGeom>
            <a:noFill/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00" dirty="0"/>
            </a:p>
          </p:txBody>
        </p:sp>
        <p:sp>
          <p:nvSpPr>
            <p:cNvPr id="109" name="4-Point Star 108"/>
            <p:cNvSpPr/>
            <p:nvPr/>
          </p:nvSpPr>
          <p:spPr>
            <a:xfrm>
              <a:off x="4191000" y="4038600"/>
              <a:ext cx="76200" cy="76200"/>
            </a:xfrm>
            <a:prstGeom prst="star4">
              <a:avLst/>
            </a:prstGeom>
            <a:noFill/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00" dirty="0"/>
            </a:p>
          </p:txBody>
        </p:sp>
        <p:sp>
          <p:nvSpPr>
            <p:cNvPr id="115" name="4-Point Star 114"/>
            <p:cNvSpPr/>
            <p:nvPr/>
          </p:nvSpPr>
          <p:spPr>
            <a:xfrm>
              <a:off x="4419600" y="2590800"/>
              <a:ext cx="76200" cy="76200"/>
            </a:xfrm>
            <a:prstGeom prst="star4">
              <a:avLst/>
            </a:prstGeom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00" dirty="0"/>
            </a:p>
          </p:txBody>
        </p:sp>
        <p:sp>
          <p:nvSpPr>
            <p:cNvPr id="116" name="4-Point Star 115"/>
            <p:cNvSpPr/>
            <p:nvPr/>
          </p:nvSpPr>
          <p:spPr>
            <a:xfrm>
              <a:off x="4724400" y="2438400"/>
              <a:ext cx="76200" cy="76200"/>
            </a:xfrm>
            <a:prstGeom prst="star4">
              <a:avLst/>
            </a:prstGeom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00" dirty="0"/>
            </a:p>
          </p:txBody>
        </p:sp>
        <p:sp>
          <p:nvSpPr>
            <p:cNvPr id="122" name="4-Point Star 121"/>
            <p:cNvSpPr/>
            <p:nvPr/>
          </p:nvSpPr>
          <p:spPr>
            <a:xfrm>
              <a:off x="2209800" y="3581400"/>
              <a:ext cx="76200" cy="76200"/>
            </a:xfrm>
            <a:prstGeom prst="star4">
              <a:avLst/>
            </a:prstGeom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00" dirty="0"/>
            </a:p>
          </p:txBody>
        </p:sp>
        <p:sp>
          <p:nvSpPr>
            <p:cNvPr id="123" name="4-Point Star 122"/>
            <p:cNvSpPr/>
            <p:nvPr/>
          </p:nvSpPr>
          <p:spPr>
            <a:xfrm>
              <a:off x="2743200" y="3048000"/>
              <a:ext cx="76200" cy="76200"/>
            </a:xfrm>
            <a:prstGeom prst="star4">
              <a:avLst/>
            </a:prstGeom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00" dirty="0"/>
            </a:p>
          </p:txBody>
        </p:sp>
        <p:sp>
          <p:nvSpPr>
            <p:cNvPr id="124" name="4-Point Star 123"/>
            <p:cNvSpPr/>
            <p:nvPr/>
          </p:nvSpPr>
          <p:spPr>
            <a:xfrm>
              <a:off x="2514600" y="3733800"/>
              <a:ext cx="76200" cy="76200"/>
            </a:xfrm>
            <a:prstGeom prst="star4">
              <a:avLst/>
            </a:prstGeom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00" dirty="0"/>
            </a:p>
          </p:txBody>
        </p:sp>
        <p:sp>
          <p:nvSpPr>
            <p:cNvPr id="125" name="4-Point Star 124"/>
            <p:cNvSpPr/>
            <p:nvPr/>
          </p:nvSpPr>
          <p:spPr>
            <a:xfrm>
              <a:off x="2819400" y="3810000"/>
              <a:ext cx="76200" cy="76200"/>
            </a:xfrm>
            <a:prstGeom prst="star4">
              <a:avLst/>
            </a:prstGeom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00" dirty="0"/>
            </a:p>
          </p:txBody>
        </p:sp>
        <p:sp>
          <p:nvSpPr>
            <p:cNvPr id="126" name="4-Point Star 125"/>
            <p:cNvSpPr/>
            <p:nvPr/>
          </p:nvSpPr>
          <p:spPr>
            <a:xfrm>
              <a:off x="5486400" y="3048000"/>
              <a:ext cx="76200" cy="76200"/>
            </a:xfrm>
            <a:prstGeom prst="star4">
              <a:avLst/>
            </a:prstGeom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00" dirty="0"/>
            </a:p>
          </p:txBody>
        </p:sp>
        <p:sp>
          <p:nvSpPr>
            <p:cNvPr id="127" name="4-Point Star 126"/>
            <p:cNvSpPr/>
            <p:nvPr/>
          </p:nvSpPr>
          <p:spPr>
            <a:xfrm>
              <a:off x="5257800" y="2514600"/>
              <a:ext cx="76200" cy="76200"/>
            </a:xfrm>
            <a:prstGeom prst="star4">
              <a:avLst/>
            </a:prstGeom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00" dirty="0"/>
            </a:p>
          </p:txBody>
        </p:sp>
        <p:sp>
          <p:nvSpPr>
            <p:cNvPr id="128" name="4-Point Star 127"/>
            <p:cNvSpPr/>
            <p:nvPr/>
          </p:nvSpPr>
          <p:spPr>
            <a:xfrm>
              <a:off x="2667000" y="3352800"/>
              <a:ext cx="76200" cy="76200"/>
            </a:xfrm>
            <a:prstGeom prst="star4">
              <a:avLst/>
            </a:prstGeom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00" dirty="0">
                <a:solidFill>
                  <a:srgbClr val="FF0000"/>
                </a:solidFill>
              </a:endParaRPr>
            </a:p>
          </p:txBody>
        </p:sp>
        <p:sp>
          <p:nvSpPr>
            <p:cNvPr id="129" name="4-Point Star 128"/>
            <p:cNvSpPr/>
            <p:nvPr/>
          </p:nvSpPr>
          <p:spPr>
            <a:xfrm>
              <a:off x="4114800" y="3124200"/>
              <a:ext cx="76200" cy="76200"/>
            </a:xfrm>
            <a:prstGeom prst="star4">
              <a:avLst/>
            </a:prstGeom>
            <a:noFill/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00" dirty="0"/>
            </a:p>
          </p:txBody>
        </p:sp>
        <p:sp>
          <p:nvSpPr>
            <p:cNvPr id="130" name="4-Point Star 129"/>
            <p:cNvSpPr/>
            <p:nvPr/>
          </p:nvSpPr>
          <p:spPr>
            <a:xfrm>
              <a:off x="3657600" y="3124200"/>
              <a:ext cx="76200" cy="76200"/>
            </a:xfrm>
            <a:prstGeom prst="star4">
              <a:avLst/>
            </a:prstGeom>
            <a:noFill/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00" dirty="0"/>
            </a:p>
          </p:txBody>
        </p:sp>
        <p:sp>
          <p:nvSpPr>
            <p:cNvPr id="93" name="4-Point Star 92"/>
            <p:cNvSpPr/>
            <p:nvPr/>
          </p:nvSpPr>
          <p:spPr>
            <a:xfrm>
              <a:off x="4648200" y="3810000"/>
              <a:ext cx="76200" cy="76200"/>
            </a:xfrm>
            <a:prstGeom prst="star4">
              <a:avLst/>
            </a:prstGeom>
            <a:noFill/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00" dirty="0"/>
            </a:p>
          </p:txBody>
        </p:sp>
        <p:sp>
          <p:nvSpPr>
            <p:cNvPr id="94" name="4-Point Star 93"/>
            <p:cNvSpPr/>
            <p:nvPr/>
          </p:nvSpPr>
          <p:spPr>
            <a:xfrm>
              <a:off x="4724400" y="3429000"/>
              <a:ext cx="76200" cy="76200"/>
            </a:xfrm>
            <a:prstGeom prst="star4">
              <a:avLst/>
            </a:prstGeom>
            <a:noFill/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00" dirty="0"/>
            </a:p>
          </p:txBody>
        </p:sp>
        <p:sp>
          <p:nvSpPr>
            <p:cNvPr id="95" name="4-Point Star 94"/>
            <p:cNvSpPr/>
            <p:nvPr/>
          </p:nvSpPr>
          <p:spPr>
            <a:xfrm>
              <a:off x="3657600" y="3505200"/>
              <a:ext cx="76200" cy="76200"/>
            </a:xfrm>
            <a:prstGeom prst="star4">
              <a:avLst/>
            </a:prstGeom>
            <a:noFill/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00" dirty="0"/>
            </a:p>
          </p:txBody>
        </p:sp>
        <p:sp>
          <p:nvSpPr>
            <p:cNvPr id="96" name="4-Point Star 95"/>
            <p:cNvSpPr/>
            <p:nvPr/>
          </p:nvSpPr>
          <p:spPr>
            <a:xfrm>
              <a:off x="2667000" y="4267200"/>
              <a:ext cx="76200" cy="76200"/>
            </a:xfrm>
            <a:prstGeom prst="star4">
              <a:avLst/>
            </a:prstGeom>
            <a:noFill/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00" dirty="0"/>
            </a:p>
          </p:txBody>
        </p:sp>
        <p:sp>
          <p:nvSpPr>
            <p:cNvPr id="97" name="4-Point Star 96"/>
            <p:cNvSpPr/>
            <p:nvPr/>
          </p:nvSpPr>
          <p:spPr>
            <a:xfrm>
              <a:off x="3048000" y="4343400"/>
              <a:ext cx="76200" cy="76200"/>
            </a:xfrm>
            <a:prstGeom prst="star4">
              <a:avLst/>
            </a:prstGeom>
            <a:noFill/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00" dirty="0"/>
            </a:p>
          </p:txBody>
        </p:sp>
        <p:sp>
          <p:nvSpPr>
            <p:cNvPr id="98" name="4-Point Star 97"/>
            <p:cNvSpPr/>
            <p:nvPr/>
          </p:nvSpPr>
          <p:spPr>
            <a:xfrm>
              <a:off x="4419600" y="3276600"/>
              <a:ext cx="76200" cy="76200"/>
            </a:xfrm>
            <a:prstGeom prst="star4">
              <a:avLst/>
            </a:prstGeom>
            <a:noFill/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00" dirty="0"/>
            </a:p>
          </p:txBody>
        </p:sp>
        <p:sp>
          <p:nvSpPr>
            <p:cNvPr id="99" name="4-Point Star 98"/>
            <p:cNvSpPr/>
            <p:nvPr/>
          </p:nvSpPr>
          <p:spPr>
            <a:xfrm>
              <a:off x="3200400" y="3733800"/>
              <a:ext cx="76200" cy="76200"/>
            </a:xfrm>
            <a:prstGeom prst="star4">
              <a:avLst/>
            </a:prstGeom>
            <a:noFill/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00" dirty="0"/>
            </a:p>
          </p:txBody>
        </p:sp>
        <p:sp>
          <p:nvSpPr>
            <p:cNvPr id="100" name="4-Point Star 99"/>
            <p:cNvSpPr/>
            <p:nvPr/>
          </p:nvSpPr>
          <p:spPr>
            <a:xfrm>
              <a:off x="3962400" y="3886200"/>
              <a:ext cx="76200" cy="76200"/>
            </a:xfrm>
            <a:prstGeom prst="star4">
              <a:avLst/>
            </a:prstGeom>
            <a:noFill/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00" dirty="0"/>
            </a:p>
          </p:txBody>
        </p:sp>
        <p:sp>
          <p:nvSpPr>
            <p:cNvPr id="104" name="4-Point Star 103"/>
            <p:cNvSpPr/>
            <p:nvPr/>
          </p:nvSpPr>
          <p:spPr>
            <a:xfrm>
              <a:off x="5029200" y="3124200"/>
              <a:ext cx="76200" cy="76200"/>
            </a:xfrm>
            <a:prstGeom prst="star4">
              <a:avLst/>
            </a:prstGeom>
            <a:noFill/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00" dirty="0"/>
            </a:p>
          </p:txBody>
        </p:sp>
        <p:sp>
          <p:nvSpPr>
            <p:cNvPr id="110" name="4-Point Star 109"/>
            <p:cNvSpPr/>
            <p:nvPr/>
          </p:nvSpPr>
          <p:spPr>
            <a:xfrm>
              <a:off x="4876800" y="3276600"/>
              <a:ext cx="76200" cy="76200"/>
            </a:xfrm>
            <a:prstGeom prst="star4">
              <a:avLst/>
            </a:prstGeom>
            <a:noFill/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00" dirty="0"/>
            </a:p>
          </p:txBody>
        </p:sp>
        <p:cxnSp>
          <p:nvCxnSpPr>
            <p:cNvPr id="111" name="Straight Connector 110"/>
            <p:cNvCxnSpPr/>
            <p:nvPr/>
          </p:nvCxnSpPr>
          <p:spPr>
            <a:xfrm flipV="1">
              <a:off x="1981200" y="1828800"/>
              <a:ext cx="4953000" cy="2514600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9" name="Straight Connector 118"/>
            <p:cNvCxnSpPr/>
            <p:nvPr/>
          </p:nvCxnSpPr>
          <p:spPr>
            <a:xfrm flipV="1">
              <a:off x="1981200" y="2743200"/>
              <a:ext cx="5181600" cy="1905000"/>
            </a:xfrm>
            <a:prstGeom prst="line">
              <a:avLst/>
            </a:prstGeom>
            <a:ln w="28575">
              <a:solidFill>
                <a:srgbClr val="00B050"/>
              </a:solidFill>
            </a:ln>
          </p:spPr>
          <p:style>
            <a:lnRef idx="1">
              <a:schemeClr val="accent3"/>
            </a:lnRef>
            <a:fillRef idx="0">
              <a:schemeClr val="accent3"/>
            </a:fillRef>
            <a:effectRef idx="0">
              <a:schemeClr val="accent3"/>
            </a:effectRef>
            <a:fontRef idx="minor">
              <a:schemeClr val="tx1"/>
            </a:fontRef>
          </p:style>
        </p:cxnSp>
      </p:grpSp>
      <p:sp>
        <p:nvSpPr>
          <p:cNvPr id="103" name="Title 3"/>
          <p:cNvSpPr txBox="1">
            <a:spLocks/>
          </p:cNvSpPr>
          <p:nvPr/>
        </p:nvSpPr>
        <p:spPr>
          <a:xfrm>
            <a:off x="628650" y="365127"/>
            <a:ext cx="8641474" cy="777874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>
                <a:solidFill>
                  <a:schemeClr val="bg1"/>
                </a:solidFill>
              </a:rPr>
              <a:t>Scale, Intensity, and Segmentation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12" name="Title 1"/>
          <p:cNvSpPr txBox="1">
            <a:spLocks/>
          </p:cNvSpPr>
          <p:nvPr/>
        </p:nvSpPr>
        <p:spPr>
          <a:xfrm>
            <a:off x="628650" y="533400"/>
            <a:ext cx="7886700" cy="1046519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b="1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dirty="0" smtClean="0"/>
              <a:t>Differentiating Scale from Rate </a:t>
            </a:r>
            <a:br>
              <a:rPr lang="en-US" sz="3200" dirty="0" smtClean="0"/>
            </a:br>
            <a:r>
              <a:rPr lang="en-US" sz="3200" dirty="0" smtClean="0"/>
              <a:t>(or Intensity) of Use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35909939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465015" y="1554480"/>
            <a:ext cx="7924800" cy="4879777"/>
            <a:chOff x="1143000" y="682823"/>
            <a:chExt cx="7924800" cy="4879777"/>
          </a:xfrm>
        </p:grpSpPr>
        <p:cxnSp>
          <p:nvCxnSpPr>
            <p:cNvPr id="2" name="Straight Arrow Connector 1"/>
            <p:cNvCxnSpPr/>
            <p:nvPr/>
          </p:nvCxnSpPr>
          <p:spPr>
            <a:xfrm flipV="1">
              <a:off x="1905000" y="685800"/>
              <a:ext cx="0" cy="4267200"/>
            </a:xfrm>
            <a:prstGeom prst="straightConnector1">
              <a:avLst/>
            </a:prstGeom>
            <a:ln w="5715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" name="Straight Arrow Connector 2"/>
            <p:cNvCxnSpPr/>
            <p:nvPr/>
          </p:nvCxnSpPr>
          <p:spPr>
            <a:xfrm>
              <a:off x="1905000" y="4953000"/>
              <a:ext cx="5486400" cy="0"/>
            </a:xfrm>
            <a:prstGeom prst="straightConnector1">
              <a:avLst/>
            </a:prstGeom>
            <a:ln w="5715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" name="TextBox 3"/>
            <p:cNvSpPr txBox="1"/>
            <p:nvPr/>
          </p:nvSpPr>
          <p:spPr>
            <a:xfrm>
              <a:off x="1143000" y="762000"/>
              <a:ext cx="609600" cy="3810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/>
                <a:t>Q</a:t>
              </a:r>
              <a:endParaRPr lang="en-US" dirty="0"/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7010400" y="5181600"/>
              <a:ext cx="609600" cy="3810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/>
                <a:t>N</a:t>
              </a:r>
              <a:endParaRPr lang="en-US" dirty="0"/>
            </a:p>
          </p:txBody>
        </p:sp>
        <p:sp>
          <p:nvSpPr>
            <p:cNvPr id="18" name="4-Point Star 17"/>
            <p:cNvSpPr/>
            <p:nvPr/>
          </p:nvSpPr>
          <p:spPr>
            <a:xfrm>
              <a:off x="4114800" y="2514600"/>
              <a:ext cx="76200" cy="76200"/>
            </a:xfrm>
            <a:prstGeom prst="star4">
              <a:avLst/>
            </a:prstGeom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00" dirty="0"/>
            </a:p>
          </p:txBody>
        </p:sp>
        <p:sp>
          <p:nvSpPr>
            <p:cNvPr id="19" name="4-Point Star 18"/>
            <p:cNvSpPr/>
            <p:nvPr/>
          </p:nvSpPr>
          <p:spPr>
            <a:xfrm>
              <a:off x="4648200" y="2209800"/>
              <a:ext cx="76200" cy="76200"/>
            </a:xfrm>
            <a:prstGeom prst="star4">
              <a:avLst/>
            </a:prstGeom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00" dirty="0"/>
            </a:p>
          </p:txBody>
        </p:sp>
        <p:sp>
          <p:nvSpPr>
            <p:cNvPr id="20" name="4-Point Star 19"/>
            <p:cNvSpPr/>
            <p:nvPr/>
          </p:nvSpPr>
          <p:spPr>
            <a:xfrm>
              <a:off x="5486400" y="2133600"/>
              <a:ext cx="76200" cy="76200"/>
            </a:xfrm>
            <a:prstGeom prst="star4">
              <a:avLst/>
            </a:prstGeom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00" dirty="0"/>
            </a:p>
          </p:txBody>
        </p:sp>
        <p:sp>
          <p:nvSpPr>
            <p:cNvPr id="21" name="4-Point Star 20"/>
            <p:cNvSpPr/>
            <p:nvPr/>
          </p:nvSpPr>
          <p:spPr>
            <a:xfrm>
              <a:off x="3352800" y="3505200"/>
              <a:ext cx="76200" cy="76200"/>
            </a:xfrm>
            <a:prstGeom prst="star4">
              <a:avLst/>
            </a:prstGeom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00" dirty="0"/>
            </a:p>
          </p:txBody>
        </p:sp>
        <p:sp>
          <p:nvSpPr>
            <p:cNvPr id="22" name="4-Point Star 21"/>
            <p:cNvSpPr/>
            <p:nvPr/>
          </p:nvSpPr>
          <p:spPr>
            <a:xfrm>
              <a:off x="4648200" y="3276600"/>
              <a:ext cx="76200" cy="76200"/>
            </a:xfrm>
            <a:prstGeom prst="star4">
              <a:avLst/>
            </a:prstGeom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00" dirty="0"/>
            </a:p>
          </p:txBody>
        </p:sp>
        <p:sp>
          <p:nvSpPr>
            <p:cNvPr id="23" name="4-Point Star 22"/>
            <p:cNvSpPr/>
            <p:nvPr/>
          </p:nvSpPr>
          <p:spPr>
            <a:xfrm>
              <a:off x="4724400" y="2743200"/>
              <a:ext cx="76200" cy="76200"/>
            </a:xfrm>
            <a:prstGeom prst="star4">
              <a:avLst/>
            </a:prstGeom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00" dirty="0"/>
            </a:p>
          </p:txBody>
        </p:sp>
        <p:sp>
          <p:nvSpPr>
            <p:cNvPr id="24" name="4-Point Star 23"/>
            <p:cNvSpPr/>
            <p:nvPr/>
          </p:nvSpPr>
          <p:spPr>
            <a:xfrm>
              <a:off x="5410200" y="2743200"/>
              <a:ext cx="76200" cy="76200"/>
            </a:xfrm>
            <a:prstGeom prst="star4">
              <a:avLst/>
            </a:prstGeom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00" dirty="0"/>
            </a:p>
          </p:txBody>
        </p:sp>
        <p:sp>
          <p:nvSpPr>
            <p:cNvPr id="25" name="4-Point Star 24"/>
            <p:cNvSpPr/>
            <p:nvPr/>
          </p:nvSpPr>
          <p:spPr>
            <a:xfrm>
              <a:off x="6019800" y="2514600"/>
              <a:ext cx="76200" cy="76200"/>
            </a:xfrm>
            <a:prstGeom prst="star4">
              <a:avLst/>
            </a:prstGeom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00" dirty="0"/>
            </a:p>
          </p:txBody>
        </p:sp>
        <p:sp>
          <p:nvSpPr>
            <p:cNvPr id="26" name="4-Point Star 25"/>
            <p:cNvSpPr/>
            <p:nvPr/>
          </p:nvSpPr>
          <p:spPr>
            <a:xfrm>
              <a:off x="2286000" y="4114800"/>
              <a:ext cx="76200" cy="76200"/>
            </a:xfrm>
            <a:prstGeom prst="star4">
              <a:avLst/>
            </a:prstGeom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00" dirty="0"/>
            </a:p>
          </p:txBody>
        </p:sp>
        <p:sp>
          <p:nvSpPr>
            <p:cNvPr id="27" name="4-Point Star 26"/>
            <p:cNvSpPr/>
            <p:nvPr/>
          </p:nvSpPr>
          <p:spPr>
            <a:xfrm>
              <a:off x="2971800" y="4114800"/>
              <a:ext cx="76200" cy="76200"/>
            </a:xfrm>
            <a:prstGeom prst="star4">
              <a:avLst/>
            </a:prstGeom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00" dirty="0"/>
            </a:p>
          </p:txBody>
        </p:sp>
        <p:sp>
          <p:nvSpPr>
            <p:cNvPr id="28" name="4-Point Star 27"/>
            <p:cNvSpPr/>
            <p:nvPr/>
          </p:nvSpPr>
          <p:spPr>
            <a:xfrm>
              <a:off x="3581400" y="3886200"/>
              <a:ext cx="76200" cy="76200"/>
            </a:xfrm>
            <a:prstGeom prst="star4">
              <a:avLst/>
            </a:prstGeom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00" dirty="0"/>
            </a:p>
          </p:txBody>
        </p:sp>
        <p:sp>
          <p:nvSpPr>
            <p:cNvPr id="29" name="4-Point Star 28"/>
            <p:cNvSpPr/>
            <p:nvPr/>
          </p:nvSpPr>
          <p:spPr>
            <a:xfrm>
              <a:off x="3657600" y="2971800"/>
              <a:ext cx="76200" cy="76200"/>
            </a:xfrm>
            <a:prstGeom prst="star4">
              <a:avLst/>
            </a:prstGeom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00" dirty="0"/>
            </a:p>
          </p:txBody>
        </p:sp>
        <p:sp>
          <p:nvSpPr>
            <p:cNvPr id="30" name="4-Point Star 29"/>
            <p:cNvSpPr/>
            <p:nvPr/>
          </p:nvSpPr>
          <p:spPr>
            <a:xfrm>
              <a:off x="4343400" y="2971800"/>
              <a:ext cx="76200" cy="76200"/>
            </a:xfrm>
            <a:prstGeom prst="star4">
              <a:avLst/>
            </a:prstGeom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00" dirty="0"/>
            </a:p>
          </p:txBody>
        </p:sp>
        <p:sp>
          <p:nvSpPr>
            <p:cNvPr id="31" name="4-Point Star 30"/>
            <p:cNvSpPr/>
            <p:nvPr/>
          </p:nvSpPr>
          <p:spPr>
            <a:xfrm>
              <a:off x="4419600" y="3505200"/>
              <a:ext cx="76200" cy="76200"/>
            </a:xfrm>
            <a:prstGeom prst="star4">
              <a:avLst/>
            </a:prstGeom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00" dirty="0"/>
            </a:p>
          </p:txBody>
        </p:sp>
        <p:sp>
          <p:nvSpPr>
            <p:cNvPr id="32" name="4-Point Star 31"/>
            <p:cNvSpPr/>
            <p:nvPr/>
          </p:nvSpPr>
          <p:spPr>
            <a:xfrm>
              <a:off x="5105400" y="2286000"/>
              <a:ext cx="76200" cy="76200"/>
            </a:xfrm>
            <a:prstGeom prst="star4">
              <a:avLst/>
            </a:prstGeom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00" dirty="0"/>
            </a:p>
          </p:txBody>
        </p:sp>
        <p:sp>
          <p:nvSpPr>
            <p:cNvPr id="33" name="4-Point Star 32"/>
            <p:cNvSpPr/>
            <p:nvPr/>
          </p:nvSpPr>
          <p:spPr>
            <a:xfrm>
              <a:off x="5791200" y="2286000"/>
              <a:ext cx="76200" cy="76200"/>
            </a:xfrm>
            <a:prstGeom prst="star4">
              <a:avLst/>
            </a:prstGeom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00" dirty="0"/>
            </a:p>
          </p:txBody>
        </p:sp>
        <p:sp>
          <p:nvSpPr>
            <p:cNvPr id="34" name="4-Point Star 33"/>
            <p:cNvSpPr/>
            <p:nvPr/>
          </p:nvSpPr>
          <p:spPr>
            <a:xfrm>
              <a:off x="6400800" y="2057400"/>
              <a:ext cx="76200" cy="76200"/>
            </a:xfrm>
            <a:prstGeom prst="star4">
              <a:avLst/>
            </a:prstGeom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00" dirty="0"/>
            </a:p>
          </p:txBody>
        </p:sp>
        <p:sp>
          <p:nvSpPr>
            <p:cNvPr id="35" name="4-Point Star 34"/>
            <p:cNvSpPr/>
            <p:nvPr/>
          </p:nvSpPr>
          <p:spPr>
            <a:xfrm>
              <a:off x="3048000" y="3276600"/>
              <a:ext cx="76200" cy="76200"/>
            </a:xfrm>
            <a:prstGeom prst="star4">
              <a:avLst/>
            </a:prstGeom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00" dirty="0"/>
            </a:p>
          </p:txBody>
        </p:sp>
        <p:sp>
          <p:nvSpPr>
            <p:cNvPr id="36" name="4-Point Star 35"/>
            <p:cNvSpPr/>
            <p:nvPr/>
          </p:nvSpPr>
          <p:spPr>
            <a:xfrm>
              <a:off x="3733800" y="3276600"/>
              <a:ext cx="76200" cy="76200"/>
            </a:xfrm>
            <a:prstGeom prst="star4">
              <a:avLst/>
            </a:prstGeom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00" dirty="0"/>
            </a:p>
          </p:txBody>
        </p:sp>
        <p:sp>
          <p:nvSpPr>
            <p:cNvPr id="37" name="4-Point Star 36"/>
            <p:cNvSpPr/>
            <p:nvPr/>
          </p:nvSpPr>
          <p:spPr>
            <a:xfrm>
              <a:off x="4191000" y="3352800"/>
              <a:ext cx="76200" cy="76200"/>
            </a:xfrm>
            <a:prstGeom prst="star4">
              <a:avLst/>
            </a:prstGeom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00" dirty="0"/>
            </a:p>
          </p:txBody>
        </p:sp>
        <p:sp>
          <p:nvSpPr>
            <p:cNvPr id="38" name="4-Point Star 37"/>
            <p:cNvSpPr/>
            <p:nvPr/>
          </p:nvSpPr>
          <p:spPr>
            <a:xfrm>
              <a:off x="4572000" y="2895600"/>
              <a:ext cx="76200" cy="76200"/>
            </a:xfrm>
            <a:prstGeom prst="star4">
              <a:avLst/>
            </a:prstGeom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00" dirty="0"/>
            </a:p>
          </p:txBody>
        </p:sp>
        <p:sp>
          <p:nvSpPr>
            <p:cNvPr id="39" name="4-Point Star 38"/>
            <p:cNvSpPr/>
            <p:nvPr/>
          </p:nvSpPr>
          <p:spPr>
            <a:xfrm>
              <a:off x="5257800" y="2895600"/>
              <a:ext cx="76200" cy="76200"/>
            </a:xfrm>
            <a:prstGeom prst="star4">
              <a:avLst/>
            </a:prstGeom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00" dirty="0"/>
            </a:p>
          </p:txBody>
        </p:sp>
        <p:sp>
          <p:nvSpPr>
            <p:cNvPr id="40" name="4-Point Star 39"/>
            <p:cNvSpPr/>
            <p:nvPr/>
          </p:nvSpPr>
          <p:spPr>
            <a:xfrm>
              <a:off x="5867400" y="2667000"/>
              <a:ext cx="76200" cy="76200"/>
            </a:xfrm>
            <a:prstGeom prst="star4">
              <a:avLst/>
            </a:prstGeom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00" dirty="0"/>
            </a:p>
          </p:txBody>
        </p:sp>
        <p:sp>
          <p:nvSpPr>
            <p:cNvPr id="41" name="4-Point Star 40"/>
            <p:cNvSpPr/>
            <p:nvPr/>
          </p:nvSpPr>
          <p:spPr>
            <a:xfrm>
              <a:off x="5715000" y="2971800"/>
              <a:ext cx="76200" cy="76200"/>
            </a:xfrm>
            <a:prstGeom prst="star4">
              <a:avLst/>
            </a:prstGeom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00" dirty="0"/>
            </a:p>
          </p:txBody>
        </p:sp>
        <p:sp>
          <p:nvSpPr>
            <p:cNvPr id="42" name="4-Point Star 41"/>
            <p:cNvSpPr/>
            <p:nvPr/>
          </p:nvSpPr>
          <p:spPr>
            <a:xfrm>
              <a:off x="3124200" y="3886200"/>
              <a:ext cx="76200" cy="76200"/>
            </a:xfrm>
            <a:prstGeom prst="star4">
              <a:avLst/>
            </a:prstGeom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00" dirty="0"/>
            </a:p>
          </p:txBody>
        </p:sp>
        <p:sp>
          <p:nvSpPr>
            <p:cNvPr id="43" name="4-Point Star 42"/>
            <p:cNvSpPr/>
            <p:nvPr/>
          </p:nvSpPr>
          <p:spPr>
            <a:xfrm>
              <a:off x="3429000" y="3352800"/>
              <a:ext cx="76200" cy="76200"/>
            </a:xfrm>
            <a:prstGeom prst="star4">
              <a:avLst/>
            </a:prstGeom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00" dirty="0"/>
            </a:p>
          </p:txBody>
        </p:sp>
        <p:sp>
          <p:nvSpPr>
            <p:cNvPr id="44" name="4-Point Star 43"/>
            <p:cNvSpPr/>
            <p:nvPr/>
          </p:nvSpPr>
          <p:spPr>
            <a:xfrm>
              <a:off x="2819400" y="3657600"/>
              <a:ext cx="76200" cy="76200"/>
            </a:xfrm>
            <a:prstGeom prst="star4">
              <a:avLst/>
            </a:prstGeom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00" dirty="0">
                <a:solidFill>
                  <a:srgbClr val="FF0000"/>
                </a:solidFill>
              </a:endParaRPr>
            </a:p>
          </p:txBody>
        </p:sp>
        <p:sp>
          <p:nvSpPr>
            <p:cNvPr id="45" name="4-Point Star 44"/>
            <p:cNvSpPr/>
            <p:nvPr/>
          </p:nvSpPr>
          <p:spPr>
            <a:xfrm>
              <a:off x="3505200" y="3657600"/>
              <a:ext cx="76200" cy="76200"/>
            </a:xfrm>
            <a:prstGeom prst="star4">
              <a:avLst/>
            </a:prstGeom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00" dirty="0"/>
            </a:p>
          </p:txBody>
        </p:sp>
        <p:sp>
          <p:nvSpPr>
            <p:cNvPr id="46" name="4-Point Star 45"/>
            <p:cNvSpPr/>
            <p:nvPr/>
          </p:nvSpPr>
          <p:spPr>
            <a:xfrm>
              <a:off x="4267200" y="3810000"/>
              <a:ext cx="76200" cy="76200"/>
            </a:xfrm>
            <a:prstGeom prst="star4">
              <a:avLst/>
            </a:prstGeom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00" dirty="0"/>
            </a:p>
          </p:txBody>
        </p:sp>
        <p:sp>
          <p:nvSpPr>
            <p:cNvPr id="47" name="4-Point Star 46"/>
            <p:cNvSpPr/>
            <p:nvPr/>
          </p:nvSpPr>
          <p:spPr>
            <a:xfrm>
              <a:off x="4038600" y="3581400"/>
              <a:ext cx="76200" cy="76200"/>
            </a:xfrm>
            <a:prstGeom prst="star4">
              <a:avLst/>
            </a:prstGeom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00" dirty="0"/>
            </a:p>
          </p:txBody>
        </p:sp>
        <p:sp>
          <p:nvSpPr>
            <p:cNvPr id="48" name="4-Point Star 47"/>
            <p:cNvSpPr/>
            <p:nvPr/>
          </p:nvSpPr>
          <p:spPr>
            <a:xfrm>
              <a:off x="3962400" y="2895600"/>
              <a:ext cx="76200" cy="76200"/>
            </a:xfrm>
            <a:prstGeom prst="star4">
              <a:avLst/>
            </a:prstGeom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00" dirty="0"/>
            </a:p>
          </p:txBody>
        </p:sp>
        <p:sp>
          <p:nvSpPr>
            <p:cNvPr id="49" name="4-Point Star 48"/>
            <p:cNvSpPr/>
            <p:nvPr/>
          </p:nvSpPr>
          <p:spPr>
            <a:xfrm>
              <a:off x="4495800" y="2590800"/>
              <a:ext cx="76200" cy="76200"/>
            </a:xfrm>
            <a:prstGeom prst="star4">
              <a:avLst/>
            </a:prstGeom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00" dirty="0"/>
            </a:p>
          </p:txBody>
        </p:sp>
        <p:sp>
          <p:nvSpPr>
            <p:cNvPr id="50" name="4-Point Star 49"/>
            <p:cNvSpPr/>
            <p:nvPr/>
          </p:nvSpPr>
          <p:spPr>
            <a:xfrm>
              <a:off x="4953000" y="3048000"/>
              <a:ext cx="76200" cy="76200"/>
            </a:xfrm>
            <a:prstGeom prst="star4">
              <a:avLst/>
            </a:prstGeom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00" dirty="0"/>
            </a:p>
          </p:txBody>
        </p:sp>
        <p:sp>
          <p:nvSpPr>
            <p:cNvPr id="51" name="4-Point Star 50"/>
            <p:cNvSpPr/>
            <p:nvPr/>
          </p:nvSpPr>
          <p:spPr>
            <a:xfrm>
              <a:off x="5029200" y="2590800"/>
              <a:ext cx="76200" cy="76200"/>
            </a:xfrm>
            <a:prstGeom prst="star4">
              <a:avLst/>
            </a:prstGeom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00" dirty="0"/>
            </a:p>
          </p:txBody>
        </p:sp>
        <p:sp>
          <p:nvSpPr>
            <p:cNvPr id="52" name="4-Point Star 51"/>
            <p:cNvSpPr/>
            <p:nvPr/>
          </p:nvSpPr>
          <p:spPr>
            <a:xfrm>
              <a:off x="3886200" y="3733800"/>
              <a:ext cx="76200" cy="76200"/>
            </a:xfrm>
            <a:prstGeom prst="star4">
              <a:avLst/>
            </a:prstGeom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00" dirty="0"/>
            </a:p>
          </p:txBody>
        </p:sp>
        <p:sp>
          <p:nvSpPr>
            <p:cNvPr id="53" name="4-Point Star 52"/>
            <p:cNvSpPr/>
            <p:nvPr/>
          </p:nvSpPr>
          <p:spPr>
            <a:xfrm>
              <a:off x="5715000" y="2590800"/>
              <a:ext cx="76200" cy="76200"/>
            </a:xfrm>
            <a:prstGeom prst="star4">
              <a:avLst/>
            </a:prstGeom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00" dirty="0"/>
            </a:p>
          </p:txBody>
        </p:sp>
        <p:sp>
          <p:nvSpPr>
            <p:cNvPr id="54" name="4-Point Star 53"/>
            <p:cNvSpPr/>
            <p:nvPr/>
          </p:nvSpPr>
          <p:spPr>
            <a:xfrm>
              <a:off x="5334000" y="2362200"/>
              <a:ext cx="76200" cy="76200"/>
            </a:xfrm>
            <a:prstGeom prst="star4">
              <a:avLst/>
            </a:prstGeom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00" dirty="0"/>
            </a:p>
          </p:txBody>
        </p:sp>
        <p:sp>
          <p:nvSpPr>
            <p:cNvPr id="55" name="4-Point Star 54"/>
            <p:cNvSpPr/>
            <p:nvPr/>
          </p:nvSpPr>
          <p:spPr>
            <a:xfrm>
              <a:off x="6019800" y="2819400"/>
              <a:ext cx="76200" cy="76200"/>
            </a:xfrm>
            <a:prstGeom prst="star4">
              <a:avLst/>
            </a:prstGeom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00" dirty="0"/>
            </a:p>
          </p:txBody>
        </p:sp>
        <p:sp>
          <p:nvSpPr>
            <p:cNvPr id="56" name="4-Point Star 55"/>
            <p:cNvSpPr/>
            <p:nvPr/>
          </p:nvSpPr>
          <p:spPr>
            <a:xfrm>
              <a:off x="3962400" y="3048000"/>
              <a:ext cx="76200" cy="76200"/>
            </a:xfrm>
            <a:prstGeom prst="star4">
              <a:avLst/>
            </a:prstGeom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00" dirty="0"/>
            </a:p>
          </p:txBody>
        </p:sp>
        <p:sp>
          <p:nvSpPr>
            <p:cNvPr id="57" name="4-Point Star 56"/>
            <p:cNvSpPr/>
            <p:nvPr/>
          </p:nvSpPr>
          <p:spPr>
            <a:xfrm>
              <a:off x="3962400" y="3429000"/>
              <a:ext cx="76200" cy="76200"/>
            </a:xfrm>
            <a:prstGeom prst="star4">
              <a:avLst/>
            </a:prstGeom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00" dirty="0"/>
            </a:p>
          </p:txBody>
        </p:sp>
        <p:sp>
          <p:nvSpPr>
            <p:cNvPr id="58" name="4-Point Star 57"/>
            <p:cNvSpPr/>
            <p:nvPr/>
          </p:nvSpPr>
          <p:spPr>
            <a:xfrm>
              <a:off x="2971800" y="3505200"/>
              <a:ext cx="76200" cy="76200"/>
            </a:xfrm>
            <a:prstGeom prst="star4">
              <a:avLst/>
            </a:prstGeom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00" dirty="0"/>
            </a:p>
          </p:txBody>
        </p:sp>
        <p:sp>
          <p:nvSpPr>
            <p:cNvPr id="59" name="4-Point Star 58"/>
            <p:cNvSpPr/>
            <p:nvPr/>
          </p:nvSpPr>
          <p:spPr>
            <a:xfrm>
              <a:off x="3200400" y="4114800"/>
              <a:ext cx="76200" cy="76200"/>
            </a:xfrm>
            <a:prstGeom prst="star4">
              <a:avLst/>
            </a:prstGeom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00" dirty="0"/>
            </a:p>
          </p:txBody>
        </p:sp>
        <p:sp>
          <p:nvSpPr>
            <p:cNvPr id="60" name="4-Point Star 59"/>
            <p:cNvSpPr/>
            <p:nvPr/>
          </p:nvSpPr>
          <p:spPr>
            <a:xfrm>
              <a:off x="2590800" y="3962400"/>
              <a:ext cx="76200" cy="76200"/>
            </a:xfrm>
            <a:prstGeom prst="star4">
              <a:avLst/>
            </a:prstGeom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00" dirty="0"/>
            </a:p>
          </p:txBody>
        </p:sp>
        <p:sp>
          <p:nvSpPr>
            <p:cNvPr id="61" name="4-Point Star 60"/>
            <p:cNvSpPr/>
            <p:nvPr/>
          </p:nvSpPr>
          <p:spPr>
            <a:xfrm>
              <a:off x="5638800" y="1447800"/>
              <a:ext cx="76200" cy="76200"/>
            </a:xfrm>
            <a:prstGeom prst="star4">
              <a:avLst/>
            </a:prstGeom>
            <a:solidFill>
              <a:schemeClr val="accent2"/>
            </a:solidFill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00" dirty="0"/>
            </a:p>
          </p:txBody>
        </p:sp>
        <p:sp>
          <p:nvSpPr>
            <p:cNvPr id="62" name="4-Point Star 61"/>
            <p:cNvSpPr/>
            <p:nvPr/>
          </p:nvSpPr>
          <p:spPr>
            <a:xfrm>
              <a:off x="5867400" y="3505200"/>
              <a:ext cx="76200" cy="76200"/>
            </a:xfrm>
            <a:prstGeom prst="star4">
              <a:avLst/>
            </a:prstGeom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00" dirty="0"/>
            </a:p>
          </p:txBody>
        </p:sp>
        <p:sp>
          <p:nvSpPr>
            <p:cNvPr id="63" name="4-Point Star 62"/>
            <p:cNvSpPr/>
            <p:nvPr/>
          </p:nvSpPr>
          <p:spPr>
            <a:xfrm>
              <a:off x="5562600" y="3429000"/>
              <a:ext cx="76200" cy="76200"/>
            </a:xfrm>
            <a:prstGeom prst="star4">
              <a:avLst/>
            </a:prstGeom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00" dirty="0"/>
            </a:p>
          </p:txBody>
        </p:sp>
        <p:sp>
          <p:nvSpPr>
            <p:cNvPr id="64" name="4-Point Star 63"/>
            <p:cNvSpPr/>
            <p:nvPr/>
          </p:nvSpPr>
          <p:spPr>
            <a:xfrm>
              <a:off x="6705600" y="2743200"/>
              <a:ext cx="76200" cy="76200"/>
            </a:xfrm>
            <a:prstGeom prst="star4">
              <a:avLst/>
            </a:prstGeom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00" dirty="0"/>
            </a:p>
          </p:txBody>
        </p:sp>
        <p:sp>
          <p:nvSpPr>
            <p:cNvPr id="65" name="4-Point Star 64"/>
            <p:cNvSpPr/>
            <p:nvPr/>
          </p:nvSpPr>
          <p:spPr>
            <a:xfrm>
              <a:off x="6400800" y="2667000"/>
              <a:ext cx="76200" cy="76200"/>
            </a:xfrm>
            <a:prstGeom prst="star4">
              <a:avLst/>
            </a:prstGeom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00" dirty="0"/>
            </a:p>
          </p:txBody>
        </p:sp>
        <p:sp>
          <p:nvSpPr>
            <p:cNvPr id="66" name="4-Point Star 65"/>
            <p:cNvSpPr/>
            <p:nvPr/>
          </p:nvSpPr>
          <p:spPr>
            <a:xfrm>
              <a:off x="5486400" y="4038600"/>
              <a:ext cx="76200" cy="76200"/>
            </a:xfrm>
            <a:prstGeom prst="star4">
              <a:avLst/>
            </a:prstGeom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00" dirty="0"/>
            </a:p>
          </p:txBody>
        </p:sp>
        <p:sp>
          <p:nvSpPr>
            <p:cNvPr id="67" name="4-Point Star 66"/>
            <p:cNvSpPr/>
            <p:nvPr/>
          </p:nvSpPr>
          <p:spPr>
            <a:xfrm>
              <a:off x="6324600" y="3200400"/>
              <a:ext cx="76200" cy="76200"/>
            </a:xfrm>
            <a:prstGeom prst="star4">
              <a:avLst/>
            </a:prstGeom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00" dirty="0"/>
            </a:p>
          </p:txBody>
        </p:sp>
        <p:sp>
          <p:nvSpPr>
            <p:cNvPr id="68" name="4-Point Star 67"/>
            <p:cNvSpPr/>
            <p:nvPr/>
          </p:nvSpPr>
          <p:spPr>
            <a:xfrm>
              <a:off x="6019800" y="3124200"/>
              <a:ext cx="76200" cy="76200"/>
            </a:xfrm>
            <a:prstGeom prst="star4">
              <a:avLst/>
            </a:prstGeom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00" dirty="0"/>
            </a:p>
          </p:txBody>
        </p:sp>
        <p:sp>
          <p:nvSpPr>
            <p:cNvPr id="69" name="4-Point Star 68"/>
            <p:cNvSpPr/>
            <p:nvPr/>
          </p:nvSpPr>
          <p:spPr>
            <a:xfrm>
              <a:off x="5486400" y="3276600"/>
              <a:ext cx="76200" cy="76200"/>
            </a:xfrm>
            <a:prstGeom prst="star4">
              <a:avLst/>
            </a:prstGeom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00" dirty="0"/>
            </a:p>
          </p:txBody>
        </p:sp>
        <p:sp>
          <p:nvSpPr>
            <p:cNvPr id="70" name="4-Point Star 69"/>
            <p:cNvSpPr/>
            <p:nvPr/>
          </p:nvSpPr>
          <p:spPr>
            <a:xfrm>
              <a:off x="5257800" y="3810000"/>
              <a:ext cx="76200" cy="76200"/>
            </a:xfrm>
            <a:prstGeom prst="star4">
              <a:avLst/>
            </a:prstGeom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00" dirty="0"/>
            </a:p>
          </p:txBody>
        </p:sp>
        <p:sp>
          <p:nvSpPr>
            <p:cNvPr id="71" name="4-Point Star 70"/>
            <p:cNvSpPr/>
            <p:nvPr/>
          </p:nvSpPr>
          <p:spPr>
            <a:xfrm>
              <a:off x="5181600" y="3657600"/>
              <a:ext cx="76200" cy="76200"/>
            </a:xfrm>
            <a:prstGeom prst="star4">
              <a:avLst/>
            </a:prstGeom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00" dirty="0"/>
            </a:p>
          </p:txBody>
        </p:sp>
        <p:sp>
          <p:nvSpPr>
            <p:cNvPr id="72" name="4-Point Star 71"/>
            <p:cNvSpPr/>
            <p:nvPr/>
          </p:nvSpPr>
          <p:spPr>
            <a:xfrm>
              <a:off x="4953000" y="3352800"/>
              <a:ext cx="76200" cy="76200"/>
            </a:xfrm>
            <a:prstGeom prst="star4">
              <a:avLst/>
            </a:prstGeom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00" dirty="0"/>
            </a:p>
          </p:txBody>
        </p:sp>
        <p:sp>
          <p:nvSpPr>
            <p:cNvPr id="73" name="4-Point Star 72"/>
            <p:cNvSpPr/>
            <p:nvPr/>
          </p:nvSpPr>
          <p:spPr>
            <a:xfrm>
              <a:off x="4800600" y="3657600"/>
              <a:ext cx="76200" cy="76200"/>
            </a:xfrm>
            <a:prstGeom prst="star4">
              <a:avLst/>
            </a:prstGeom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00" dirty="0"/>
            </a:p>
          </p:txBody>
        </p:sp>
        <p:sp>
          <p:nvSpPr>
            <p:cNvPr id="74" name="4-Point Star 73"/>
            <p:cNvSpPr/>
            <p:nvPr/>
          </p:nvSpPr>
          <p:spPr>
            <a:xfrm>
              <a:off x="4724400" y="3048000"/>
              <a:ext cx="76200" cy="76200"/>
            </a:xfrm>
            <a:prstGeom prst="star4">
              <a:avLst/>
            </a:prstGeom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00" dirty="0"/>
            </a:p>
          </p:txBody>
        </p:sp>
        <p:sp>
          <p:nvSpPr>
            <p:cNvPr id="75" name="4-Point Star 74"/>
            <p:cNvSpPr/>
            <p:nvPr/>
          </p:nvSpPr>
          <p:spPr>
            <a:xfrm>
              <a:off x="5334000" y="3200400"/>
              <a:ext cx="76200" cy="76200"/>
            </a:xfrm>
            <a:prstGeom prst="star4">
              <a:avLst/>
            </a:prstGeom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00" dirty="0"/>
            </a:p>
          </p:txBody>
        </p:sp>
        <p:sp>
          <p:nvSpPr>
            <p:cNvPr id="76" name="4-Point Star 75"/>
            <p:cNvSpPr/>
            <p:nvPr/>
          </p:nvSpPr>
          <p:spPr>
            <a:xfrm>
              <a:off x="4724400" y="1447800"/>
              <a:ext cx="76200" cy="76200"/>
            </a:xfrm>
            <a:prstGeom prst="star4">
              <a:avLst/>
            </a:prstGeom>
            <a:solidFill>
              <a:schemeClr val="accent2"/>
            </a:solidFill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00" dirty="0"/>
            </a:p>
          </p:txBody>
        </p:sp>
        <p:sp>
          <p:nvSpPr>
            <p:cNvPr id="77" name="4-Point Star 76"/>
            <p:cNvSpPr/>
            <p:nvPr/>
          </p:nvSpPr>
          <p:spPr>
            <a:xfrm>
              <a:off x="3276600" y="2819400"/>
              <a:ext cx="76200" cy="76200"/>
            </a:xfrm>
            <a:prstGeom prst="star4">
              <a:avLst/>
            </a:prstGeom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00" dirty="0"/>
            </a:p>
          </p:txBody>
        </p:sp>
        <p:sp>
          <p:nvSpPr>
            <p:cNvPr id="78" name="4-Point Star 77"/>
            <p:cNvSpPr/>
            <p:nvPr/>
          </p:nvSpPr>
          <p:spPr>
            <a:xfrm>
              <a:off x="3810000" y="2286000"/>
              <a:ext cx="76200" cy="76200"/>
            </a:xfrm>
            <a:prstGeom prst="star4">
              <a:avLst/>
            </a:prstGeom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00" dirty="0"/>
            </a:p>
          </p:txBody>
        </p:sp>
        <p:sp>
          <p:nvSpPr>
            <p:cNvPr id="79" name="4-Point Star 78"/>
            <p:cNvSpPr/>
            <p:nvPr/>
          </p:nvSpPr>
          <p:spPr>
            <a:xfrm>
              <a:off x="4724400" y="1905000"/>
              <a:ext cx="76200" cy="76200"/>
            </a:xfrm>
            <a:prstGeom prst="star4">
              <a:avLst/>
            </a:prstGeom>
            <a:solidFill>
              <a:schemeClr val="accent2"/>
            </a:solidFill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00" dirty="0"/>
            </a:p>
          </p:txBody>
        </p:sp>
        <p:sp>
          <p:nvSpPr>
            <p:cNvPr id="80" name="4-Point Star 79"/>
            <p:cNvSpPr/>
            <p:nvPr/>
          </p:nvSpPr>
          <p:spPr>
            <a:xfrm>
              <a:off x="3810000" y="2743200"/>
              <a:ext cx="76200" cy="76200"/>
            </a:xfrm>
            <a:prstGeom prst="star4">
              <a:avLst/>
            </a:prstGeom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00" dirty="0"/>
            </a:p>
          </p:txBody>
        </p:sp>
        <p:sp>
          <p:nvSpPr>
            <p:cNvPr id="81" name="4-Point Star 80"/>
            <p:cNvSpPr/>
            <p:nvPr/>
          </p:nvSpPr>
          <p:spPr>
            <a:xfrm>
              <a:off x="5486400" y="1828800"/>
              <a:ext cx="76200" cy="76200"/>
            </a:xfrm>
            <a:prstGeom prst="star4">
              <a:avLst/>
            </a:prstGeom>
            <a:solidFill>
              <a:schemeClr val="accent2"/>
            </a:solidFill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00" dirty="0"/>
            </a:p>
          </p:txBody>
        </p:sp>
        <p:sp>
          <p:nvSpPr>
            <p:cNvPr id="82" name="4-Point Star 81"/>
            <p:cNvSpPr/>
            <p:nvPr/>
          </p:nvSpPr>
          <p:spPr>
            <a:xfrm>
              <a:off x="5105400" y="1981200"/>
              <a:ext cx="76200" cy="76200"/>
            </a:xfrm>
            <a:prstGeom prst="star4">
              <a:avLst/>
            </a:prstGeom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00" dirty="0"/>
            </a:p>
          </p:txBody>
        </p:sp>
        <p:sp>
          <p:nvSpPr>
            <p:cNvPr id="101" name="TextBox 100"/>
            <p:cNvSpPr txBox="1"/>
            <p:nvPr/>
          </p:nvSpPr>
          <p:spPr>
            <a:xfrm>
              <a:off x="6781800" y="2895600"/>
              <a:ext cx="228600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 smtClean="0">
                  <a:solidFill>
                    <a:srgbClr val="00B050"/>
                  </a:solidFill>
                </a:rPr>
                <a:t>q(no irrigation, no cooling)</a:t>
              </a:r>
              <a:endParaRPr lang="en-US" sz="1400" dirty="0">
                <a:solidFill>
                  <a:srgbClr val="00B050"/>
                </a:solidFill>
              </a:endParaRPr>
            </a:p>
          </p:txBody>
        </p:sp>
        <p:sp>
          <p:nvSpPr>
            <p:cNvPr id="102" name="TextBox 101"/>
            <p:cNvSpPr txBox="1"/>
            <p:nvPr/>
          </p:nvSpPr>
          <p:spPr>
            <a:xfrm>
              <a:off x="7010400" y="1597223"/>
              <a:ext cx="190500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 smtClean="0">
                  <a:solidFill>
                    <a:srgbClr val="FF0000"/>
                  </a:solidFill>
                </a:rPr>
                <a:t>q(irrigation, no cooling)</a:t>
              </a:r>
              <a:endParaRPr lang="en-US" sz="1400" dirty="0">
                <a:solidFill>
                  <a:srgbClr val="FF0000"/>
                </a:solidFill>
              </a:endParaRPr>
            </a:p>
          </p:txBody>
        </p:sp>
        <p:sp>
          <p:nvSpPr>
            <p:cNvPr id="105" name="4-Point Star 104"/>
            <p:cNvSpPr/>
            <p:nvPr/>
          </p:nvSpPr>
          <p:spPr>
            <a:xfrm>
              <a:off x="3886200" y="4191000"/>
              <a:ext cx="76200" cy="76200"/>
            </a:xfrm>
            <a:prstGeom prst="star4">
              <a:avLst/>
            </a:prstGeom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00" dirty="0"/>
            </a:p>
          </p:txBody>
        </p:sp>
        <p:sp>
          <p:nvSpPr>
            <p:cNvPr id="106" name="4-Point Star 105"/>
            <p:cNvSpPr/>
            <p:nvPr/>
          </p:nvSpPr>
          <p:spPr>
            <a:xfrm>
              <a:off x="3429000" y="4191000"/>
              <a:ext cx="76200" cy="76200"/>
            </a:xfrm>
            <a:prstGeom prst="star4">
              <a:avLst/>
            </a:prstGeom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00" dirty="0"/>
            </a:p>
          </p:txBody>
        </p:sp>
        <p:sp>
          <p:nvSpPr>
            <p:cNvPr id="107" name="4-Point Star 106"/>
            <p:cNvSpPr/>
            <p:nvPr/>
          </p:nvSpPr>
          <p:spPr>
            <a:xfrm>
              <a:off x="3733800" y="4495800"/>
              <a:ext cx="76200" cy="76200"/>
            </a:xfrm>
            <a:prstGeom prst="star4">
              <a:avLst/>
            </a:prstGeom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00" dirty="0"/>
            </a:p>
          </p:txBody>
        </p:sp>
        <p:sp>
          <p:nvSpPr>
            <p:cNvPr id="108" name="4-Point Star 107"/>
            <p:cNvSpPr/>
            <p:nvPr/>
          </p:nvSpPr>
          <p:spPr>
            <a:xfrm>
              <a:off x="4572000" y="4114800"/>
              <a:ext cx="76200" cy="76200"/>
            </a:xfrm>
            <a:prstGeom prst="star4">
              <a:avLst/>
            </a:prstGeom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00" dirty="0"/>
            </a:p>
          </p:txBody>
        </p:sp>
        <p:sp>
          <p:nvSpPr>
            <p:cNvPr id="109" name="4-Point Star 108"/>
            <p:cNvSpPr/>
            <p:nvPr/>
          </p:nvSpPr>
          <p:spPr>
            <a:xfrm>
              <a:off x="4191000" y="4038600"/>
              <a:ext cx="76200" cy="76200"/>
            </a:xfrm>
            <a:prstGeom prst="star4">
              <a:avLst/>
            </a:prstGeom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00" dirty="0"/>
            </a:p>
          </p:txBody>
        </p:sp>
        <p:sp>
          <p:nvSpPr>
            <p:cNvPr id="115" name="4-Point Star 114"/>
            <p:cNvSpPr/>
            <p:nvPr/>
          </p:nvSpPr>
          <p:spPr>
            <a:xfrm>
              <a:off x="4419600" y="2590800"/>
              <a:ext cx="76200" cy="76200"/>
            </a:xfrm>
            <a:prstGeom prst="star4">
              <a:avLst/>
            </a:prstGeom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00" dirty="0"/>
            </a:p>
          </p:txBody>
        </p:sp>
        <p:sp>
          <p:nvSpPr>
            <p:cNvPr id="116" name="4-Point Star 115"/>
            <p:cNvSpPr/>
            <p:nvPr/>
          </p:nvSpPr>
          <p:spPr>
            <a:xfrm>
              <a:off x="4724400" y="2438400"/>
              <a:ext cx="76200" cy="76200"/>
            </a:xfrm>
            <a:prstGeom prst="star4">
              <a:avLst/>
            </a:prstGeom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00" dirty="0"/>
            </a:p>
          </p:txBody>
        </p:sp>
        <p:sp>
          <p:nvSpPr>
            <p:cNvPr id="122" name="4-Point Star 121"/>
            <p:cNvSpPr/>
            <p:nvPr/>
          </p:nvSpPr>
          <p:spPr>
            <a:xfrm>
              <a:off x="2209800" y="3581400"/>
              <a:ext cx="76200" cy="76200"/>
            </a:xfrm>
            <a:prstGeom prst="star4">
              <a:avLst/>
            </a:prstGeom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00" dirty="0"/>
            </a:p>
          </p:txBody>
        </p:sp>
        <p:sp>
          <p:nvSpPr>
            <p:cNvPr id="123" name="4-Point Star 122"/>
            <p:cNvSpPr/>
            <p:nvPr/>
          </p:nvSpPr>
          <p:spPr>
            <a:xfrm>
              <a:off x="2743200" y="3048000"/>
              <a:ext cx="76200" cy="76200"/>
            </a:xfrm>
            <a:prstGeom prst="star4">
              <a:avLst/>
            </a:prstGeom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00" dirty="0"/>
            </a:p>
          </p:txBody>
        </p:sp>
        <p:sp>
          <p:nvSpPr>
            <p:cNvPr id="124" name="4-Point Star 123"/>
            <p:cNvSpPr/>
            <p:nvPr/>
          </p:nvSpPr>
          <p:spPr>
            <a:xfrm>
              <a:off x="2514600" y="3733800"/>
              <a:ext cx="76200" cy="76200"/>
            </a:xfrm>
            <a:prstGeom prst="star4">
              <a:avLst/>
            </a:prstGeom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00" dirty="0"/>
            </a:p>
          </p:txBody>
        </p:sp>
        <p:sp>
          <p:nvSpPr>
            <p:cNvPr id="125" name="4-Point Star 124"/>
            <p:cNvSpPr/>
            <p:nvPr/>
          </p:nvSpPr>
          <p:spPr>
            <a:xfrm>
              <a:off x="2819400" y="3810000"/>
              <a:ext cx="76200" cy="76200"/>
            </a:xfrm>
            <a:prstGeom prst="star4">
              <a:avLst/>
            </a:prstGeom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00" dirty="0"/>
            </a:p>
          </p:txBody>
        </p:sp>
        <p:sp>
          <p:nvSpPr>
            <p:cNvPr id="126" name="4-Point Star 125"/>
            <p:cNvSpPr/>
            <p:nvPr/>
          </p:nvSpPr>
          <p:spPr>
            <a:xfrm>
              <a:off x="5486400" y="3048000"/>
              <a:ext cx="76200" cy="76200"/>
            </a:xfrm>
            <a:prstGeom prst="star4">
              <a:avLst/>
            </a:prstGeom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00" dirty="0"/>
            </a:p>
          </p:txBody>
        </p:sp>
        <p:sp>
          <p:nvSpPr>
            <p:cNvPr id="127" name="4-Point Star 126"/>
            <p:cNvSpPr/>
            <p:nvPr/>
          </p:nvSpPr>
          <p:spPr>
            <a:xfrm>
              <a:off x="5257800" y="2514600"/>
              <a:ext cx="76200" cy="76200"/>
            </a:xfrm>
            <a:prstGeom prst="star4">
              <a:avLst/>
            </a:prstGeom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00" dirty="0"/>
            </a:p>
          </p:txBody>
        </p:sp>
        <p:sp>
          <p:nvSpPr>
            <p:cNvPr id="128" name="4-Point Star 127"/>
            <p:cNvSpPr/>
            <p:nvPr/>
          </p:nvSpPr>
          <p:spPr>
            <a:xfrm>
              <a:off x="2667000" y="3352800"/>
              <a:ext cx="76200" cy="76200"/>
            </a:xfrm>
            <a:prstGeom prst="star4">
              <a:avLst/>
            </a:prstGeom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00" dirty="0">
                <a:solidFill>
                  <a:srgbClr val="FF0000"/>
                </a:solidFill>
              </a:endParaRPr>
            </a:p>
          </p:txBody>
        </p:sp>
        <p:sp>
          <p:nvSpPr>
            <p:cNvPr id="129" name="4-Point Star 128"/>
            <p:cNvSpPr/>
            <p:nvPr/>
          </p:nvSpPr>
          <p:spPr>
            <a:xfrm>
              <a:off x="4114800" y="3124200"/>
              <a:ext cx="76200" cy="76200"/>
            </a:xfrm>
            <a:prstGeom prst="star4">
              <a:avLst/>
            </a:prstGeom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00" dirty="0"/>
            </a:p>
          </p:txBody>
        </p:sp>
        <p:sp>
          <p:nvSpPr>
            <p:cNvPr id="130" name="4-Point Star 129"/>
            <p:cNvSpPr/>
            <p:nvPr/>
          </p:nvSpPr>
          <p:spPr>
            <a:xfrm>
              <a:off x="3657600" y="3124200"/>
              <a:ext cx="76200" cy="76200"/>
            </a:xfrm>
            <a:prstGeom prst="star4">
              <a:avLst/>
            </a:prstGeom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00" dirty="0"/>
            </a:p>
          </p:txBody>
        </p:sp>
        <p:sp>
          <p:nvSpPr>
            <p:cNvPr id="93" name="4-Point Star 92"/>
            <p:cNvSpPr/>
            <p:nvPr/>
          </p:nvSpPr>
          <p:spPr>
            <a:xfrm>
              <a:off x="4648200" y="3810000"/>
              <a:ext cx="76200" cy="76200"/>
            </a:xfrm>
            <a:prstGeom prst="star4">
              <a:avLst/>
            </a:prstGeom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00" dirty="0"/>
            </a:p>
          </p:txBody>
        </p:sp>
        <p:sp>
          <p:nvSpPr>
            <p:cNvPr id="94" name="4-Point Star 93"/>
            <p:cNvSpPr/>
            <p:nvPr/>
          </p:nvSpPr>
          <p:spPr>
            <a:xfrm>
              <a:off x="4724400" y="3429000"/>
              <a:ext cx="76200" cy="76200"/>
            </a:xfrm>
            <a:prstGeom prst="star4">
              <a:avLst/>
            </a:prstGeom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00" dirty="0"/>
            </a:p>
          </p:txBody>
        </p:sp>
        <p:sp>
          <p:nvSpPr>
            <p:cNvPr id="95" name="4-Point Star 94"/>
            <p:cNvSpPr/>
            <p:nvPr/>
          </p:nvSpPr>
          <p:spPr>
            <a:xfrm>
              <a:off x="3657600" y="3505200"/>
              <a:ext cx="76200" cy="76200"/>
            </a:xfrm>
            <a:prstGeom prst="star4">
              <a:avLst/>
            </a:prstGeom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00" dirty="0"/>
            </a:p>
          </p:txBody>
        </p:sp>
        <p:sp>
          <p:nvSpPr>
            <p:cNvPr id="96" name="4-Point Star 95"/>
            <p:cNvSpPr/>
            <p:nvPr/>
          </p:nvSpPr>
          <p:spPr>
            <a:xfrm>
              <a:off x="2667000" y="4267200"/>
              <a:ext cx="76200" cy="76200"/>
            </a:xfrm>
            <a:prstGeom prst="star4">
              <a:avLst/>
            </a:prstGeom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00" dirty="0"/>
            </a:p>
          </p:txBody>
        </p:sp>
        <p:sp>
          <p:nvSpPr>
            <p:cNvPr id="97" name="4-Point Star 96"/>
            <p:cNvSpPr/>
            <p:nvPr/>
          </p:nvSpPr>
          <p:spPr>
            <a:xfrm>
              <a:off x="3048000" y="4343400"/>
              <a:ext cx="76200" cy="76200"/>
            </a:xfrm>
            <a:prstGeom prst="star4">
              <a:avLst/>
            </a:prstGeom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00" dirty="0"/>
            </a:p>
          </p:txBody>
        </p:sp>
        <p:sp>
          <p:nvSpPr>
            <p:cNvPr id="98" name="4-Point Star 97"/>
            <p:cNvSpPr/>
            <p:nvPr/>
          </p:nvSpPr>
          <p:spPr>
            <a:xfrm>
              <a:off x="4419600" y="3276600"/>
              <a:ext cx="76200" cy="76200"/>
            </a:xfrm>
            <a:prstGeom prst="star4">
              <a:avLst/>
            </a:prstGeom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00" dirty="0"/>
            </a:p>
          </p:txBody>
        </p:sp>
        <p:sp>
          <p:nvSpPr>
            <p:cNvPr id="99" name="4-Point Star 98"/>
            <p:cNvSpPr/>
            <p:nvPr/>
          </p:nvSpPr>
          <p:spPr>
            <a:xfrm>
              <a:off x="3200400" y="3733800"/>
              <a:ext cx="76200" cy="76200"/>
            </a:xfrm>
            <a:prstGeom prst="star4">
              <a:avLst/>
            </a:prstGeom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00" dirty="0"/>
            </a:p>
          </p:txBody>
        </p:sp>
        <p:sp>
          <p:nvSpPr>
            <p:cNvPr id="100" name="4-Point Star 99"/>
            <p:cNvSpPr/>
            <p:nvPr/>
          </p:nvSpPr>
          <p:spPr>
            <a:xfrm>
              <a:off x="3962400" y="3886200"/>
              <a:ext cx="76200" cy="76200"/>
            </a:xfrm>
            <a:prstGeom prst="star4">
              <a:avLst/>
            </a:prstGeom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00" dirty="0"/>
            </a:p>
          </p:txBody>
        </p:sp>
        <p:sp>
          <p:nvSpPr>
            <p:cNvPr id="104" name="4-Point Star 103"/>
            <p:cNvSpPr/>
            <p:nvPr/>
          </p:nvSpPr>
          <p:spPr>
            <a:xfrm>
              <a:off x="5029200" y="3124200"/>
              <a:ext cx="76200" cy="76200"/>
            </a:xfrm>
            <a:prstGeom prst="star4">
              <a:avLst/>
            </a:prstGeom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00" dirty="0"/>
            </a:p>
          </p:txBody>
        </p:sp>
        <p:sp>
          <p:nvSpPr>
            <p:cNvPr id="110" name="4-Point Star 109"/>
            <p:cNvSpPr/>
            <p:nvPr/>
          </p:nvSpPr>
          <p:spPr>
            <a:xfrm>
              <a:off x="4876800" y="3276600"/>
              <a:ext cx="76200" cy="76200"/>
            </a:xfrm>
            <a:prstGeom prst="star4">
              <a:avLst/>
            </a:prstGeom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00" dirty="0"/>
            </a:p>
          </p:txBody>
        </p:sp>
        <p:cxnSp>
          <p:nvCxnSpPr>
            <p:cNvPr id="111" name="Straight Connector 110"/>
            <p:cNvCxnSpPr/>
            <p:nvPr/>
          </p:nvCxnSpPr>
          <p:spPr>
            <a:xfrm flipV="1">
              <a:off x="1981200" y="1828800"/>
              <a:ext cx="4953000" cy="2514600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2" name="Straight Connector 111"/>
            <p:cNvCxnSpPr/>
            <p:nvPr/>
          </p:nvCxnSpPr>
          <p:spPr>
            <a:xfrm flipV="1">
              <a:off x="1981200" y="1066800"/>
              <a:ext cx="4572000" cy="3048000"/>
            </a:xfrm>
            <a:prstGeom prst="line">
              <a:avLst/>
            </a:prstGeom>
            <a:ln w="28575">
              <a:solidFill>
                <a:schemeClr val="tx2"/>
              </a:solidFill>
            </a:ln>
          </p:spPr>
          <p:style>
            <a:lnRef idx="1">
              <a:schemeClr val="accent6"/>
            </a:lnRef>
            <a:fillRef idx="0">
              <a:schemeClr val="accent6"/>
            </a:fillRef>
            <a:effectRef idx="0">
              <a:schemeClr val="accent6"/>
            </a:effectRef>
            <a:fontRef idx="minor">
              <a:schemeClr val="tx1"/>
            </a:fontRef>
          </p:style>
        </p:cxnSp>
        <p:cxnSp>
          <p:nvCxnSpPr>
            <p:cNvPr id="119" name="Straight Connector 118"/>
            <p:cNvCxnSpPr/>
            <p:nvPr/>
          </p:nvCxnSpPr>
          <p:spPr>
            <a:xfrm flipV="1">
              <a:off x="1981200" y="2743200"/>
              <a:ext cx="5181600" cy="1905000"/>
            </a:xfrm>
            <a:prstGeom prst="line">
              <a:avLst/>
            </a:prstGeom>
            <a:ln w="28575">
              <a:solidFill>
                <a:srgbClr val="00B050"/>
              </a:solidFill>
            </a:ln>
          </p:spPr>
          <p:style>
            <a:lnRef idx="1">
              <a:schemeClr val="accent3"/>
            </a:lnRef>
            <a:fillRef idx="0">
              <a:schemeClr val="accent3"/>
            </a:fillRef>
            <a:effectRef idx="0">
              <a:schemeClr val="accent3"/>
            </a:effectRef>
            <a:fontRef idx="minor">
              <a:schemeClr val="tx1"/>
            </a:fontRef>
          </p:style>
        </p:cxnSp>
        <p:sp>
          <p:nvSpPr>
            <p:cNvPr id="113" name="TextBox 112"/>
            <p:cNvSpPr txBox="1"/>
            <p:nvPr/>
          </p:nvSpPr>
          <p:spPr>
            <a:xfrm>
              <a:off x="6477000" y="682823"/>
              <a:ext cx="190500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 smtClean="0">
                  <a:solidFill>
                    <a:schemeClr val="tx2"/>
                  </a:solidFill>
                </a:rPr>
                <a:t>q(irrigation, cooling)</a:t>
              </a:r>
              <a:endParaRPr lang="en-US" sz="1400" dirty="0">
                <a:solidFill>
                  <a:schemeClr val="tx2"/>
                </a:solidFill>
              </a:endParaRPr>
            </a:p>
          </p:txBody>
        </p:sp>
      </p:grpSp>
      <p:sp>
        <p:nvSpPr>
          <p:cNvPr id="114" name="Title 3"/>
          <p:cNvSpPr txBox="1">
            <a:spLocks/>
          </p:cNvSpPr>
          <p:nvPr/>
        </p:nvSpPr>
        <p:spPr>
          <a:xfrm>
            <a:off x="628650" y="365127"/>
            <a:ext cx="8641474" cy="777874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>
                <a:solidFill>
                  <a:schemeClr val="bg1"/>
                </a:solidFill>
              </a:rPr>
              <a:t>Scale, Intensity, and Segmentation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17" name="Title 1"/>
          <p:cNvSpPr txBox="1">
            <a:spLocks/>
          </p:cNvSpPr>
          <p:nvPr/>
        </p:nvSpPr>
        <p:spPr>
          <a:xfrm>
            <a:off x="628650" y="533400"/>
            <a:ext cx="7886700" cy="1046519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b="1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dirty="0" smtClean="0"/>
              <a:t>Differentiating Scale from Rate </a:t>
            </a:r>
            <a:br>
              <a:rPr lang="en-US" sz="3200" dirty="0" smtClean="0"/>
            </a:br>
            <a:r>
              <a:rPr lang="en-US" sz="3200" dirty="0" smtClean="0"/>
              <a:t>(or Intensity) of Use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18434430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Basics of Emerging CII Methodology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1828800"/>
            <a:ext cx="8024387" cy="1856919"/>
          </a:xfrm>
        </p:spPr>
        <p:txBody>
          <a:bodyPr>
            <a:normAutofit fontScale="85000" lnSpcReduction="20000"/>
          </a:bodyPr>
          <a:lstStyle/>
          <a:p>
            <a:r>
              <a:rPr lang="en-US" dirty="0" smtClean="0"/>
              <a:t>Classify customers along some common definitions and criteria</a:t>
            </a:r>
          </a:p>
          <a:p>
            <a:pPr lvl="1">
              <a:lnSpc>
                <a:spcPct val="100000"/>
              </a:lnSpc>
            </a:pPr>
            <a:r>
              <a:rPr lang="en-US" dirty="0" smtClean="0"/>
              <a:t>Vast majority of CII water use and accounts reside in 20-25 categories</a:t>
            </a:r>
          </a:p>
          <a:p>
            <a:pPr lvl="1">
              <a:lnSpc>
                <a:spcPct val="100000"/>
              </a:lnSpc>
            </a:pPr>
            <a:r>
              <a:rPr lang="en-US" dirty="0" smtClean="0"/>
              <a:t>End use dominant classes relatively easy to define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27766" y="4464410"/>
            <a:ext cx="2828683" cy="1390650"/>
          </a:xfrm>
          <a:prstGeom prst="rect">
            <a:avLst/>
          </a:prstGeom>
        </p:spPr>
      </p:pic>
      <p:sp>
        <p:nvSpPr>
          <p:cNvPr id="9" name="AutoShape 10" descr="data:image/jpeg;base64,/9j/4AAQSkZJRgABAQAAAQABAAD/2wCEAAkGBhQSEBQUExQVFRQWGBUYGBgYFxodHBcYGhUXFxcYGhgcHCggFxwkGhQXHy8gIycqLCwsGB4xNTAqNScrLCkBCQoKDgwOGg8PGiwkHCQsLCwpLCwsKSwsLCwpLCwsKSwsLCwsLCwsLCwpLCwsLCwsLCwsLCwpKSwsKSwsKSwsLP/AABEIALcBEwMBIgACEQEDEQH/xAAcAAABBQEBAQAAAAAAAAAAAAADAgQFBgcAAQj/xABEEAABAwEEBgcGBAMIAQUAAAABAgMRAAQSITEFBkFRYXETIjKBkaGxB0JywdHwFFKC4SNikhUkM0NTorLxwkRjs9Li/8QAGQEAAwEBAQAAAAAAAAAAAAAAAAECAwQF/8QAJREAAgICAgICAgMBAAAAAAAAAAECESExAxJBURNhIpFxodEU/9oADAMBAAIRAxEAPwDOm9KvJ98nnB9adtazujMJV3EfOn51XnsqB5KQr0NBe1WcGw96VD5Vyd0b9Tka2/mbPcQfWKUrWBtYIEgwcCOE55VHu6EcGwHvHzpt+EAPvXk9oRgJnM8RVxd6Go26ZctXTeAVsSlKB/yPmoeFTyTVY1WtieiuhSRdMdoYk+m6rGkmhqtksOFUq8KEF16kgmfD60rAO2KKk0FMUtB507EHCqO02pQJSlRAzMEgcyKBZ1JvC/N3bdzI4TlV20frPZUpCEhTaRkCn5pmedVGmJlSQKIKvH46yvZqaV8UT540hzVthQwTHFKj+4quorKZer0LNWR7U4e44R8QB8xHpUXbtXXWgVEoKRtvAf8AKKVMLQzSsUoLpmHqWFVNjHXSU4/tN26Uh1YHPHxONMAuvekNOwobu2NUzN7nQHX1zB9PSpAK30sEVDih2MG0qNeKZvHGMIxE1I3AdlEYs6AqVAkbgY84NCi0MjS2QTBN3dTmy6IccxSyo8SIHic6tNgesoiEhCv5sfPGpxDgIkEEbwZrVRvZF0Zw9YSjBSSk7iDNNlt7k+NXrWJfVSmJJnyiqm+ADBIB3SKrqhWRNoSoCRA7qbJfJMEQfvbUvamcBTJTEY1E8DQGDtrwilqVTV+0pGZA76ysqhaqEo0zd0ygbZ5TTdWlieyhR+++jsOiQnlXVF/iHv8ATHj+9dS7DohndBuoOK1j40fWvWLFaB2FA8gR6VfrJrfarvWaDqd4hfjdn5U4d1oaEX7Mjf2Y9BWr44PwJSZnyrRa04HHmo+iqTanw4Gy2wpSwoh8AkiCIkpbgATJynZV9OtlmIj8Ik7sZ+XpVM0hpFbNpL9l/h3+22FD88yARkJAyq+KEU/9eP34KUgNi0e0poFSXW1G6hQAATMAFYOJMHlOUVIuWEIs5eCnBGwEY9a7Pzoln0CuHFAuT0kgX8CkkkpxHV3YcKl9IWM/g1oViQ2RMzN0YHIZxOW2o5qcbsuVWVNrTQ/1VD4kj6mnremj+ds87w+UVCt2AFOCUEyrNOOc5jHbRmNDSesgD4VK/wCq51CT0yXRYWtLKPupPwrSfKnbekh7zax+n50yb1OYKJFtCVRN0gxMZSRvqT1BalhWclSTjxQPpRU06YsUKRpVr80cwaKm2oOSge8VL6SsQLThgSEKIMDA3TBxqn2nQVsQyl4psym1pCkytAUQcR1SEkmNgJp3IEkyfSvvo7NpKT1SUngY9KoidIuJzs6hxST8lGpXQNsU+4Wx0rZAUesZxF3CCAclCju/QdS6N6wvpydV3wfUGmdpty3DK1FR4nLlsHdTG2MOtIUsuJKUiTKMc42c6ikayJPvNn+oeqYp/J7F19E+F0sGoZnTiTu7lpPlIp8dIoT2gtPNBo7oKJGzMKcVdQCTuH71N2bVN0iVFKeGZ8sPOql/aE4pQspGJVdgDjjRmNYlJ7DixyUfTKrUoiaZZntV3k5XVcjHrFMHrE4jtNqHG6Y8cqAzry8nNYI/mSPURSbT7QVnDpEJ4IGPzNU5RFTFB7jSvxFRS9KLdMhDqydpB9TSXA/+RKZ3qn0qOxVEuLZSkaSKTKVEHeDFQPROHtORyT9aUNHJOalK5ml2CiyK0qtxIJUVKkgZYCBOzPEU3asiVpWVKCcxCs8BiRsM45Gh2Cx3WxcAESY3yd+/qivVsOLlJ6qTnjJInLhzrpi/xM3sDYEFTSdufhOHlQtJ6PdcCQ0DOMwkn0HGp2ypSlIEZelcNak2Q3Si8FAqPWAIgnfngCahrwwTKjadVn0pvOh67wSY74y7xUK+wlPZZW4fiA+fyrSWfaMlxKVNtCFYgqWAIO3LDxoOkNHO2hBc6KzJjEqQqVeKTB76z6R8Fdn5M3AeOTDbY4m8fKKes3464E8D8qcu3goiAYJHnSCgms7LoHXUroFV1AUQrVkYK8IymLmPIHfw4U6Gjsf4bl0RPbUk8cJioKw6YSgC82uU8DB+86fnWZB7bZKZyuEcoO/xqrTQU7JZhDyf/UuxsCHVqnvBgDjULpDRqk3VlSlSSDJmJn5pFO3taWvdvJmMLp+lR2kNNtrHbJVKcwrfxG6s3bTLqmX3Qej0JbC0JhTqUKXicSExMZDblT5+zyhQ3gjxEU11bdmyt8AoeCjT1i1BRgTIxxChtjakVpcprszOksGd6Msbji1Ib6MkQTfUE7BtOFWOyaDeAF+zKUd7dpQPJTZ9agWnUtvOpUpKccJIGKVLGE91SbFvQoiVtH+iajjlgtko/ohIErs9uSBnd6FY8cK89n3YcTuu+V5PypoLVnCxG4QPSjahO/3h9HAn/f8A/qrneGStMuFoalChvSoeINZvYtJXUgK2JiTMDcCYwFakEVl2jbUtsqurWkBSh1SeGwEVLdMI6HGi2kvTdeaQdt91CRyhSpp3q3ZLlvWgqSogKxSoKGLTREKSYOVE0Xayp28tV/CAVY4QcMSd5o+jnQdK9UBI6M5Rj/iYwOVOWhk3p1uLO5yBx+IZ1S7Tb7PeIcsFmMCZbC0GP0nCr3p4f3Z34DWaBFmiFIcnCShwKk7rvR9+dOLp0R4BJVZ3H0dC2Gx1pT0i15RBN7Ad1aiCg4BSSd0isqa6NNpb6O+BPvJAkc5nIjCBWqp0YQq8QDB8OOc0UnJjvA3tNmvMvDH/AAzln41SX9EHY45G6R6xV50g6W7LaVgAlLRIByOIqhWPTynUrvICSiDgZnAndwrHkeSoj+w6GRtF74iT84qw2OwpTkkDkAKzxOt9oBICWh3KPqal9X9YLS7aWkqcF0qxAQkSI350o8sVgbi2aCyxTXTSSlKYzn72inC0lAElRkwLuMc5IwifEV5pBjAAEHAkHfMkEV0J+0Q0l5IlhV4xCstoHlFFVZJo9ns5SMY++6jKWBjUSqxoPYGoQBw+ZPzoxFes9meXpXsjeJ511x0YvYlIwrP9dLOl22hsOoS44hDfW/y0YqOQmVqUJH5U8a0ICqTarJNutCg2oGCouEAiEpCQkEkRN3KodmnG1F2x4jRIQlKGnA7dASAhK5gCJgp4b6kNGaLcS4FqQ4lIkkqSQMATGQqqWm1uD/DchV4JE3AJIntBZnuxqe0BaHz0inXlOJ6C8EkqgXlBIOI3A+NS1SsWxTbIUcMfvGiO2LA+HlWLv6xPpeUptwplaiI4kn51sOim1G9eJKghtJJzKoBJPeDWXWjWwAsArypJagDFdWdDKW1oxIzYbI4tq9QaOjR7OX4dqfhXUA1ZdJbCrPDsZR8O8edOHbLpVRlIKMBtSfMpmuj4EvKMvkbOc1OKiVJWsAkkAJwAk4CU7MqC/qksR/Ec8NvgKf2ixaTgXL4MYlRRnOYhOGGEGcq9vWiRfcmJvC8kwoAGQIkwoHAcabh9r9Id0P8AQTrlnaKAoTM3lAk+H70RzTdpMxaGQD/7I9b1V9Vltt7tpB6uBKDiB1sk5TMUh6z2yCL7eck4TG6OiiMqqK6rDX9EN5ygNr0G44sr6VKiokk3ZEk4x1q5jV5fvFJ5Jj50dti03AOkRfkycIjYAAzgRvk5mnluSu611gFC6CbuHSEpQFglOQKlfTdEoX6/RfahirV533Sgc/vGpjVizWmzPXklsyCCDIEGN3KnGiNWre8kuM2lq5eUO3OUYSGzvFP7Vq1pQrC0vtISAkFCFmTAiZU1hJk95iqXFS2hfI7yWRjWJXvISOSvqKoFq0C6pSlBUXlE5kTjuHCpVvQ2kAFJefCr0RiICQeteN0QCMJPHLZG2Fq1G62m0JQpCG5bMFSISBBTdwzAz9ayfBe5Frl9RGidEWhJ6rihvhSsPOpHV9p5m1JcWbwxCpMmIVtJwzpzozVTSD61EWhq6iL0gAmZjHojuqSGodsSgBx9tS7xIIwEYR7mYMmn/wA/mw+b6H2l9O3mFpSgSpN0ErSR4AzVQVolwDB4Kw/08uExUjYtC22VXH21dpPWAEHFMghOMEHwqUsehrb0iA4+2QQpJAI7RQq6rBIgAwduXGKJcN57C+T6KrY9AG+lV8JIMwQqD4JMVrlltyFmEq60HZ9aqKNSLdeF202cpw6igTMHKbk5CN9SWrmq9tYfCnnG3EXViEADElN33Qd++nHhcXd2RKaYXWG3hdgtRSTg3BlMYlQjbWZ6IHUf5D/iuth0zoVx2zOtIUEqWAApfWA6wOIAxwFZ+dVVIcW0u22a/F0thCgq8UkCYQNqgRwqeXhcn2Q4TSwUUds86smpmNsa5qP+00xt+q1obfWgNqWAe2hKik4A4EjjHdV21a9ntoYtCHFlq6kKyUScUkD3eO+uGPFNzVLRu5JItloZQpHXSFAEHHKRtx+8aqev6g2y0E9UXjlszMCMh1stmVXc2JUEYeP7VA602VsBBtA6slKYKu0pJkG7wSc91evx/i02jjnlNIrmqTwLTl5Q/wAQDFQGSZIE86uliYlxBG8H51GWfUUEAhQSkqvJAJJgtoTiSM+qfGrG1o8piCBAgRyjdS5V3naWBwfWNELb+0SQDEQTkCSTkd4HlXtjxuSBheM9XHAg9n4hsp3pezhtHSKJgXU9VCVHFUA9ZOUmM6c2fRpAkKSQR+VI/wCKRWvbFEjYCs5sSmjabQ4VJAUlV44ZLegxxujzrUV2EgHEGBkNvLCoCyas2daAsIWLwBgnHHYQNtYyxstFYQw2lhxwJPWcdU3gZIQ2gDZkTPjUk64G7JaVAzcbbb70MyfM1MvavNJCAArtBOeyCTs3A1A6/IRZ9HOpQIvHxJKQT4VlJ2sFrZjOi7P0lqZR+ZaB4rE+VbrosylavzLMchH1NY3qUwV29uBN28rvSgx5kVslgQUNJBwOM95pSKRRdZ9YVItbqUzAKR/tTPnXVM6O1fTaEdMrNxbqu7pFXfKK6saNfkrAysOm7qcipQ2DwEnZ950i0e0NtAIvAq2hKCUjhfkg+XKqnpLSX8BVwKlcAmD1UkhJ6wwn3f1q31X02Yym8Dd3gYxXWo+zmbNW0Vrsh/C8gnOBeSqN91Xa7j40Z7RrPWcQJUoKN68cSoHGJjburJlNkKBQVYGQdqYOBwrR9XtILcRKhmltXebwV/xHnSarIJ2SD+iWEtF1tCW1FN8qA3wrzOyq9pTT6G4Sq8XTEpSQAgHYpRnHflHHOj2m02qCi7LCQBej/TImTwKDVRtdjWh9ZcSFGZiTBkYY5xs7jQl7HL6J+y6yNFYQoFCpgKvhaD3pGGedT9vBNkcJJNyFATgLq0qMDLIHxrO3LEq6SoRgMAMjkB3zAq9aOaWbG+hZklCh39FB8wKGlsk0LUpafw5CQAAtWAAGxJ2VJaavosr620lS0trUkCZJCSQMMcY2VE6gaLtDVlIevAqWVpvEYJUlBAI8c6sdoK46qk8pjvw+nhWngT2UbQ2k3H0FZYeQswFBbapwAB90SMJwqaRocEkBRm+YEbISqTui9GNTdkshUTfUDlABUecyBw86VYdC3VElZJlWAAAhUHGZkyM90Ckkh20QqtELQlRCyMshHzpn0Tm15XifrV2dsV5N05c6ZnVpo5pP9SvrScUxdmVNTR2uKPf+9D6MT2zVvGrTH5B3qV9aWnQDA/ym+8T60uiH2K/oBA/EI6xJ623+U1cYpqxo9pBBS2gEZQkA5b43U8mtIKkS3YkiqBrTZm2dIJeUpKekDZxIzQSCYzOCU1oM1n3tC0ety12coQVAIIMDKVnwqmIf/hpMoaWpKjIISYM8atM0HRwCWkDDAZmiLfaGbiR+oVCSTwM9qG1tCfwi1KEhJQRG++kfMjvqQXpJlP8AmjwNRumLW0+0pq8vrFJlKceqoK2nhTsRI6CtPSMJVF2ZwmafXahrJplLTQQlpZCcJPV+tNNJa8IZRfc6JtOUrXt3dXkaVgSmnnLlmdVAJSkkA5SCLs/qiiaMWosoK4vEYwIA4VUBr+1aUwlxtaVEp6raoJTBI60cPKjaQ066220QpxSV4QhIF2Dtx4+VDY6LnFVXR613uuVErvmMglN43RGwwY7qqtt1mtfTqb6JZQJha3FQcJB93CcM6mdH6fS2nsBSscQrDZgTjO2l2CietKJQqcYE57RiPOqH7VXlqsyEpSolSxgATkCdg5VYHta1nAIbHifWPSo53TrxnrkTsASB5ConnRUcFI9m+hnEWhbrra20hBCStJTJKhleGOANaBpS2XGXF/lQo+AMVV9D6T/FPvJF5IaMFU9o3lDAbB1DUrrAqWbn+ottH9SxPkDXPNuzeJJaKb6NhpH5UIB53RPnNdSiuuoEZu1Z5wCQUkFJRkFJOznt+wQF7RsRdUDsh2UqT+qLq+YA786d2Z1c4IHev6A1MWZLyswyP6j9K2tmdEL/AGOl1SeyRkUNgm9vvLIASDy76tVgsdxOMSd2QjIDgPqaS3Y3f9RI+FsfM0r8Ara853XR6Ck2Oj1h0BLg3LV/uCV/+RqFdsIKQSAQJgGRA3BQxjDLgNwpzaNGgLULzhkJV1lq/mSduOQpsNHtlOKAeePrRYDc2dttRVKAri4VEcrxwMYTR7BpZtJi+CDux9KUqzIAwSkYbEgUlCaGxUaDqPrUu0WZN4FakJQFkgiTBE4jHFJmJqRc07E4AffAVW/Zy6AhxEiUleE7A85BjkoU91zc6JCFoABUohXHqKUMOaa2q1ZPkc2jWu6MD4BX7VMaE0l0zKV45qHgayS06UKkpzBKikm9hIE4CNorQfZ+9eseOxxY8k/999EFkGW5DyhtnnRA9vEU1SCMvOiVrRA3tOnG0KKSFSOAHqabHWVOxBP6h8ga80qyE9YATE7BJ3ExwquvWrSBP8NNlbEnFwuKMbMEECeGFZPDGWNOnnD2WvG9+1AtWs7iO2plr41Np/5Kpuh0dHccUm8U3VkYAm7CoBMgEqJFY017M1BRDlpYHBKVuK5wAMaEDNiRrMXElSbUyUyoShQVikBSh1U5gEHvpSbQpYvdMojEYBQyJBzI2g7Ko+rGhWbKytnpVOhawuCm5BCFIMCZyV3FIqwM24ITdQiBJMSTiTJ5Y0mBKWlm62pZvrIgxtggYDeZ41GWDShcUoGzuNgJJCnLvWIjAJDhIwnMbKE/bH3EkIUEQoDsg4QVbTnJHhRdGaJdcJvum6MVrPujckZXj4AY7gXQFO0xbNMF9xLN1toKIQoIZRKdnWULxMYSKsdhff6in38biQpN5RF66LxEYdqdmRqH0/7SbHZnC3ZbM2+pOCnHIVJ29ZQVPcIouretzFulPRBl5Im4OypO0piBhuAHzoY0T1t0qgsFu6td4gdTAjEqmZkbp40yRq6h+zFC20t2dJKlKdWqAcCcQQpRwBzAzx2VKWKy3iEjCVRyED96oHta1qLj34NowyzAUB7y88d8es0AT2jGLKkFNjcYWEmVXE4gnCYUpRjDOal7PopTyk3nFpSlJUrrQlIBMmMpyrINTHFptzNyTeVdUN6SDez3DrfprUNbtKlnRr92QpwttA7wRKo7rwoWwKjp32jgPFFnYaFlSYJKQXHBkV3ziDtHdVqbIjDI4jvFY+lgqWlO8hIHMgD1rZOhAEAQBgBuAwHlSkNA6HMY0UtZ/f3lQXEBIknKosqiv6gOKQ08ojrLcz5CfVZqftjylqaOEIXf5wlQA4YqnupvqVYbthaJzUFLPG8okf7YqXNnEzWUnbZa0J/tBX5fWuon4aupDKQ1agUpVIAUAccMxNSdk08wgdd5scLwJ8BVNZ1Etaz2Uj4lD5TUiz7MnffdQOCUqV9K0/H2Z59Fjd19siffUr4UK+YFMH/aYyOy04rmUp+ZpVk9lzUArcdVyup+R9amGPZ7ZE/5c/EpR8pjypdoIdSKfa/aCpZkMpGBHWUTmQdgG7zpiNabUvBCR+hBUfnWpWPVyztDqstD9KZwPKafdCNgEDYKO6XgOr9mSos+knckvDuCPWKO1qLbXe2pI+N0n0mtZ/D7cqIhuMdnLLjS+T0PoV32a6nLsloWtbiVX2ikhIOd9JBk8Bu21Ztd2P7sDuWnzSsfOnWixDgx3+le63tzZFcFN/8AyJHzro425RyZyVPBlSgYIEdq8DuIkeYPpWg+zU/3dwEyQ6T4oTHkJrOLTagl26JOOwE7s4GGe2tH9nT5U08D7qxHAFMj1qkIuzatlKoTZok1ZJW9blvFMNLu4jYDhBn5VVxYXjJcfUQMTsAG2rnpwZ91R2jbMFLKldhqCeK80jiEjrRvKKl7H4G1l0QlDXS2pVxsCQibqiImXDhd33cIGZ2CqaV9tSGJbsLQujC8IQk8sJVzw76rXtM12Xa31MtqhlBgwe2oHHmkHxMndFGu0mwo0qze2hxZu2llC2ycQDMcYVn3EVdrHamnm0usqvNqy3g7jOO/PHCDx+fq0b2TOuRaE4FkAEyodVzZCZnEA4xHUFSxmgMp7Z/m/wDEVBe1PWQ2WyosrRhx0ErIzu+94kwOA4VOWaSpISQP4qSZE9VJClDmQkjvrJ/aZbS7pJ2fcuoHIJBPmo0/AFTUmp7UZKlW9gJUEm8SSZxSEkrGG9MioKDVm9n4H45BJghLkDeSkiB3EnupAa9Ynyk3pEIDilYZ4QI3Y491YLa7QpxxS1YlalKPNRJPrW4NInCSLyHBGw3ruJ4gA+JrEnLKUKKVZpJSQd4MGjwBM6iszbWySOqHCJ2koUkRv7U91W/2hBRsidyXvAFBAnvnxFRvs/0Pdl9QgHBHwz1lcsIHI1ZNIoS6lSFAKQvtCSCDsIMZ5eAqbHRnerVgK7SiJF03iQcgOPEwO+tMJphofQ7bIhtMbSSZJgHM09NSxo8UcKYaWQpbK0oMKKSAdx2HxoztrE3UStW0JiB8SuynlnworNhczUU47EyY7zn4DlUt0UgujUhtltGYSlKf6UgfKnaXQrZHrTYCDuO+ihdZFocSnj511C6M/mjurqLCgaWFDZ991HbR3+NJUtUx6UZDEfYpKwDNj+aldHOXjSG1RkJNE6Ujb986KsYpKYnKuu7zPACvWFAq2ZffrTjoKqhAmJGHhypanozInuob6UxgoTwxrwAD7woYBbA8Q4ndOG7HZQNd1v8ARDoZIB66AmSRsMbQCMhvmvVi8PpRG7YSkoUeugSDtUnL+obe7jW/C/BE42Ugt2hY6qXCIGASrZhu4VctSAtIUheCgEyDmMVZ+VRNttjiAoIJCjxEnH6TTjUJ0l528SVFJJmcIcgCDlgrKt0jEvSKJQ00uqAitNfSqprJp0M6H6Vs4uovpPF0i6e4KT/RVn1jP8Nfwn0qhe1rDRzISISCyABkBcMQN2VTIEY8a4Ghk11Z0ULCZrRfZQIZtJ3rQPBK/wD7VnaUVo3s1siwytSlHo1KhCZwkdtcc4T3Gi8B5LsyshSCCB/FxnakhSYG4yoVlHtDsikaRenJd1Y4gpA9Ukd1aoUXmwN97LZjgRx21C6zaFbtqUh0lt5GTgTKVD6HO6SCDlIza0Bkaavns90MQFWhQzBS3y95XeRA5Kr3Rvs6Qhd513pAPdSkpB5kmY4Dxq4ttwAAABgABkBkBwAGyoY0KeXgIUAUxB3GN23MgjjUTa9BMvOdI4ykr2kKVCuJTgD3z31NO4k0wtdvbaErUBzPpv7qGxocMojuHhsw3U2tlsQ2JWoADeaj12197/BTcR/qL+SBieZpdj1XSpV5xRdWNq8h8KchWbkkOgtj0yFhdxtxWACTEJMkT1icMJ2cpo6dGLXi6qB+REx+o5q8hwp8mzXRkK5dojKRUud6GlWxKUpQkAJugZQBh5UPpBvrja5yrkLG3PjUv7H/AAKSoq2wPP8AavUsYYV6ADl9aWrDcdwGZ7qmirPAg8fKur02dW8jgBh4kV5TAcsuDdHKKUo84oN8RgR414gKPAUMB2lSYjGkBKds0puz95pSiBuJp0FnrjgAF3f64fOllH5lUFxJI30SRt20KgZ70qckikFyMN9ECQdh9KE6xGI2fZp2hDptrDGYptpdQ6FQGBAJSRmCMZkZUWQROffQ3ReBGQIin2Y6Mm0tpy0FwnpnJG5UelWb2T6Yddtyw4tSoYVE8HG8eJ451A6a1df6RQS2VCTChEEc58qmfZZoxbVvClwLzbibuewKx/prqjJWYuzZkml0IGMdlFFamZFac7PcPUVTdJ6IFo0abMnttC4J3ogtHkUhOPE7quOneyeQ9RVaWlQVfQQFAQZ7Kk/lUPMHMSdhIMSKRg7zJSopUCFJJBBzBBxBpAiti03qzZrWbziFtufmRmeZAIUOYBqKs3s5sqVSpTrnBRCR33QD5isxlK1c1eXa1wJS2ki+uMuA3qOwd5wrXLJZ0tIShIhKQAkbgPvPaZpNnsqUJCUJShKckpEAch886I4YSeRqWMU2k3E47BsG3GkqTxoy1AZ7APSorSen2me0oTsGajySMapgh5FM7fpVDIClqA3bSeAAxNRKNI2i0H+Gnom/zKgq7hkPPnUvYtBtoM4uLMSpeJ86xlJIpIh1aStNoMNI6NH51xPcnId80+0dqylKr6yXV7VLxHcKl1Mp2/f0ot+MBBFY/I2X1BhiM8fly3V444NnlRFGeBpqoTljx+86VjoV+KIz63rXuCschu+p+lJ6OMcZ4/WlNPDI4VVIViShByw5YeVJ6MCnamQdlNHkYwnE+nP6Ushg6YOHds86cNpIxJknb8huFN2bPGZP35U5Fm3VdiDhzj5/tXlCuKrqQxYcGcTzpZg5wBypp+JExP7V70+Of3yqYplNodjHLAc8/pS0gZTTdOUk16Xtg7zVY8kjhS4yPdA/avLOsBI37e4xTa+BgMTXrLuJHI4cR9RSbT0UlQ/6XdQyZ3k16zTkYCjQ9jZlsjA8xG79vpThTIivHVQATmMeY2jjh6CvF2sYR3E5VSd5JGi7OdwimzDXQuh1IBImRzBB8j941IGVZ/Si9EBVKXoVeyfsFsStAUkylXkco4EHCKdEVUbFaPwy5/yl9oZx/MOIGe8cRVqbcBAIxBxB3iuyEuyMJKiK0+qBhu286rxnhU/p85VBGpnsaBFNeRXq3QKhtIazttm6DfX+VGJ7zkn1qBkupUVF6U0221AUZJ90YqIg7NmIAxpimz2q0CVEMtncesf1Z+EU8sOrqGeyJ/mOJ51nKaRSRH37VacRFnRvzWf1HLu8ad6N1caQZIKlZlZk95GffUwhoDPGnDRAyqJSfkaQRqwpAkd0Ukp2RSFvRlh6Hu+dci04Y4c/rWWCzwskZCRTZbsTnO6KeLfJEDDjt7hs76D0AI+/Wk2gSGaHJzx4fUbaMTuw4GkuWcjLH1rk486FlAxw1aQcDgeNeuMpOYoGAGMV50cjaE7t/wBBwrSsE2DdeKcEExv+lEYSYwpBJFGZc4UCFocP7UQnmKUQD9/OvSq6JOQE47udVQA+/wBa6m5eWcQABsBBnvr2ppjtCE9UQKWHd+Vc84EjHE7vvKmodvHGs2aIKpV7IQPWiIb5+Nc3lRm0bdgzppMVnjdmJ+xXIICxiIg48iOPGiSVfD68+HDxpKUQpJ4+sj1Io1oLH6HcMAT5UoTvjl9aGqhlw07Cg8ikNoGW7Ll/38qU3gMaQ6vakEkbd428/wBqaWcg2EQaUp6cACTQkiRicPX60ZIGwVolRm2IVZCoYnuH1o+hbf0Kgys9QnqH8pOzkTluOGRFJvEZU2tPWEEePmOVNS6vAVY407pLrqSRF0kTOEbDwwqmaQ1tQDdbl1W5PZ71be6ae6Z0Mq0GVuEpB7JO2Igx2jxM769sOiEtjqpg7znRLmyCgQDljtVoxcUGm/yjAcjtV491S2idEtt9lEKG1eY4hO47zFS4bgztGU/Ld3V68sEcfT73VPdsKoK1Eyc/vLd3V64+BQ7PaEqzgHd8xSVNgms5FIQtc4iitOXudDUpI+/Ib68OJxlPLtd52Dh50RsGKtDgBgYkbBs5nZ60C4TirHhsH3vpbfVEbNm7/v7xrxTpjDyp0KwokcR5+P1orb091N2XtleOTMjx3VLihpse03taQB6b54bSaF+NKcxJ2ceY2c6K0raTJO3YOApa2PYJNmVgTjw3cdxP3xpRXs2+fhTtulKaCs+4jZVJioapHDPbXJZB3z97aP0ZTl1h5/Q+VDSsT8vvKqpE5FIQRxHn4UGelOHYSf6lcRuHrXPuFRKEn4juB2DiaSWAANkelO6HsPFdQgT+bxArynYqGXQq/lPj+9eZZg90V1dUUWOWrWjfjyNHbk4nLMD5murqoQ5SgyNle2tICTtMT4Yj0rq6qpE2eqtQidlJIUT+UeddXVMsFI5MDPE8flsFOEqwrq6hMGgDMyU7BiOR2eop4E4cK6uqrJo9AjlQUJnEDDf9/OurqljR45ZY64zEzxHyNI6MGurqz5EVFiXmcKYGz11dSWBs8WgRxG2gJdMnhmdn717XVaySx0y2BjJJ3n7w7qVXV1USLKMI30F2z3QSMtvD6jz511dSGeJVhSCvG4MVHHHIDeTt5V1dTqxIJ+HCRvO0nb+1clucsDXV1S90NC0qxjI/eNFSuurqlqirsO2qRTTSOAAHaUYTw3meA2V1dTiDBsAoEDEZk+8TtJ3+VLU5eGGIryup2IbKMV1dXUUB/9k="/>
          <p:cNvSpPr>
            <a:spLocks noChangeAspect="1" noChangeArrowheads="1"/>
          </p:cNvSpPr>
          <p:nvPr/>
        </p:nvSpPr>
        <p:spPr bwMode="auto">
          <a:xfrm>
            <a:off x="101600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24200" y="4288198"/>
            <a:ext cx="2619375" cy="1743075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000" y="4277901"/>
            <a:ext cx="2628900" cy="1743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50211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Example CII Classification Scheme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1"/>
          </p:nvPr>
        </p:nvSpPr>
        <p:spPr>
          <a:xfrm>
            <a:off x="609600" y="1600200"/>
            <a:ext cx="3886200" cy="4409637"/>
          </a:xfrm>
        </p:spPr>
        <p:txBody>
          <a:bodyPr>
            <a:noAutofit/>
          </a:bodyPr>
          <a:lstStyle/>
          <a:p>
            <a:pPr marL="457200" lvl="0" indent="-457200">
              <a:buFont typeface="+mj-lt"/>
              <a:buAutoNum type="arabicPeriod"/>
            </a:pPr>
            <a:r>
              <a:rPr lang="en-US" sz="1800" dirty="0" smtClean="0"/>
              <a:t>Lodging</a:t>
            </a:r>
            <a:endParaRPr lang="en-US" sz="1800" dirty="0"/>
          </a:p>
          <a:p>
            <a:pPr marL="457200" lvl="0" indent="-457200">
              <a:buFont typeface="+mj-lt"/>
              <a:buAutoNum type="arabicPeriod"/>
            </a:pPr>
            <a:r>
              <a:rPr lang="en-US" sz="1800" dirty="0" smtClean="0"/>
              <a:t>Office Building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1800" dirty="0"/>
              <a:t>School or College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1800" dirty="0"/>
              <a:t>Health Care Facility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1800" dirty="0"/>
              <a:t>Eating or Drinking Place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1800" dirty="0"/>
              <a:t>Retail Store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1800" dirty="0"/>
              <a:t>Warehouse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1800" dirty="0"/>
              <a:t>Auto/Auto Service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1800" dirty="0"/>
              <a:t>Religious Building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1800" dirty="0"/>
              <a:t>Retirement or Nursing </a:t>
            </a:r>
            <a:r>
              <a:rPr lang="en-US" sz="1800" dirty="0" smtClean="0"/>
              <a:t>Home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1800" dirty="0"/>
              <a:t>Manufacturing</a:t>
            </a:r>
          </a:p>
          <a:p>
            <a:pPr marL="457200" indent="-457200">
              <a:buFont typeface="+mj-lt"/>
              <a:buAutoNum type="arabicPeriod"/>
            </a:pPr>
            <a:endParaRPr lang="en-US" sz="1800" dirty="0"/>
          </a:p>
        </p:txBody>
      </p:sp>
      <p:sp>
        <p:nvSpPr>
          <p:cNvPr id="8" name="Content Placeholder 7"/>
          <p:cNvSpPr>
            <a:spLocks noGrp="1"/>
          </p:cNvSpPr>
          <p:nvPr>
            <p:ph sz="half" idx="2"/>
          </p:nvPr>
        </p:nvSpPr>
        <p:spPr/>
        <p:txBody>
          <a:bodyPr>
            <a:noAutofit/>
          </a:bodyPr>
          <a:lstStyle/>
          <a:p>
            <a:pPr marL="457200" indent="-457200">
              <a:buFont typeface="+mj-lt"/>
              <a:buAutoNum type="arabicPeriod" startAt="12"/>
            </a:pPr>
            <a:r>
              <a:rPr lang="en-US" sz="1800" dirty="0" smtClean="0"/>
              <a:t>Other </a:t>
            </a:r>
            <a:r>
              <a:rPr lang="en-US" sz="1800" dirty="0"/>
              <a:t>Commercial</a:t>
            </a:r>
          </a:p>
          <a:p>
            <a:pPr marL="457200" indent="-457200">
              <a:buFont typeface="+mj-lt"/>
              <a:buAutoNum type="arabicPeriod" startAt="12"/>
            </a:pPr>
            <a:r>
              <a:rPr lang="en-US" sz="1800" dirty="0"/>
              <a:t>Other </a:t>
            </a:r>
            <a:r>
              <a:rPr lang="en-US" sz="1800" dirty="0" smtClean="0"/>
              <a:t>Institutional</a:t>
            </a:r>
          </a:p>
          <a:p>
            <a:pPr marL="457200" indent="-457200">
              <a:buFont typeface="+mj-lt"/>
              <a:buAutoNum type="arabicPeriod" startAt="12"/>
            </a:pPr>
            <a:r>
              <a:rPr lang="en-US" sz="1800" dirty="0" smtClean="0"/>
              <a:t>Other </a:t>
            </a:r>
            <a:r>
              <a:rPr lang="en-US" sz="1800" dirty="0"/>
              <a:t>Industrial</a:t>
            </a:r>
          </a:p>
          <a:p>
            <a:pPr marL="514350" indent="-514350">
              <a:buFont typeface="+mj-lt"/>
              <a:buAutoNum type="arabicPeriod" startAt="15"/>
            </a:pPr>
            <a:r>
              <a:rPr lang="en-US" sz="1800" dirty="0" smtClean="0"/>
              <a:t>Landscape </a:t>
            </a:r>
            <a:r>
              <a:rPr lang="en-US" sz="1800" dirty="0"/>
              <a:t>only</a:t>
            </a:r>
          </a:p>
          <a:p>
            <a:pPr marL="514350" indent="-514350">
              <a:buFont typeface="+mj-lt"/>
              <a:buAutoNum type="arabicPeriod" startAt="15"/>
            </a:pPr>
            <a:r>
              <a:rPr lang="en-US" sz="1800" dirty="0"/>
              <a:t>Laundromat</a:t>
            </a:r>
          </a:p>
          <a:p>
            <a:pPr marL="514350" indent="-514350">
              <a:buFont typeface="+mj-lt"/>
              <a:buAutoNum type="arabicPeriod" startAt="15"/>
            </a:pPr>
            <a:r>
              <a:rPr lang="en-US" sz="1800" dirty="0"/>
              <a:t>Commercial or Industrial Laundry</a:t>
            </a:r>
          </a:p>
          <a:p>
            <a:pPr marL="514350" indent="-514350">
              <a:buFont typeface="+mj-lt"/>
              <a:buAutoNum type="arabicPeriod" startAt="15"/>
            </a:pPr>
            <a:r>
              <a:rPr lang="en-US" sz="1800" dirty="0"/>
              <a:t>Car Wash</a:t>
            </a:r>
          </a:p>
          <a:p>
            <a:pPr marL="514350" indent="-514350">
              <a:buFont typeface="+mj-lt"/>
              <a:buAutoNum type="arabicPeriod" startAt="15"/>
            </a:pPr>
            <a:r>
              <a:rPr lang="en-US" sz="1800" dirty="0"/>
              <a:t>Park or Recreational Area</a:t>
            </a:r>
          </a:p>
          <a:p>
            <a:pPr marL="514350" indent="-514350">
              <a:buFont typeface="+mj-lt"/>
              <a:buAutoNum type="arabicPeriod" startAt="15"/>
            </a:pPr>
            <a:r>
              <a:rPr lang="en-US" sz="1800" dirty="0"/>
              <a:t>Golf Course</a:t>
            </a:r>
          </a:p>
          <a:p>
            <a:pPr marL="514350" indent="-514350">
              <a:buFont typeface="+mj-lt"/>
              <a:buAutoNum type="arabicPeriod" startAt="15"/>
            </a:pPr>
            <a:r>
              <a:rPr lang="en-US" sz="1800" dirty="0"/>
              <a:t>Power Plant/Utility</a:t>
            </a:r>
          </a:p>
          <a:p>
            <a:pPr marL="514350" indent="-514350">
              <a:buFont typeface="+mj-lt"/>
              <a:buAutoNum type="arabicPeriod" startAt="15"/>
            </a:pPr>
            <a:r>
              <a:rPr lang="en-US" sz="1800" dirty="0"/>
              <a:t>Server Facility/Data </a:t>
            </a:r>
            <a:r>
              <a:rPr lang="en-US" sz="1800" dirty="0" smtClean="0"/>
              <a:t>Center</a:t>
            </a:r>
          </a:p>
          <a:p>
            <a:pPr marL="0" indent="0">
              <a:buNone/>
            </a:pP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31718095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Basics of Emerging CII Methodology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691489" y="1752600"/>
            <a:ext cx="8024387" cy="1995408"/>
          </a:xfrm>
        </p:spPr>
        <p:txBody>
          <a:bodyPr>
            <a:normAutofit fontScale="92500" lnSpcReduction="20000"/>
          </a:bodyPr>
          <a:lstStyle/>
          <a:p>
            <a:r>
              <a:rPr lang="en-US" sz="2600" dirty="0"/>
              <a:t>Unless classification capabilities already exist, linkage to external data is </a:t>
            </a:r>
            <a:r>
              <a:rPr lang="en-US" sz="2600" dirty="0" smtClean="0"/>
              <a:t>helpful for</a:t>
            </a:r>
            <a:endParaRPr lang="en-US" sz="2600" dirty="0"/>
          </a:p>
          <a:p>
            <a:pPr lvl="1">
              <a:lnSpc>
                <a:spcPct val="100000"/>
              </a:lnSpc>
            </a:pPr>
            <a:r>
              <a:rPr lang="en-US" dirty="0" smtClean="0"/>
              <a:t>Defining </a:t>
            </a:r>
            <a:r>
              <a:rPr lang="en-US" dirty="0"/>
              <a:t>NAICS-like categories</a:t>
            </a:r>
          </a:p>
          <a:p>
            <a:pPr lvl="1">
              <a:lnSpc>
                <a:spcPct val="100000"/>
              </a:lnSpc>
            </a:pPr>
            <a:r>
              <a:rPr lang="en-US" dirty="0" smtClean="0"/>
              <a:t>Defining </a:t>
            </a:r>
            <a:r>
              <a:rPr lang="en-US" dirty="0"/>
              <a:t>customer as a </a:t>
            </a:r>
            <a:r>
              <a:rPr lang="en-US" dirty="0" smtClean="0"/>
              <a:t>“water-using location”</a:t>
            </a:r>
            <a:endParaRPr lang="en-US" dirty="0"/>
          </a:p>
          <a:p>
            <a:pPr lvl="1">
              <a:lnSpc>
                <a:spcPct val="100000"/>
              </a:lnSpc>
            </a:pPr>
            <a:r>
              <a:rPr lang="en-US" dirty="0" smtClean="0"/>
              <a:t>Assigning </a:t>
            </a:r>
            <a:r>
              <a:rPr lang="en-US" dirty="0"/>
              <a:t>customers into </a:t>
            </a:r>
            <a:r>
              <a:rPr lang="en-US" dirty="0" smtClean="0"/>
              <a:t>classes</a:t>
            </a:r>
          </a:p>
          <a:p>
            <a:pPr>
              <a:lnSpc>
                <a:spcPct val="100000"/>
              </a:lnSpc>
            </a:pPr>
            <a:endParaRPr lang="en-US" sz="2600" dirty="0" smtClean="0"/>
          </a:p>
          <a:p>
            <a:endParaRPr lang="en-US" dirty="0"/>
          </a:p>
        </p:txBody>
      </p:sp>
      <p:pic>
        <p:nvPicPr>
          <p:cNvPr id="4" name="Picture 3"/>
          <p:cNvPicPr/>
          <p:nvPr/>
        </p:nvPicPr>
        <p:blipFill>
          <a:blip r:embed="rId3"/>
          <a:stretch>
            <a:fillRect/>
          </a:stretch>
        </p:blipFill>
        <p:spPr>
          <a:xfrm>
            <a:off x="1828800" y="3657600"/>
            <a:ext cx="5943600" cy="2520950"/>
          </a:xfrm>
          <a:prstGeom prst="rect">
            <a:avLst/>
          </a:prstGeom>
          <a:solidFill>
            <a:srgbClr val="0033CC"/>
          </a:solidFill>
        </p:spPr>
      </p:pic>
    </p:spTree>
    <p:extLst>
      <p:ext uri="{BB962C8B-B14F-4D97-AF65-F5344CB8AC3E}">
        <p14:creationId xmlns:p14="http://schemas.microsoft.com/office/powerpoint/2010/main" val="13759977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981200"/>
            <a:ext cx="8024387" cy="3890809"/>
          </a:xfrm>
        </p:spPr>
        <p:txBody>
          <a:bodyPr>
            <a:normAutofit fontScale="92500" lnSpcReduction="20000"/>
          </a:bodyPr>
          <a:lstStyle/>
          <a:p>
            <a:r>
              <a:rPr lang="en-US" sz="2600" dirty="0"/>
              <a:t>What do tax appraiser or parcel-level data provide?</a:t>
            </a:r>
          </a:p>
          <a:p>
            <a:pPr lvl="1">
              <a:lnSpc>
                <a:spcPct val="150000"/>
              </a:lnSpc>
            </a:pPr>
            <a:r>
              <a:rPr lang="en-US" dirty="0"/>
              <a:t>A useful measure of scale: square-footage</a:t>
            </a:r>
          </a:p>
          <a:p>
            <a:pPr lvl="1">
              <a:lnSpc>
                <a:spcPct val="150000"/>
              </a:lnSpc>
            </a:pPr>
            <a:r>
              <a:rPr lang="en-US" dirty="0"/>
              <a:t>Potential indicator for passive efficiency: year built and year improved</a:t>
            </a:r>
          </a:p>
          <a:p>
            <a:pPr lvl="1">
              <a:lnSpc>
                <a:spcPct val="150000"/>
              </a:lnSpc>
            </a:pPr>
            <a:r>
              <a:rPr lang="en-US" dirty="0"/>
              <a:t>Lot size, footprint, stories, other</a:t>
            </a:r>
          </a:p>
          <a:p>
            <a:pPr lvl="1">
              <a:lnSpc>
                <a:spcPct val="150000"/>
              </a:lnSpc>
            </a:pPr>
            <a:r>
              <a:rPr lang="en-US" dirty="0"/>
              <a:t>Common spatial identifier to link to other data sources</a:t>
            </a:r>
          </a:p>
          <a:p>
            <a:pPr>
              <a:lnSpc>
                <a:spcPct val="150000"/>
              </a:lnSpc>
            </a:pPr>
            <a:endParaRPr lang="en-US" dirty="0"/>
          </a:p>
        </p:txBody>
      </p:sp>
      <p:sp>
        <p:nvSpPr>
          <p:cNvPr id="4" name="Title 4"/>
          <p:cNvSpPr>
            <a:spLocks noGrp="1"/>
          </p:cNvSpPr>
          <p:nvPr>
            <p:ph type="title"/>
          </p:nvPr>
        </p:nvSpPr>
        <p:spPr>
          <a:xfrm>
            <a:off x="457200" y="609600"/>
            <a:ext cx="8480131" cy="585418"/>
          </a:xfrm>
        </p:spPr>
        <p:txBody>
          <a:bodyPr>
            <a:normAutofit fontScale="90000"/>
          </a:bodyPr>
          <a:lstStyle/>
          <a:p>
            <a:r>
              <a:rPr lang="en-US" dirty="0"/>
              <a:t>Basics of Emerging CII </a:t>
            </a:r>
            <a:r>
              <a:rPr lang="en-US" sz="4000" dirty="0"/>
              <a:t>Methodology</a:t>
            </a:r>
          </a:p>
        </p:txBody>
      </p:sp>
    </p:spTree>
    <p:extLst>
      <p:ext uri="{BB962C8B-B14F-4D97-AF65-F5344CB8AC3E}">
        <p14:creationId xmlns:p14="http://schemas.microsoft.com/office/powerpoint/2010/main" val="10322012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Basics of Emerging CII Methodology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1524000"/>
            <a:ext cx="8024387" cy="4839346"/>
          </a:xfrm>
        </p:spPr>
        <p:txBody>
          <a:bodyPr>
            <a:normAutofit fontScale="85000" lnSpcReduction="20000"/>
          </a:bodyPr>
          <a:lstStyle/>
          <a:p>
            <a:r>
              <a:rPr lang="en-US" dirty="0" smtClean="0"/>
              <a:t>Primary data collection needed for further market segmentation of CII customers (surveys or audits)</a:t>
            </a:r>
          </a:p>
          <a:p>
            <a:pPr>
              <a:lnSpc>
                <a:spcPct val="100000"/>
              </a:lnSpc>
            </a:pPr>
            <a:r>
              <a:rPr lang="en-US" dirty="0" smtClean="0"/>
              <a:t>Data collection instrument developed to</a:t>
            </a:r>
          </a:p>
          <a:p>
            <a:pPr lvl="1">
              <a:lnSpc>
                <a:spcPct val="110000"/>
              </a:lnSpc>
            </a:pPr>
            <a:r>
              <a:rPr lang="en-US" dirty="0" smtClean="0"/>
              <a:t>Establish </a:t>
            </a:r>
            <a:r>
              <a:rPr lang="en-US" dirty="0"/>
              <a:t>fundamental “global” differentiators</a:t>
            </a:r>
          </a:p>
          <a:p>
            <a:pPr lvl="2">
              <a:lnSpc>
                <a:spcPct val="110000"/>
              </a:lnSpc>
            </a:pPr>
            <a:r>
              <a:rPr lang="en-US" dirty="0"/>
              <a:t>Irrigation?</a:t>
            </a:r>
          </a:p>
          <a:p>
            <a:pPr lvl="2">
              <a:lnSpc>
                <a:spcPct val="110000"/>
              </a:lnSpc>
            </a:pPr>
            <a:r>
              <a:rPr lang="en-US" dirty="0"/>
              <a:t>Cooling?</a:t>
            </a:r>
          </a:p>
          <a:p>
            <a:pPr lvl="2">
              <a:lnSpc>
                <a:spcPct val="110000"/>
              </a:lnSpc>
            </a:pPr>
            <a:r>
              <a:rPr lang="en-US" dirty="0"/>
              <a:t>Alternative supply source(s)?</a:t>
            </a:r>
          </a:p>
          <a:p>
            <a:pPr lvl="1">
              <a:lnSpc>
                <a:spcPct val="110000"/>
              </a:lnSpc>
            </a:pPr>
            <a:r>
              <a:rPr lang="en-US" dirty="0"/>
              <a:t>Dig </a:t>
            </a:r>
            <a:r>
              <a:rPr lang="en-US" dirty="0" smtClean="0"/>
              <a:t>deeper into operations</a:t>
            </a:r>
            <a:endParaRPr lang="en-US" dirty="0"/>
          </a:p>
          <a:p>
            <a:pPr lvl="2">
              <a:lnSpc>
                <a:spcPct val="110000"/>
              </a:lnSpc>
            </a:pPr>
            <a:r>
              <a:rPr lang="en-US" dirty="0"/>
              <a:t>Business/property sub-classification</a:t>
            </a:r>
          </a:p>
          <a:p>
            <a:pPr lvl="2">
              <a:lnSpc>
                <a:spcPct val="110000"/>
              </a:lnSpc>
            </a:pPr>
            <a:r>
              <a:rPr lang="en-US" dirty="0"/>
              <a:t>Presence of other end uses</a:t>
            </a:r>
          </a:p>
          <a:p>
            <a:pPr lvl="2">
              <a:lnSpc>
                <a:spcPct val="110000"/>
              </a:lnSpc>
            </a:pPr>
            <a:r>
              <a:rPr lang="en-US" dirty="0" smtClean="0"/>
              <a:t>Employment, visitation, production</a:t>
            </a:r>
          </a:p>
          <a:p>
            <a:pPr lvl="2">
              <a:lnSpc>
                <a:spcPct val="110000"/>
              </a:lnSpc>
            </a:pPr>
            <a:r>
              <a:rPr lang="en-US" dirty="0" smtClean="0"/>
              <a:t>Hours of operation, etc.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885803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16725"/>
            <a:ext cx="7886700" cy="802475"/>
          </a:xfrm>
        </p:spPr>
        <p:txBody>
          <a:bodyPr>
            <a:noAutofit/>
          </a:bodyPr>
          <a:lstStyle/>
          <a:p>
            <a:r>
              <a:rPr lang="en-US" sz="3600" dirty="0" smtClean="0"/>
              <a:t>Info Management Methodology</a:t>
            </a:r>
            <a:endParaRPr lang="en-US" sz="3600" dirty="0"/>
          </a:p>
        </p:txBody>
      </p:sp>
      <p:pic>
        <p:nvPicPr>
          <p:cNvPr id="3" name="Picture 2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67946" y="1219200"/>
            <a:ext cx="6781800" cy="50716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6786008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0" y="2438400"/>
            <a:ext cx="7772400" cy="1470025"/>
          </a:xfrm>
        </p:spPr>
        <p:txBody>
          <a:bodyPr>
            <a:noAutofit/>
          </a:bodyPr>
          <a:lstStyle/>
          <a:p>
            <a:r>
              <a:rPr lang="en-US" sz="3200" dirty="0"/>
              <a:t>Methodology for Determining Baseline Commercial, Institutional, and Industrial End Uses of </a:t>
            </a:r>
            <a:r>
              <a:rPr lang="en-US" sz="3200" dirty="0" smtClean="0"/>
              <a:t>Water</a:t>
            </a:r>
            <a:br>
              <a:rPr lang="en-US" sz="3200" dirty="0" smtClean="0"/>
            </a:br>
            <a:r>
              <a:rPr lang="en-US" sz="3200" dirty="0" smtClean="0"/>
              <a:t/>
            </a:r>
            <a:br>
              <a:rPr lang="en-US" sz="3200" dirty="0" smtClean="0"/>
            </a:br>
            <a:r>
              <a:rPr lang="en-US" sz="3200" dirty="0" smtClean="0"/>
              <a:t>WRF Project #4375</a:t>
            </a:r>
            <a:endParaRPr lang="en-US" sz="32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47800" y="4876800"/>
            <a:ext cx="6400800" cy="762000"/>
          </a:xfrm>
        </p:spPr>
        <p:txBody>
          <a:bodyPr>
            <a:normAutofit fontScale="62500" lnSpcReduction="20000"/>
          </a:bodyPr>
          <a:lstStyle/>
          <a:p>
            <a:pPr eaLnBrk="0" hangingPunct="0">
              <a:spcAft>
                <a:spcPts val="600"/>
              </a:spcAft>
              <a:tabLst>
                <a:tab pos="292100" algn="l"/>
              </a:tabLst>
              <a:defRPr/>
            </a:pPr>
            <a:r>
              <a:rPr lang="en-US" dirty="0">
                <a:solidFill>
                  <a:srgbClr val="4D4D4D"/>
                </a:solidFill>
                <a:latin typeface="Arial" pitchFamily="34" charset="0"/>
              </a:rPr>
              <a:t>Jack C. Kiefer, </a:t>
            </a:r>
            <a:r>
              <a:rPr lang="en-US" dirty="0" smtClean="0">
                <a:solidFill>
                  <a:srgbClr val="4D4D4D"/>
                </a:solidFill>
                <a:latin typeface="Arial" pitchFamily="34" charset="0"/>
              </a:rPr>
              <a:t>PhD</a:t>
            </a:r>
            <a:endParaRPr lang="en-US" dirty="0">
              <a:solidFill>
                <a:srgbClr val="4D4D4D"/>
              </a:solidFill>
              <a:latin typeface="Arial" pitchFamily="34" charset="0"/>
            </a:endParaRPr>
          </a:p>
          <a:p>
            <a:pPr eaLnBrk="0" hangingPunct="0">
              <a:tabLst>
                <a:tab pos="292100" algn="l"/>
              </a:tabLst>
              <a:defRPr/>
            </a:pPr>
            <a:r>
              <a:rPr lang="en-US" dirty="0">
                <a:solidFill>
                  <a:srgbClr val="4D4D4D"/>
                </a:solidFill>
                <a:latin typeface="Arial" pitchFamily="34" charset="0"/>
              </a:rPr>
              <a:t>Lisa R. </a:t>
            </a:r>
            <a:r>
              <a:rPr lang="en-US" dirty="0" err="1">
                <a:solidFill>
                  <a:srgbClr val="4D4D4D"/>
                </a:solidFill>
                <a:latin typeface="Arial" pitchFamily="34" charset="0"/>
              </a:rPr>
              <a:t>Krentz</a:t>
            </a:r>
            <a:endParaRPr lang="en-US" dirty="0">
              <a:solidFill>
                <a:srgbClr val="4D4D4D"/>
              </a:solidFill>
            </a:endParaRPr>
          </a:p>
          <a:p>
            <a:endParaRPr lang="en-US" dirty="0" smtClean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7400" y="762000"/>
            <a:ext cx="2261987" cy="4313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88763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8600" y="762000"/>
            <a:ext cx="8674053" cy="54232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19060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2153" y="406481"/>
            <a:ext cx="7929563" cy="55061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pSp>
        <p:nvGrpSpPr>
          <p:cNvPr id="8" name="Group 7"/>
          <p:cNvGrpSpPr/>
          <p:nvPr/>
        </p:nvGrpSpPr>
        <p:grpSpPr>
          <a:xfrm>
            <a:off x="3760041" y="5181600"/>
            <a:ext cx="2538282" cy="1149850"/>
            <a:chOff x="3726577" y="5340894"/>
            <a:chExt cx="2538282" cy="1149850"/>
          </a:xfrm>
        </p:grpSpPr>
        <p:sp>
          <p:nvSpPr>
            <p:cNvPr id="4" name="TextBox 3"/>
            <p:cNvSpPr txBox="1"/>
            <p:nvPr/>
          </p:nvSpPr>
          <p:spPr>
            <a:xfrm>
              <a:off x="4475475" y="5567414"/>
              <a:ext cx="1789384" cy="923330"/>
            </a:xfrm>
            <a:prstGeom prst="rect">
              <a:avLst/>
            </a:prstGeom>
            <a:solidFill>
              <a:schemeClr val="bg2"/>
            </a:solidFill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No irrigation, no cooling, no pools</a:t>
              </a:r>
              <a:endParaRPr lang="en-US" dirty="0"/>
            </a:p>
          </p:txBody>
        </p:sp>
        <p:cxnSp>
          <p:nvCxnSpPr>
            <p:cNvPr id="6" name="Straight Arrow Connector 5"/>
            <p:cNvCxnSpPr/>
            <p:nvPr/>
          </p:nvCxnSpPr>
          <p:spPr>
            <a:xfrm flipH="1" flipV="1">
              <a:off x="3726577" y="5340894"/>
              <a:ext cx="1312478" cy="212185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3" name="Group 12"/>
          <p:cNvGrpSpPr/>
          <p:nvPr/>
        </p:nvGrpSpPr>
        <p:grpSpPr>
          <a:xfrm>
            <a:off x="4452821" y="3632834"/>
            <a:ext cx="2867352" cy="1002157"/>
            <a:chOff x="3336380" y="5833800"/>
            <a:chExt cx="2867352" cy="1002157"/>
          </a:xfrm>
        </p:grpSpPr>
        <p:sp>
          <p:nvSpPr>
            <p:cNvPr id="14" name="TextBox 13"/>
            <p:cNvSpPr txBox="1"/>
            <p:nvPr/>
          </p:nvSpPr>
          <p:spPr>
            <a:xfrm>
              <a:off x="4382816" y="5912627"/>
              <a:ext cx="1820916" cy="923330"/>
            </a:xfrm>
            <a:prstGeom prst="rect">
              <a:avLst/>
            </a:prstGeom>
            <a:solidFill>
              <a:schemeClr val="bg2"/>
            </a:solidFill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Irrigation, pools, similar  amenities</a:t>
              </a:r>
              <a:endParaRPr lang="en-US" dirty="0"/>
            </a:p>
          </p:txBody>
        </p:sp>
        <p:cxnSp>
          <p:nvCxnSpPr>
            <p:cNvPr id="15" name="Straight Arrow Connector 14"/>
            <p:cNvCxnSpPr/>
            <p:nvPr/>
          </p:nvCxnSpPr>
          <p:spPr>
            <a:xfrm flipH="1">
              <a:off x="3336380" y="6235792"/>
              <a:ext cx="1046436" cy="279518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Arrow Connector 17"/>
            <p:cNvCxnSpPr/>
            <p:nvPr/>
          </p:nvCxnSpPr>
          <p:spPr>
            <a:xfrm flipH="1" flipV="1">
              <a:off x="3336381" y="5833800"/>
              <a:ext cx="1046435" cy="401992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1" name="Group 20"/>
          <p:cNvGrpSpPr/>
          <p:nvPr/>
        </p:nvGrpSpPr>
        <p:grpSpPr>
          <a:xfrm>
            <a:off x="6182757" y="1493305"/>
            <a:ext cx="2140171" cy="1648636"/>
            <a:chOff x="4101655" y="5262710"/>
            <a:chExt cx="2515923" cy="1648636"/>
          </a:xfrm>
        </p:grpSpPr>
        <p:sp>
          <p:nvSpPr>
            <p:cNvPr id="22" name="TextBox 21"/>
            <p:cNvSpPr txBox="1"/>
            <p:nvPr/>
          </p:nvSpPr>
          <p:spPr>
            <a:xfrm>
              <a:off x="4101655" y="5988016"/>
              <a:ext cx="2515923" cy="923330"/>
            </a:xfrm>
            <a:prstGeom prst="rect">
              <a:avLst/>
            </a:prstGeom>
            <a:solidFill>
              <a:schemeClr val="bg2"/>
            </a:solidFill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All/enhanced amenities, high occupancy</a:t>
              </a:r>
              <a:endParaRPr lang="en-US" dirty="0"/>
            </a:p>
          </p:txBody>
        </p:sp>
        <p:cxnSp>
          <p:nvCxnSpPr>
            <p:cNvPr id="23" name="Straight Arrow Connector 22"/>
            <p:cNvCxnSpPr>
              <a:stCxn id="22" idx="0"/>
            </p:cNvCxnSpPr>
            <p:nvPr/>
          </p:nvCxnSpPr>
          <p:spPr>
            <a:xfrm flipV="1">
              <a:off x="5359617" y="5262710"/>
              <a:ext cx="678789" cy="725306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2555011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Cautions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84663" y="1600199"/>
            <a:ext cx="8024387" cy="4994329"/>
          </a:xfrm>
        </p:spPr>
        <p:txBody>
          <a:bodyPr>
            <a:normAutofit/>
          </a:bodyPr>
          <a:lstStyle/>
          <a:p>
            <a:r>
              <a:rPr lang="en-US" dirty="0" smtClean="0"/>
              <a:t>Significant information management work required</a:t>
            </a:r>
          </a:p>
          <a:p>
            <a:pPr lvl="1"/>
            <a:r>
              <a:rPr lang="en-US" dirty="0" smtClean="0"/>
              <a:t>Account geocoding</a:t>
            </a:r>
          </a:p>
          <a:p>
            <a:pPr lvl="1"/>
            <a:r>
              <a:rPr lang="en-US" dirty="0" smtClean="0"/>
              <a:t>Multiple meters serving a “location”</a:t>
            </a:r>
          </a:p>
          <a:p>
            <a:pPr lvl="1"/>
            <a:r>
              <a:rPr lang="en-US" dirty="0" smtClean="0"/>
              <a:t>Matching of accounts/meters to parcels</a:t>
            </a:r>
          </a:p>
          <a:p>
            <a:pPr lvl="2"/>
            <a:r>
              <a:rPr lang="en-US" dirty="0" smtClean="0"/>
              <a:t>1 to 1 (good!)</a:t>
            </a:r>
          </a:p>
          <a:p>
            <a:pPr lvl="2"/>
            <a:r>
              <a:rPr lang="en-US" dirty="0" smtClean="0"/>
              <a:t>1 to many/many to 1</a:t>
            </a:r>
          </a:p>
          <a:p>
            <a:pPr lvl="2"/>
            <a:r>
              <a:rPr lang="en-US" dirty="0" smtClean="0"/>
              <a:t>Many to many</a:t>
            </a:r>
          </a:p>
        </p:txBody>
      </p:sp>
    </p:spTree>
    <p:extLst>
      <p:ext uri="{BB962C8B-B14F-4D97-AF65-F5344CB8AC3E}">
        <p14:creationId xmlns:p14="http://schemas.microsoft.com/office/powerpoint/2010/main" val="28808178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Cautions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84663" y="1600200"/>
            <a:ext cx="8024387" cy="3744615"/>
          </a:xfrm>
        </p:spPr>
        <p:txBody>
          <a:bodyPr>
            <a:normAutofit fontScale="85000" lnSpcReduction="20000"/>
          </a:bodyPr>
          <a:lstStyle/>
          <a:p>
            <a:r>
              <a:rPr lang="en-US" dirty="0"/>
              <a:t>Significant information management work </a:t>
            </a:r>
            <a:r>
              <a:rPr lang="en-US" dirty="0" smtClean="0"/>
              <a:t>required (continued)</a:t>
            </a:r>
            <a:endParaRPr lang="en-US" dirty="0"/>
          </a:p>
          <a:p>
            <a:pPr lvl="1"/>
            <a:r>
              <a:rPr lang="en-US" dirty="0" smtClean="0"/>
              <a:t>Matching </a:t>
            </a:r>
            <a:r>
              <a:rPr lang="en-US" dirty="0"/>
              <a:t>of business data</a:t>
            </a:r>
          </a:p>
          <a:p>
            <a:pPr lvl="2"/>
            <a:r>
              <a:rPr lang="en-US" dirty="0"/>
              <a:t>Can cost $$</a:t>
            </a:r>
          </a:p>
          <a:p>
            <a:pPr lvl="2"/>
            <a:r>
              <a:rPr lang="en-US" dirty="0"/>
              <a:t>Can have a mismatch between location and corporate data</a:t>
            </a:r>
          </a:p>
          <a:p>
            <a:pPr lvl="1"/>
            <a:r>
              <a:rPr lang="en-US" dirty="0"/>
              <a:t>Mixed use/multiple business </a:t>
            </a:r>
            <a:r>
              <a:rPr lang="en-US" dirty="0" smtClean="0"/>
              <a:t>locations</a:t>
            </a:r>
          </a:p>
          <a:p>
            <a:pPr lvl="1"/>
            <a:endParaRPr lang="en-US" dirty="0"/>
          </a:p>
          <a:p>
            <a:pPr>
              <a:tabLst>
                <a:tab pos="2286000" algn="l"/>
              </a:tabLst>
            </a:pPr>
            <a:r>
              <a:rPr lang="en-US" dirty="0"/>
              <a:t>Primary data collection involves sampling and logistics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942072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Next Steps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84663" y="1600199"/>
            <a:ext cx="8024387" cy="3026470"/>
          </a:xfrm>
        </p:spPr>
        <p:txBody>
          <a:bodyPr>
            <a:normAutofit fontScale="85000" lnSpcReduction="10000"/>
          </a:bodyPr>
          <a:lstStyle/>
          <a:p>
            <a:r>
              <a:rPr lang="en-US" sz="2800" dirty="0" smtClean="0"/>
              <a:t>Finish “beta-testing” of data collection instrument</a:t>
            </a:r>
          </a:p>
          <a:p>
            <a:endParaRPr lang="en-US" sz="2800" dirty="0" smtClean="0"/>
          </a:p>
          <a:p>
            <a:r>
              <a:rPr lang="en-US" sz="2800" dirty="0" smtClean="0"/>
              <a:t>Refine and recommend final methodology</a:t>
            </a:r>
          </a:p>
          <a:p>
            <a:pPr marL="0" indent="0">
              <a:buNone/>
            </a:pPr>
            <a:endParaRPr lang="en-US" sz="2800" dirty="0"/>
          </a:p>
          <a:p>
            <a:r>
              <a:rPr lang="en-US" sz="2800" dirty="0" smtClean="0"/>
              <a:t>Develop some illustrative examples</a:t>
            </a:r>
          </a:p>
          <a:p>
            <a:endParaRPr lang="en-US" sz="2800" dirty="0" smtClean="0"/>
          </a:p>
          <a:p>
            <a:r>
              <a:rPr lang="en-US" sz="2800" dirty="0" smtClean="0"/>
              <a:t>Project report 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6201935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143000"/>
          </a:xfrm>
        </p:spPr>
        <p:txBody>
          <a:bodyPr/>
          <a:lstStyle/>
          <a:p>
            <a:r>
              <a:rPr lang="en-US" dirty="0" smtClean="0"/>
              <a:t>Thanks!</a:t>
            </a:r>
            <a:endParaRPr lang="en-US" dirty="0"/>
          </a:p>
        </p:txBody>
      </p:sp>
      <p:sp>
        <p:nvSpPr>
          <p:cNvPr id="3" name="Content Placeholder 2"/>
          <p:cNvSpPr>
            <a:spLocks noGrp="1" noChangeAspect="1"/>
          </p:cNvSpPr>
          <p:nvPr>
            <p:ph sz="half"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 smtClean="0"/>
              <a:t>Utilities</a:t>
            </a:r>
            <a:endParaRPr lang="en-US" dirty="0"/>
          </a:p>
          <a:p>
            <a:pPr lvl="1"/>
            <a:r>
              <a:rPr lang="en-US" dirty="0" smtClean="0"/>
              <a:t>City of Austin</a:t>
            </a:r>
          </a:p>
          <a:p>
            <a:pPr lvl="1"/>
            <a:r>
              <a:rPr lang="en-US" dirty="0" smtClean="0"/>
              <a:t>East Bay Municipal Utility District</a:t>
            </a:r>
          </a:p>
          <a:p>
            <a:pPr lvl="1"/>
            <a:r>
              <a:rPr lang="en-US" dirty="0" smtClean="0"/>
              <a:t>New York City Department of Environmental Protection</a:t>
            </a:r>
          </a:p>
          <a:p>
            <a:pPr lvl="1"/>
            <a:r>
              <a:rPr lang="en-US" dirty="0" smtClean="0"/>
              <a:t>City of Boulder</a:t>
            </a:r>
          </a:p>
          <a:p>
            <a:pPr lvl="1"/>
            <a:r>
              <a:rPr lang="en-US" dirty="0" smtClean="0"/>
              <a:t>City of Fort Collins</a:t>
            </a:r>
          </a:p>
          <a:p>
            <a:pPr lvl="1"/>
            <a:r>
              <a:rPr lang="en-US" dirty="0" smtClean="0"/>
              <a:t>Colorado Springs Utilities</a:t>
            </a:r>
          </a:p>
          <a:p>
            <a:pPr lvl="1"/>
            <a:r>
              <a:rPr lang="en-US" dirty="0" smtClean="0"/>
              <a:t>Tampa Bay Water</a:t>
            </a:r>
          </a:p>
          <a:p>
            <a:pPr lvl="1"/>
            <a:r>
              <a:rPr lang="en-US" dirty="0" smtClean="0"/>
              <a:t>City of Phoenix</a:t>
            </a:r>
          </a:p>
          <a:p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78972" y="1676400"/>
            <a:ext cx="3336378" cy="2699078"/>
          </a:xfrm>
        </p:spPr>
        <p:txBody>
          <a:bodyPr>
            <a:normAutofit fontScale="77500" lnSpcReduction="20000"/>
          </a:bodyPr>
          <a:lstStyle/>
          <a:p>
            <a:r>
              <a:rPr lang="en-US" dirty="0" smtClean="0"/>
              <a:t>Other Team Members</a:t>
            </a:r>
          </a:p>
          <a:p>
            <a:pPr lvl="1"/>
            <a:r>
              <a:rPr lang="en-US" dirty="0" smtClean="0"/>
              <a:t>Ben Dziegielewski</a:t>
            </a:r>
          </a:p>
          <a:p>
            <a:pPr lvl="1"/>
            <a:r>
              <a:rPr lang="en-US" dirty="0" smtClean="0"/>
              <a:t>University of Florida</a:t>
            </a:r>
          </a:p>
          <a:p>
            <a:pPr lvl="1"/>
            <a:r>
              <a:rPr lang="en-US" dirty="0" smtClean="0"/>
              <a:t>William (Bill) Hoffmann</a:t>
            </a:r>
          </a:p>
          <a:p>
            <a:r>
              <a:rPr lang="en-US" dirty="0"/>
              <a:t>Maureen Hodgins, Water Research Foundation</a:t>
            </a:r>
          </a:p>
          <a:p>
            <a:pPr lvl="1"/>
            <a:endParaRPr lang="en-US" dirty="0" smtClean="0"/>
          </a:p>
          <a:p>
            <a:pPr lvl="1"/>
            <a:endParaRPr lang="en-US" dirty="0"/>
          </a:p>
        </p:txBody>
      </p:sp>
      <p:sp>
        <p:nvSpPr>
          <p:cNvPr id="5" name="Content Placeholder 3"/>
          <p:cNvSpPr txBox="1">
            <a:spLocks/>
          </p:cNvSpPr>
          <p:nvPr/>
        </p:nvSpPr>
        <p:spPr>
          <a:xfrm>
            <a:off x="5178972" y="4724400"/>
            <a:ext cx="3584028" cy="1206063"/>
          </a:xfrm>
          <a:prstGeom prst="rect">
            <a:avLst/>
          </a:prstGeom>
          <a:ln w="19050">
            <a:solidFill>
              <a:schemeClr val="accent1"/>
            </a:solidFill>
          </a:ln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2000" dirty="0" smtClean="0"/>
              <a:t>Jack C. Kiefer, PhD</a:t>
            </a:r>
          </a:p>
          <a:p>
            <a:pPr marL="0" indent="0" algn="ctr">
              <a:buNone/>
            </a:pPr>
            <a:r>
              <a:rPr lang="en-US" sz="2000" dirty="0" smtClean="0">
                <a:hlinkClick r:id="rId3"/>
              </a:rPr>
              <a:t>jkiefer@hazenandsawyer.com</a:t>
            </a:r>
            <a:endParaRPr lang="en-US" sz="2000" dirty="0" smtClean="0"/>
          </a:p>
          <a:p>
            <a:pPr marL="0" indent="0" algn="ctr">
              <a:buNone/>
            </a:pPr>
            <a:r>
              <a:rPr lang="en-US" sz="2000" dirty="0" smtClean="0"/>
              <a:t>618.889.0498</a:t>
            </a:r>
          </a:p>
        </p:txBody>
      </p:sp>
    </p:spTree>
    <p:extLst>
      <p:ext uri="{BB962C8B-B14F-4D97-AF65-F5344CB8AC3E}">
        <p14:creationId xmlns:p14="http://schemas.microsoft.com/office/powerpoint/2010/main" val="1578199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Overview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84663" y="1600200"/>
            <a:ext cx="8024387" cy="2277547"/>
          </a:xfrm>
        </p:spPr>
        <p:txBody>
          <a:bodyPr>
            <a:normAutofit fontScale="70000" lnSpcReduction="20000"/>
          </a:bodyPr>
          <a:lstStyle/>
          <a:p>
            <a:pPr>
              <a:lnSpc>
                <a:spcPct val="200000"/>
              </a:lnSpc>
            </a:pPr>
            <a:r>
              <a:rPr lang="en-US" dirty="0" smtClean="0"/>
              <a:t>Project goals and objectives</a:t>
            </a:r>
          </a:p>
          <a:p>
            <a:pPr>
              <a:lnSpc>
                <a:spcPct val="200000"/>
              </a:lnSpc>
            </a:pPr>
            <a:r>
              <a:rPr lang="en-US" dirty="0" smtClean="0"/>
              <a:t>Background and examples about the research problem</a:t>
            </a:r>
          </a:p>
          <a:p>
            <a:pPr>
              <a:lnSpc>
                <a:spcPct val="200000"/>
              </a:lnSpc>
            </a:pPr>
            <a:r>
              <a:rPr lang="en-US" dirty="0" smtClean="0"/>
              <a:t>Elements of emerging methodology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864104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WRF 4375: Goals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835572" y="2601310"/>
            <a:ext cx="8024387" cy="2372710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</a:pPr>
            <a:r>
              <a:rPr lang="en-US" sz="2000" dirty="0" smtClean="0"/>
              <a:t>Provide </a:t>
            </a:r>
            <a:r>
              <a:rPr lang="en-US" sz="2000" dirty="0"/>
              <a:t>water utilities with better and consistent means of understanding the amount of water used by their CII customers by category and by end use or </a:t>
            </a:r>
            <a:r>
              <a:rPr lang="en-US" sz="2000" dirty="0" smtClean="0"/>
              <a:t>purpose</a:t>
            </a:r>
          </a:p>
          <a:p>
            <a:pPr>
              <a:lnSpc>
                <a:spcPct val="100000"/>
              </a:lnSpc>
            </a:pPr>
            <a:endParaRPr lang="en-US" sz="2000" dirty="0" smtClean="0"/>
          </a:p>
          <a:p>
            <a:pPr>
              <a:lnSpc>
                <a:spcPct val="100000"/>
              </a:lnSpc>
            </a:pPr>
            <a:r>
              <a:rPr lang="en-US" sz="2000" dirty="0" smtClean="0"/>
              <a:t>This is methodological development—not direct measurement or estimation of usage rates or end-use metrics or benchmarks!</a:t>
            </a:r>
            <a:endParaRPr lang="en-US" sz="2000" dirty="0"/>
          </a:p>
        </p:txBody>
      </p:sp>
      <p:sp>
        <p:nvSpPr>
          <p:cNvPr id="3" name="Rectangle 2"/>
          <p:cNvSpPr/>
          <p:nvPr/>
        </p:nvSpPr>
        <p:spPr>
          <a:xfrm>
            <a:off x="835572" y="1509943"/>
            <a:ext cx="774875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b="1" i="1" dirty="0"/>
              <a:t>Methodology for Determining Baseline Commercial, Institutional, and Industrial </a:t>
            </a:r>
            <a:r>
              <a:rPr lang="en-US" sz="2400" b="1" i="1" dirty="0" smtClean="0"/>
              <a:t>(CII) End </a:t>
            </a:r>
            <a:r>
              <a:rPr lang="en-US" sz="2400" b="1" i="1" dirty="0"/>
              <a:t>Uses of Water</a:t>
            </a:r>
          </a:p>
        </p:txBody>
      </p:sp>
    </p:spTree>
    <p:extLst>
      <p:ext uri="{BB962C8B-B14F-4D97-AF65-F5344CB8AC3E}">
        <p14:creationId xmlns:p14="http://schemas.microsoft.com/office/powerpoint/2010/main" val="32549011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WRF 4375: Objectives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762000" y="1828800"/>
            <a:ext cx="8024387" cy="3917731"/>
          </a:xfrm>
        </p:spPr>
        <p:txBody>
          <a:bodyPr>
            <a:noAutofit/>
          </a:bodyPr>
          <a:lstStyle/>
          <a:p>
            <a:r>
              <a:rPr lang="en-US" sz="2400" dirty="0" smtClean="0"/>
              <a:t>Establish data requirements and recommended practices for:</a:t>
            </a:r>
          </a:p>
          <a:p>
            <a:endParaRPr lang="en-US" sz="2400" dirty="0" smtClean="0"/>
          </a:p>
          <a:p>
            <a:pPr marL="457200" indent="-457200">
              <a:buFont typeface="+mj-lt"/>
              <a:buAutoNum type="arabicPeriod"/>
            </a:pPr>
            <a:r>
              <a:rPr lang="en-US" sz="2400" dirty="0" smtClean="0"/>
              <a:t>Identifying practical or useful classifications of CII users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dirty="0" smtClean="0"/>
              <a:t>Evaluating the range of end uses that are present 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dirty="0" smtClean="0"/>
              <a:t>Calculating alternative metrics of water usage rates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7629720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 smtClean="0">
                <a:effectLst/>
              </a:rPr>
              <a:t>Why are methodological improvements needed?</a:t>
            </a:r>
            <a:endParaRPr lang="en-US" sz="2800" dirty="0">
              <a:effectLst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797" y="1606685"/>
            <a:ext cx="3574915" cy="1949252"/>
          </a:xfrm>
        </p:spPr>
        <p:txBody>
          <a:bodyPr/>
          <a:lstStyle/>
          <a:p>
            <a:pPr>
              <a:buClrTx/>
              <a:buFont typeface="Arial" pitchFamily="34" charset="0"/>
              <a:buChar char="•"/>
            </a:pPr>
            <a:r>
              <a:rPr lang="en-US" sz="2000" dirty="0" smtClean="0"/>
              <a:t>CII consumption typically 30-50% of utility demands</a:t>
            </a:r>
          </a:p>
          <a:p>
            <a:pPr>
              <a:buClrTx/>
              <a:buFont typeface="Arial" pitchFamily="34" charset="0"/>
              <a:buChar char="•"/>
            </a:pPr>
            <a:r>
              <a:rPr lang="en-US" sz="2000" dirty="0" smtClean="0"/>
              <a:t>Improve effectiveness of water use </a:t>
            </a:r>
            <a:r>
              <a:rPr lang="en-US" sz="2000" b="1" dirty="0" smtClean="0"/>
              <a:t>forecasts</a:t>
            </a:r>
          </a:p>
          <a:p>
            <a:endParaRPr lang="en-US" sz="2000" dirty="0" smtClean="0"/>
          </a:p>
        </p:txBody>
      </p:sp>
      <p:sp>
        <p:nvSpPr>
          <p:cNvPr id="4" name="Content Placeholder 3"/>
          <p:cNvSpPr>
            <a:spLocks noGrp="1"/>
          </p:cNvSpPr>
          <p:nvPr>
            <p:ph idx="11"/>
          </p:nvPr>
        </p:nvSpPr>
        <p:spPr>
          <a:xfrm>
            <a:off x="4872412" y="1606685"/>
            <a:ext cx="3514844" cy="3180358"/>
          </a:xfrm>
        </p:spPr>
        <p:txBody>
          <a:bodyPr/>
          <a:lstStyle/>
          <a:p>
            <a:pPr>
              <a:buClrTx/>
              <a:buFont typeface="Arial" pitchFamily="34" charset="0"/>
              <a:buChar char="•"/>
            </a:pPr>
            <a:r>
              <a:rPr lang="en-US" dirty="0"/>
              <a:t>Easier targeting for water </a:t>
            </a:r>
            <a:r>
              <a:rPr lang="en-US" b="1" dirty="0"/>
              <a:t>efficiency programs</a:t>
            </a:r>
          </a:p>
          <a:p>
            <a:pPr>
              <a:buClrTx/>
              <a:buFont typeface="Arial" pitchFamily="34" charset="0"/>
              <a:buChar char="•"/>
            </a:pPr>
            <a:r>
              <a:rPr lang="en-US" dirty="0" smtClean="0"/>
              <a:t>Better usage rate </a:t>
            </a:r>
            <a:r>
              <a:rPr lang="en-US" b="1" dirty="0" smtClean="0"/>
              <a:t>metrics</a:t>
            </a:r>
            <a:r>
              <a:rPr lang="en-US" dirty="0" smtClean="0"/>
              <a:t> </a:t>
            </a:r>
            <a:r>
              <a:rPr lang="en-US" dirty="0"/>
              <a:t>for </a:t>
            </a:r>
            <a:r>
              <a:rPr lang="en-US" b="1" dirty="0"/>
              <a:t>benchmarking</a:t>
            </a:r>
          </a:p>
          <a:p>
            <a:pPr>
              <a:buClrTx/>
              <a:buFont typeface="Arial" pitchFamily="34" charset="0"/>
              <a:buChar char="•"/>
            </a:pPr>
            <a:r>
              <a:rPr lang="en-US" dirty="0" smtClean="0"/>
              <a:t>Information </a:t>
            </a:r>
            <a:r>
              <a:rPr lang="en-US" dirty="0"/>
              <a:t>for designing </a:t>
            </a:r>
            <a:r>
              <a:rPr lang="en-US" b="1" dirty="0"/>
              <a:t>rate structures</a:t>
            </a:r>
          </a:p>
          <a:p>
            <a:endParaRPr lang="en-US" dirty="0"/>
          </a:p>
          <a:p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1" y="3657600"/>
            <a:ext cx="2707236" cy="180154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4600" y="4468044"/>
            <a:ext cx="2438400" cy="1876425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5200" y="4085968"/>
            <a:ext cx="2543175" cy="1800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98712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Basics of the “CII Problem”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84663" y="1600200"/>
            <a:ext cx="8024387" cy="3347070"/>
          </a:xfrm>
        </p:spPr>
        <p:txBody>
          <a:bodyPr>
            <a:normAutofit/>
          </a:bodyPr>
          <a:lstStyle/>
          <a:p>
            <a:r>
              <a:rPr lang="en-US" sz="2000" dirty="0" smtClean="0"/>
              <a:t>Heterogeneous sector</a:t>
            </a:r>
          </a:p>
          <a:p>
            <a:r>
              <a:rPr lang="en-US" sz="2000" dirty="0" smtClean="0"/>
              <a:t>Lack of consistent classification</a:t>
            </a:r>
          </a:p>
          <a:p>
            <a:r>
              <a:rPr lang="en-US" sz="2000" dirty="0" smtClean="0"/>
              <a:t>Significant variability in water use between and within classes of customers</a:t>
            </a:r>
          </a:p>
          <a:p>
            <a:r>
              <a:rPr lang="en-US" sz="2000" dirty="0" smtClean="0"/>
              <a:t>Water use is a “derived demand” that is bundled into production of goods and services</a:t>
            </a:r>
          </a:p>
          <a:p>
            <a:r>
              <a:rPr lang="en-US" sz="2000" dirty="0" smtClean="0"/>
              <a:t>“Explanatory” data generally lacking</a:t>
            </a:r>
          </a:p>
          <a:p>
            <a:pPr marL="0" indent="0">
              <a:buNone/>
            </a:pPr>
            <a:endParaRPr lang="en-US" sz="2000" dirty="0" smtClean="0"/>
          </a:p>
          <a:p>
            <a:endParaRPr lang="en-US" sz="2000" dirty="0" smtClean="0"/>
          </a:p>
        </p:txBody>
      </p:sp>
      <p:pic>
        <p:nvPicPr>
          <p:cNvPr id="4" name="Picture 4" descr="http://www.atlanticcomreal.com/images/qc_exterior_full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00400" y="4342626"/>
            <a:ext cx="2619829" cy="1915750"/>
          </a:xfrm>
          <a:prstGeom prst="rect">
            <a:avLst/>
          </a:prstGeom>
          <a:noFill/>
        </p:spPr>
      </p:pic>
      <p:pic>
        <p:nvPicPr>
          <p:cNvPr id="6" name="Picture 6" descr="http://t2.gstatic.com/images?q=tbn:ANd9GcR6Yi9nnIto4BeWM1qVggHytn1sthtVHPBAaw8890nDsBoSNnaE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62137" y="4386101"/>
            <a:ext cx="2438400" cy="1828800"/>
          </a:xfrm>
          <a:prstGeom prst="rect">
            <a:avLst/>
          </a:prstGeom>
          <a:noFill/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54639" y="4490876"/>
            <a:ext cx="2819400" cy="1619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19790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7426" y="509857"/>
            <a:ext cx="8539089" cy="585418"/>
          </a:xfrm>
        </p:spPr>
        <p:txBody>
          <a:bodyPr>
            <a:normAutofit fontScale="90000"/>
          </a:bodyPr>
          <a:lstStyle/>
          <a:p>
            <a:r>
              <a:rPr lang="en-US" sz="3200" dirty="0" smtClean="0">
                <a:effectLst/>
              </a:rPr>
              <a:t>Common and Less Common Classifications</a:t>
            </a:r>
            <a:endParaRPr lang="en-US" sz="3200" dirty="0">
              <a:effectLst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295400"/>
            <a:ext cx="3753723" cy="4706008"/>
          </a:xfrm>
        </p:spPr>
        <p:txBody>
          <a:bodyPr>
            <a:noAutofit/>
          </a:bodyPr>
          <a:lstStyle/>
          <a:p>
            <a:pPr>
              <a:buClrTx/>
              <a:buFont typeface="Wingdings" pitchFamily="2" charset="2"/>
              <a:buChar char="§"/>
            </a:pPr>
            <a:r>
              <a:rPr lang="en-US" sz="1800" dirty="0" smtClean="0"/>
              <a:t>Customary CII groupings</a:t>
            </a:r>
          </a:p>
          <a:p>
            <a:pPr lvl="1">
              <a:buClrTx/>
              <a:buFont typeface="Wingdings" pitchFamily="2" charset="2"/>
              <a:buChar char="Ø"/>
            </a:pPr>
            <a:r>
              <a:rPr lang="en-US" sz="1800" dirty="0"/>
              <a:t>Single sector—Nonresidential “catch-all”</a:t>
            </a:r>
          </a:p>
          <a:p>
            <a:pPr lvl="1">
              <a:buClrTx/>
              <a:buFont typeface="Wingdings" pitchFamily="2" charset="2"/>
              <a:buChar char="Ø"/>
            </a:pPr>
            <a:r>
              <a:rPr lang="en-US" sz="1800" b="0" dirty="0" smtClean="0"/>
              <a:t>Commercial and Industrial—sometimes Institutional/</a:t>
            </a:r>
            <a:r>
              <a:rPr lang="en-US" sz="1800" b="0" dirty="0" err="1" smtClean="0"/>
              <a:t>Govt</a:t>
            </a:r>
            <a:r>
              <a:rPr lang="en-US" sz="1800" b="0" dirty="0" smtClean="0"/>
              <a:t>/Public</a:t>
            </a:r>
          </a:p>
          <a:p>
            <a:pPr lvl="1">
              <a:buClrTx/>
              <a:buFont typeface="Wingdings" pitchFamily="2" charset="2"/>
              <a:buChar char="Ø"/>
            </a:pPr>
            <a:r>
              <a:rPr lang="en-US" sz="1800" b="0" dirty="0" smtClean="0"/>
              <a:t>Classification criteria not always clear</a:t>
            </a:r>
          </a:p>
          <a:p>
            <a:pPr>
              <a:buClrTx/>
              <a:buFont typeface="Wingdings" pitchFamily="2" charset="2"/>
              <a:buChar char="§"/>
            </a:pPr>
            <a:r>
              <a:rPr lang="en-US" sz="1800" dirty="0"/>
              <a:t>Tied to wastewater charges</a:t>
            </a:r>
          </a:p>
          <a:p>
            <a:pPr lvl="1">
              <a:buClrTx/>
              <a:buFont typeface="Wingdings" pitchFamily="2" charset="2"/>
              <a:buChar char="Ø"/>
            </a:pPr>
            <a:r>
              <a:rPr lang="en-US" sz="1800" b="0" dirty="0" smtClean="0"/>
              <a:t>Phoenix AZ example — previous system of 34 classes (19 CII)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1"/>
          </p:nvPr>
        </p:nvSpPr>
        <p:spPr>
          <a:xfrm>
            <a:off x="5105400" y="1295400"/>
            <a:ext cx="3753723" cy="4334520"/>
          </a:xfrm>
        </p:spPr>
        <p:txBody>
          <a:bodyPr>
            <a:normAutofit/>
          </a:bodyPr>
          <a:lstStyle/>
          <a:p>
            <a:pPr>
              <a:buClrTx/>
              <a:buFont typeface="Wingdings" pitchFamily="2" charset="2"/>
              <a:buChar char="§"/>
            </a:pPr>
            <a:r>
              <a:rPr lang="en-US" sz="1800" dirty="0" smtClean="0"/>
              <a:t>Linked </a:t>
            </a:r>
            <a:r>
              <a:rPr lang="en-US" sz="1800" dirty="0"/>
              <a:t>to external classifications</a:t>
            </a:r>
          </a:p>
          <a:p>
            <a:pPr lvl="1">
              <a:buClrTx/>
              <a:buFont typeface="Wingdings" pitchFamily="2" charset="2"/>
              <a:buChar char="Ø"/>
            </a:pPr>
            <a:r>
              <a:rPr lang="en-US" sz="1800" dirty="0"/>
              <a:t>Land use/Building type </a:t>
            </a:r>
          </a:p>
          <a:p>
            <a:pPr lvl="2"/>
            <a:r>
              <a:rPr lang="en-US" dirty="0"/>
              <a:t>City of Austin example — 49 premise codes (majority </a:t>
            </a:r>
            <a:r>
              <a:rPr lang="en-US" dirty="0" smtClean="0"/>
              <a:t>nonresidential)</a:t>
            </a:r>
            <a:endParaRPr lang="en-US" dirty="0"/>
          </a:p>
          <a:p>
            <a:pPr lvl="2"/>
            <a:r>
              <a:rPr lang="en-US" dirty="0"/>
              <a:t>Florida Department of Revenue — 57 CII categories</a:t>
            </a:r>
          </a:p>
          <a:p>
            <a:pPr lvl="1">
              <a:buClrTx/>
              <a:buFont typeface="Wingdings" pitchFamily="2" charset="2"/>
              <a:buChar char="Ø"/>
            </a:pPr>
            <a:r>
              <a:rPr lang="en-US" sz="1800" dirty="0"/>
              <a:t>NAICS or “NAICS-like”</a:t>
            </a:r>
          </a:p>
          <a:p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24987352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Foundation2012TemplatePPT">
  <a:themeElements>
    <a:clrScheme name="WaterRF">
      <a:dk1>
        <a:srgbClr val="000000"/>
      </a:dk1>
      <a:lt1>
        <a:srgbClr val="FFFFFF"/>
      </a:lt1>
      <a:dk2>
        <a:srgbClr val="1D62A0"/>
      </a:dk2>
      <a:lt2>
        <a:srgbClr val="EEECE1"/>
      </a:lt2>
      <a:accent1>
        <a:srgbClr val="B32317"/>
      </a:accent1>
      <a:accent2>
        <a:srgbClr val="7C2B83"/>
      </a:accent2>
      <a:accent3>
        <a:srgbClr val="F3901D"/>
      </a:accent3>
      <a:accent4>
        <a:srgbClr val="00583D"/>
      </a:accent4>
      <a:accent5>
        <a:srgbClr val="C86345"/>
      </a:accent5>
      <a:accent6>
        <a:srgbClr val="227C67"/>
      </a:accent6>
      <a:hlink>
        <a:srgbClr val="4A74AD"/>
      </a:hlink>
      <a:folHlink>
        <a:srgbClr val="99659F"/>
      </a:folHlink>
    </a:clrScheme>
    <a:fontScheme name="WaterRF">
      <a:majorFont>
        <a:latin typeface="Trebuchet MS"/>
        <a:ea typeface=""/>
        <a:cs typeface=""/>
      </a:majorFont>
      <a:minorFont>
        <a:latin typeface="Trebuchet M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Foundation2012TemplatePPT">
  <a:themeElements>
    <a:clrScheme name="WaterRF">
      <a:dk1>
        <a:srgbClr val="000000"/>
      </a:dk1>
      <a:lt1>
        <a:srgbClr val="FFFFFF"/>
      </a:lt1>
      <a:dk2>
        <a:srgbClr val="1D62A0"/>
      </a:dk2>
      <a:lt2>
        <a:srgbClr val="EEECE1"/>
      </a:lt2>
      <a:accent1>
        <a:srgbClr val="B32317"/>
      </a:accent1>
      <a:accent2>
        <a:srgbClr val="7C2B83"/>
      </a:accent2>
      <a:accent3>
        <a:srgbClr val="F3901D"/>
      </a:accent3>
      <a:accent4>
        <a:srgbClr val="00583D"/>
      </a:accent4>
      <a:accent5>
        <a:srgbClr val="C86345"/>
      </a:accent5>
      <a:accent6>
        <a:srgbClr val="227C67"/>
      </a:accent6>
      <a:hlink>
        <a:srgbClr val="4A74AD"/>
      </a:hlink>
      <a:folHlink>
        <a:srgbClr val="99659F"/>
      </a:folHlink>
    </a:clrScheme>
    <a:fontScheme name="WaterRF">
      <a:majorFont>
        <a:latin typeface="Trebuchet MS"/>
        <a:ea typeface=""/>
        <a:cs typeface=""/>
      </a:majorFont>
      <a:minorFont>
        <a:latin typeface="Trebuchet M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Detayl xmlns="9d97fd08-09c1-41bb-afd6-a58fd76c2df4" xsi:nil="true"/>
    <ImageCreateDate xmlns="9D97FD08-09C1-41BB-AFD6-A58FD76C2DF4" xsi:nil="true"/>
    <wic_System_Copyright xmlns="http://schemas.microsoft.com/sharepoint/v3/fields" xsi:nil="true"/>
    <Purpose xmlns="9d97fd08-09c1-41bb-afd6-a58fd76c2df4" xsi:nil="true"/>
    <Date_x0020_of_x0020_Presenation xmlns="9d97fd08-09c1-41bb-afd6-a58fd76c2df4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WaterRF Presentation" ma:contentTypeID="0x0101009148F5A04DDD49CBA7127AADA5FB792B00AADE34325A8B49CDA8BB4DB53328F21400A5C09F5894470542A424FA8A64F1B613001ADFC7D9ACACD04283F2E6D8EE5914A2" ma:contentTypeVersion="4" ma:contentTypeDescription="" ma:contentTypeScope="" ma:versionID="ccf8607d5be4b5eac0b76966476591d8">
  <xsd:schema xmlns:xsd="http://www.w3.org/2001/XMLSchema" xmlns:xs="http://www.w3.org/2001/XMLSchema" xmlns:p="http://schemas.microsoft.com/office/2006/metadata/properties" xmlns:ns1="http://schemas.microsoft.com/sharepoint/v3" xmlns:ns2="9D97FD08-09C1-41BB-AFD6-A58FD76C2DF4" xmlns:ns3="http://schemas.microsoft.com/sharepoint/v3/fields" xmlns:ns4="ebf7935a-f450-4e2c-a604-7e5faf594165" xmlns:ns5="9d97fd08-09c1-41bb-afd6-a58fd76c2df4" targetNamespace="http://schemas.microsoft.com/office/2006/metadata/properties" ma:root="true" ma:fieldsID="f336a3cc5949fd6379c9de302dc737a8" ns1:_="" ns2:_="" ns3:_="" ns4:_="" ns5:_="">
    <xsd:import namespace="http://schemas.microsoft.com/sharepoint/v3"/>
    <xsd:import namespace="9D97FD08-09C1-41BB-AFD6-A58FD76C2DF4"/>
    <xsd:import namespace="http://schemas.microsoft.com/sharepoint/v3/fields"/>
    <xsd:import namespace="ebf7935a-f450-4e2c-a604-7e5faf594165"/>
    <xsd:import namespace="9d97fd08-09c1-41bb-afd6-a58fd76c2df4"/>
    <xsd:element name="properties">
      <xsd:complexType>
        <xsd:sequence>
          <xsd:element name="documentManagement">
            <xsd:complexType>
              <xsd:all>
                <xsd:element ref="ns1:FileRef" minOccurs="0"/>
                <xsd:element ref="ns1:File_x0020_Type" minOccurs="0"/>
                <xsd:element ref="ns1:HTML_x0020_File_x0020_Type" minOccurs="0"/>
                <xsd:element ref="ns1:FSObjType" minOccurs="0"/>
                <xsd:element ref="ns2:ThumbnailExists" minOccurs="0"/>
                <xsd:element ref="ns2:PreviewExists" minOccurs="0"/>
                <xsd:element ref="ns2:ImageWidth" minOccurs="0"/>
                <xsd:element ref="ns2:ImageHeight" minOccurs="0"/>
                <xsd:element ref="ns2:ImageCreateDate" minOccurs="0"/>
                <xsd:element ref="ns3:wic_System_Copyright" minOccurs="0"/>
                <xsd:element ref="ns4:_dlc_DocId" minOccurs="0"/>
                <xsd:element ref="ns4:_dlc_DocIdUrl" minOccurs="0"/>
                <xsd:element ref="ns4:_dlc_DocIdPersistId" minOccurs="0"/>
                <xsd:element ref="ns5:Date_x0020_of_x0020_Presenation" minOccurs="0"/>
                <xsd:element ref="ns5:Detayl" minOccurs="0"/>
                <xsd:element ref="ns5:Purpos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FileRef" ma:index="8" nillable="true" ma:displayName="URL Path" ma:hidden="true" ma:list="Docs" ma:internalName="FileRef" ma:readOnly="true" ma:showField="FullUrl">
      <xsd:simpleType>
        <xsd:restriction base="dms:Lookup"/>
      </xsd:simpleType>
    </xsd:element>
    <xsd:element name="File_x0020_Type" ma:index="9" nillable="true" ma:displayName="File Type" ma:hidden="true" ma:internalName="File_x0020_Type" ma:readOnly="true">
      <xsd:simpleType>
        <xsd:restriction base="dms:Text"/>
      </xsd:simpleType>
    </xsd:element>
    <xsd:element name="HTML_x0020_File_x0020_Type" ma:index="10" nillable="true" ma:displayName="HTML File Type" ma:hidden="true" ma:internalName="HTML_x0020_File_x0020_Type" ma:readOnly="true">
      <xsd:simpleType>
        <xsd:restriction base="dms:Text"/>
      </xsd:simpleType>
    </xsd:element>
    <xsd:element name="FSObjType" ma:index="11" nillable="true" ma:displayName="Item Type" ma:hidden="true" ma:list="Docs" ma:internalName="FSObjType" ma:readOnly="true" ma:showField="FSType">
      <xsd:simpleType>
        <xsd:restriction base="dms:Lookup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D97FD08-09C1-41BB-AFD6-A58FD76C2DF4" elementFormDefault="qualified">
    <xsd:import namespace="http://schemas.microsoft.com/office/2006/documentManagement/types"/>
    <xsd:import namespace="http://schemas.microsoft.com/office/infopath/2007/PartnerControls"/>
    <xsd:element name="ThumbnailExists" ma:index="18" nillable="true" ma:displayName="Thumbnail Exists" ma:default="FALSE" ma:hidden="true" ma:internalName="ThumbnailExists" ma:readOnly="true">
      <xsd:simpleType>
        <xsd:restriction base="dms:Boolean"/>
      </xsd:simpleType>
    </xsd:element>
    <xsd:element name="PreviewExists" ma:index="19" nillable="true" ma:displayName="Preview Exists" ma:default="FALSE" ma:hidden="true" ma:internalName="PreviewExists" ma:readOnly="true">
      <xsd:simpleType>
        <xsd:restriction base="dms:Boolean"/>
      </xsd:simpleType>
    </xsd:element>
    <xsd:element name="ImageWidth" ma:index="20" nillable="true" ma:displayName="Width" ma:internalName="ImageWidth" ma:readOnly="true">
      <xsd:simpleType>
        <xsd:restriction base="dms:Unknown"/>
      </xsd:simpleType>
    </xsd:element>
    <xsd:element name="ImageHeight" ma:index="22" nillable="true" ma:displayName="Height" ma:internalName="ImageHeight" ma:readOnly="true">
      <xsd:simpleType>
        <xsd:restriction base="dms:Unknown"/>
      </xsd:simpleType>
    </xsd:element>
    <xsd:element name="ImageCreateDate" ma:index="25" nillable="true" ma:displayName="Date Picture Taken" ma:format="DateTime" ma:hidden="true" ma:internalName="ImageCreateDate">
      <xsd:simpleType>
        <xsd:restriction base="dms:DateTim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/fields" elementFormDefault="qualified">
    <xsd:import namespace="http://schemas.microsoft.com/office/2006/documentManagement/types"/>
    <xsd:import namespace="http://schemas.microsoft.com/office/infopath/2007/PartnerControls"/>
    <xsd:element name="wic_System_Copyright" ma:index="26" nillable="true" ma:displayName="Copyright" ma:internalName="wic_System_Copyright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bf7935a-f450-4e2c-a604-7e5faf594165" elementFormDefault="qualified">
    <xsd:import namespace="http://schemas.microsoft.com/office/2006/documentManagement/types"/>
    <xsd:import namespace="http://schemas.microsoft.com/office/infopath/2007/PartnerControls"/>
    <xsd:element name="_dlc_DocId" ma:index="27" nillable="true" ma:displayName="Document ID Value" ma:description="The value of the document ID assigned to this item." ma:internalName="_dlc_DocId" ma:readOnly="true">
      <xsd:simpleType>
        <xsd:restriction base="dms:Text"/>
      </xsd:simpleType>
    </xsd:element>
    <xsd:element name="_dlc_DocIdUrl" ma:index="28" nillable="true" ma:displayName="Document ID" ma:description="Permanent link to this doc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29" nillable="true" ma:displayName="Persist ID" ma:description="Keep ID on add." ma:hidden="true" ma:internalName="_dlc_DocIdPersistId" ma:readOnly="true">
      <xsd:simpleType>
        <xsd:restriction base="dms:Boolea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d97fd08-09c1-41bb-afd6-a58fd76c2df4" elementFormDefault="qualified">
    <xsd:import namespace="http://schemas.microsoft.com/office/2006/documentManagement/types"/>
    <xsd:import namespace="http://schemas.microsoft.com/office/infopath/2007/PartnerControls"/>
    <xsd:element name="Date_x0020_of_x0020_Presenation" ma:index="30" nillable="true" ma:displayName="Date of Presenation" ma:format="DateOnly" ma:internalName="Date_x0020_of_x0020_Presenation">
      <xsd:simpleType>
        <xsd:restriction base="dms:DateTime"/>
      </xsd:simpleType>
    </xsd:element>
    <xsd:element name="Detayl" ma:index="31" nillable="true" ma:displayName="Detail" ma:internalName="Detayl">
      <xsd:simpleType>
        <xsd:restriction base="dms:Note">
          <xsd:maxLength value="255"/>
        </xsd:restriction>
      </xsd:simpleType>
    </xsd:element>
    <xsd:element name="Purpose" ma:index="32" nillable="true" ma:displayName="Purpose" ma:list="{ebafe7c5-2338-45cf-8a2d-f0c64b7c2d9d}" ma:internalName="Purpose" ma:showField="Title">
      <xsd:simpleType>
        <xsd:restriction base="dms:Lookup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 ma:index="24" ma:displayName="Author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 (request)"/>
        <xsd:element ref="dc:subject" minOccurs="0" maxOccurs="1"/>
        <xsd:element ref="dc:description" minOccurs="0" maxOccurs="1" ma:index="23" ma:displayName="Comments"/>
        <xsd:element name="keywords" minOccurs="0" maxOccurs="1" type="xsd:string" ma:index="14" ma:displayName="Keywords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spe:Receivers xmlns:spe="http://schemas.microsoft.com/sharepoint/events"/>
</file>

<file path=customXml/item4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51BD8A6D-2878-49A9-9159-0E49583401C0}">
  <ds:schemaRefs>
    <ds:schemaRef ds:uri="http://purl.org/dc/elements/1.1/"/>
    <ds:schemaRef ds:uri="http://purl.org/dc/dcmitype/"/>
    <ds:schemaRef ds:uri="http://schemas.microsoft.com/office/2006/documentManagement/types"/>
    <ds:schemaRef ds:uri="http://schemas.microsoft.com/office/2006/metadata/properties"/>
    <ds:schemaRef ds:uri="http://schemas.microsoft.com/sharepoint/v3"/>
    <ds:schemaRef ds:uri="http://schemas.microsoft.com/sharepoint/v3/fields"/>
    <ds:schemaRef ds:uri="9D97FD08-09C1-41BB-AFD6-A58FD76C2DF4"/>
    <ds:schemaRef ds:uri="http://schemas.microsoft.com/office/infopath/2007/PartnerControls"/>
    <ds:schemaRef ds:uri="http://schemas.openxmlformats.org/package/2006/metadata/core-properties"/>
    <ds:schemaRef ds:uri="http://www.w3.org/XML/1998/namespace"/>
    <ds:schemaRef ds:uri="9d97fd08-09c1-41bb-afd6-a58fd76c2df4"/>
    <ds:schemaRef ds:uri="ebf7935a-f450-4e2c-a604-7e5faf594165"/>
    <ds:schemaRef ds:uri="http://purl.org/dc/terms/"/>
  </ds:schemaRefs>
</ds:datastoreItem>
</file>

<file path=customXml/itemProps2.xml><?xml version="1.0" encoding="utf-8"?>
<ds:datastoreItem xmlns:ds="http://schemas.openxmlformats.org/officeDocument/2006/customXml" ds:itemID="{76807F52-BF40-4EDC-956D-1258CDD189DC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9D97FD08-09C1-41BB-AFD6-A58FD76C2DF4"/>
    <ds:schemaRef ds:uri="http://schemas.microsoft.com/sharepoint/v3/fields"/>
    <ds:schemaRef ds:uri="ebf7935a-f450-4e2c-a604-7e5faf594165"/>
    <ds:schemaRef ds:uri="9d97fd08-09c1-41bb-afd6-a58fd76c2df4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FC292048-E044-4BC7-BA78-817C214EBFA7}">
  <ds:schemaRefs>
    <ds:schemaRef ds:uri="http://schemas.microsoft.com/sharepoint/events"/>
  </ds:schemaRefs>
</ds:datastoreItem>
</file>

<file path=customXml/itemProps4.xml><?xml version="1.0" encoding="utf-8"?>
<ds:datastoreItem xmlns:ds="http://schemas.openxmlformats.org/officeDocument/2006/customXml" ds:itemID="{5BBF6486-B9B6-4C7D-B297-9F192A6CAF22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66</TotalTime>
  <Words>1097</Words>
  <Application>Microsoft Office PowerPoint</Application>
  <PresentationFormat>On-screen Show (4:3)</PresentationFormat>
  <Paragraphs>263</Paragraphs>
  <Slides>35</Slides>
  <Notes>29</Notes>
  <HiddenSlides>0</HiddenSlides>
  <MMClips>0</MMClips>
  <ScaleCrop>false</ScaleCrop>
  <HeadingPairs>
    <vt:vector size="6" baseType="variant">
      <vt:variant>
        <vt:lpstr>Theme</vt:lpstr>
      </vt:variant>
      <vt:variant>
        <vt:i4>2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35</vt:i4>
      </vt:variant>
    </vt:vector>
  </HeadingPairs>
  <TitlesOfParts>
    <vt:vector size="38" baseType="lpstr">
      <vt:lpstr>Foundation2012TemplatePPT</vt:lpstr>
      <vt:lpstr>1_Foundation2012TemplatePPT</vt:lpstr>
      <vt:lpstr>Equation</vt:lpstr>
      <vt:lpstr>PowerPoint Presentation</vt:lpstr>
      <vt:lpstr>Sustainable Water Management Conference</vt:lpstr>
      <vt:lpstr>Methodology for Determining Baseline Commercial, Institutional, and Industrial End Uses of Water  WRF Project #4375</vt:lpstr>
      <vt:lpstr>Overview</vt:lpstr>
      <vt:lpstr>WRF 4375: Goals</vt:lpstr>
      <vt:lpstr>WRF 4375: Objectives</vt:lpstr>
      <vt:lpstr>Why are methodological improvements needed?</vt:lpstr>
      <vt:lpstr>Basics of the “CII Problem”</vt:lpstr>
      <vt:lpstr>Common and Less Common Classifications</vt:lpstr>
      <vt:lpstr>Heterogeneity and Variability</vt:lpstr>
      <vt:lpstr>Within-Class Variability (Lodging example)</vt:lpstr>
      <vt:lpstr>Within-Class Variability (Office Building example)</vt:lpstr>
      <vt:lpstr>Basics of the “CII Problem”</vt:lpstr>
      <vt:lpstr>Basics of the “CII Problem”</vt:lpstr>
      <vt:lpstr>Basics of the “CII Problem”</vt:lpstr>
      <vt:lpstr>Basics of the “CII Problem”</vt:lpstr>
      <vt:lpstr>Example Drivers of End Use Consumption and Related Proxies</vt:lpstr>
      <vt:lpstr>Differentiating Scale from Rate  (or Intensity) of Use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Basics of Emerging CII Methodology</vt:lpstr>
      <vt:lpstr>Example CII Classification Scheme</vt:lpstr>
      <vt:lpstr>Basics of Emerging CII Methodology</vt:lpstr>
      <vt:lpstr>Basics of Emerging CII Methodology</vt:lpstr>
      <vt:lpstr>Basics of Emerging CII Methodology</vt:lpstr>
      <vt:lpstr>Info Management Methodology</vt:lpstr>
      <vt:lpstr>PowerPoint Presentation</vt:lpstr>
      <vt:lpstr>PowerPoint Presentation</vt:lpstr>
      <vt:lpstr>Cautions</vt:lpstr>
      <vt:lpstr>Cautions</vt:lpstr>
      <vt:lpstr>Next Steps</vt:lpstr>
      <vt:lpstr>Thanks!</vt:lpstr>
    </vt:vector>
  </TitlesOfParts>
  <Company>Hewlett-Packard Company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Michelle Suazo</dc:creator>
  <cp:lastModifiedBy>WRF User</cp:lastModifiedBy>
  <cp:revision>11</cp:revision>
  <dcterms:created xsi:type="dcterms:W3CDTF">2014-04-29T20:36:31Z</dcterms:created>
  <dcterms:modified xsi:type="dcterms:W3CDTF">2014-05-01T21:11:04Z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0x0101009148F5A04DDD49CBA7127AADA5FB792B00AADE34325A8B49CDA8BB4DB53328F21400A5C09F5894470542A424FA8A64F1B613001ADFC7D9ACACD04283F2E6D8EE5914A2</vt:lpwstr>
  </property>
</Properties>
</file>