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65" r:id="rId6"/>
    <p:sldMasterId id="2147483707" r:id="rId7"/>
  </p:sldMasterIdLst>
  <p:notesMasterIdLst>
    <p:notesMasterId r:id="rId76"/>
  </p:notesMasterIdLst>
  <p:sldIdLst>
    <p:sldId id="258" r:id="rId8"/>
    <p:sldId id="366" r:id="rId9"/>
    <p:sldId id="335" r:id="rId10"/>
    <p:sldId id="336" r:id="rId11"/>
    <p:sldId id="372" r:id="rId12"/>
    <p:sldId id="714" r:id="rId13"/>
    <p:sldId id="373" r:id="rId14"/>
    <p:sldId id="703" r:id="rId15"/>
    <p:sldId id="704" r:id="rId16"/>
    <p:sldId id="705" r:id="rId17"/>
    <p:sldId id="367" r:id="rId18"/>
    <p:sldId id="707" r:id="rId19"/>
    <p:sldId id="709" r:id="rId20"/>
    <p:sldId id="716" r:id="rId21"/>
    <p:sldId id="708" r:id="rId22"/>
    <p:sldId id="711" r:id="rId23"/>
    <p:sldId id="712" r:id="rId24"/>
    <p:sldId id="713" r:id="rId25"/>
    <p:sldId id="256" r:id="rId26"/>
    <p:sldId id="290" r:id="rId27"/>
    <p:sldId id="720" r:id="rId28"/>
    <p:sldId id="728" r:id="rId29"/>
    <p:sldId id="729" r:id="rId30"/>
    <p:sldId id="293" r:id="rId31"/>
    <p:sldId id="294" r:id="rId32"/>
    <p:sldId id="730" r:id="rId33"/>
    <p:sldId id="731" r:id="rId34"/>
    <p:sldId id="412" r:id="rId35"/>
    <p:sldId id="414" r:id="rId36"/>
    <p:sldId id="726" r:id="rId37"/>
    <p:sldId id="303" r:id="rId38"/>
    <p:sldId id="302" r:id="rId39"/>
    <p:sldId id="304" r:id="rId40"/>
    <p:sldId id="305" r:id="rId41"/>
    <p:sldId id="416" r:id="rId42"/>
    <p:sldId id="417" r:id="rId43"/>
    <p:sldId id="757" r:id="rId44"/>
    <p:sldId id="902" r:id="rId45"/>
    <p:sldId id="903" r:id="rId46"/>
    <p:sldId id="904" r:id="rId47"/>
    <p:sldId id="901" r:id="rId48"/>
    <p:sldId id="905" r:id="rId49"/>
    <p:sldId id="907" r:id="rId50"/>
    <p:sldId id="732" r:id="rId51"/>
    <p:sldId id="257" r:id="rId52"/>
    <p:sldId id="259" r:id="rId53"/>
    <p:sldId id="260" r:id="rId54"/>
    <p:sldId id="268" r:id="rId55"/>
    <p:sldId id="269" r:id="rId56"/>
    <p:sldId id="263" r:id="rId57"/>
    <p:sldId id="264" r:id="rId58"/>
    <p:sldId id="265" r:id="rId59"/>
    <p:sldId id="266" r:id="rId60"/>
    <p:sldId id="919" r:id="rId61"/>
    <p:sldId id="271" r:id="rId62"/>
    <p:sldId id="273" r:id="rId63"/>
    <p:sldId id="733" r:id="rId64"/>
    <p:sldId id="275" r:id="rId65"/>
    <p:sldId id="276" r:id="rId66"/>
    <p:sldId id="277" r:id="rId67"/>
    <p:sldId id="917" r:id="rId68"/>
    <p:sldId id="918" r:id="rId69"/>
    <p:sldId id="915" r:id="rId70"/>
    <p:sldId id="920" r:id="rId71"/>
    <p:sldId id="717" r:id="rId72"/>
    <p:sldId id="719" r:id="rId73"/>
    <p:sldId id="363" r:id="rId74"/>
    <p:sldId id="365"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905BB3-F89F-47A0-9830-5F7A47950CF6}">
          <p14:sldIdLst>
            <p14:sldId id="258"/>
            <p14:sldId id="366"/>
            <p14:sldId id="335"/>
            <p14:sldId id="336"/>
            <p14:sldId id="372"/>
            <p14:sldId id="714"/>
            <p14:sldId id="373"/>
            <p14:sldId id="703"/>
            <p14:sldId id="704"/>
            <p14:sldId id="705"/>
            <p14:sldId id="367"/>
            <p14:sldId id="707"/>
            <p14:sldId id="709"/>
            <p14:sldId id="716"/>
            <p14:sldId id="708"/>
            <p14:sldId id="711"/>
            <p14:sldId id="712"/>
            <p14:sldId id="713"/>
            <p14:sldId id="256"/>
            <p14:sldId id="290"/>
            <p14:sldId id="720"/>
            <p14:sldId id="728"/>
            <p14:sldId id="729"/>
            <p14:sldId id="293"/>
            <p14:sldId id="294"/>
            <p14:sldId id="730"/>
            <p14:sldId id="731"/>
            <p14:sldId id="412"/>
            <p14:sldId id="414"/>
            <p14:sldId id="726"/>
            <p14:sldId id="303"/>
            <p14:sldId id="302"/>
            <p14:sldId id="304"/>
            <p14:sldId id="305"/>
            <p14:sldId id="416"/>
            <p14:sldId id="417"/>
            <p14:sldId id="757"/>
            <p14:sldId id="902"/>
            <p14:sldId id="903"/>
            <p14:sldId id="904"/>
            <p14:sldId id="901"/>
            <p14:sldId id="905"/>
            <p14:sldId id="907"/>
            <p14:sldId id="732"/>
            <p14:sldId id="257"/>
            <p14:sldId id="259"/>
            <p14:sldId id="260"/>
            <p14:sldId id="268"/>
            <p14:sldId id="269"/>
            <p14:sldId id="263"/>
            <p14:sldId id="264"/>
            <p14:sldId id="265"/>
            <p14:sldId id="266"/>
            <p14:sldId id="919"/>
            <p14:sldId id="271"/>
            <p14:sldId id="273"/>
            <p14:sldId id="733"/>
            <p14:sldId id="275"/>
            <p14:sldId id="276"/>
            <p14:sldId id="277"/>
            <p14:sldId id="917"/>
            <p14:sldId id="918"/>
            <p14:sldId id="915"/>
            <p14:sldId id="920"/>
            <p14:sldId id="717"/>
            <p14:sldId id="719"/>
            <p14:sldId id="363"/>
            <p14:sldId id="3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A6"/>
    <a:srgbClr val="004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2" autoAdjust="0"/>
    <p:restoredTop sz="72109"/>
  </p:normalViewPr>
  <p:slideViewPr>
    <p:cSldViewPr snapToGrid="0" snapToObjects="1">
      <p:cViewPr varScale="1">
        <p:scale>
          <a:sx n="82" d="100"/>
          <a:sy n="82" d="100"/>
        </p:scale>
        <p:origin x="2484" y="90"/>
      </p:cViewPr>
      <p:guideLst/>
    </p:cSldViewPr>
  </p:slideViewPr>
  <p:notesTextViewPr>
    <p:cViewPr>
      <p:scale>
        <a:sx n="1" d="1"/>
        <a:sy n="1" d="1"/>
      </p:scale>
      <p:origin x="0" y="0"/>
    </p:cViewPr>
  </p:notesTextViewPr>
  <p:sorterViewPr>
    <p:cViewPr>
      <p:scale>
        <a:sx n="75" d="100"/>
        <a:sy n="75" d="100"/>
      </p:scale>
      <p:origin x="0" y="-28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8E91D0-2D5E-2142-935D-CBB22B1A33DB}"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03952A67-75E2-B545-9D80-A648657B4E1F}">
      <dgm:prSet phldrT="[Text]"/>
      <dgm:spPr/>
      <dgm:t>
        <a:bodyPr/>
        <a:lstStyle/>
        <a:p>
          <a:r>
            <a:rPr lang="en-US" dirty="0"/>
            <a:t>Regulatory Background and DER Markets (Chapter 5)</a:t>
          </a:r>
        </a:p>
      </dgm:t>
    </dgm:pt>
    <dgm:pt modelId="{5DC2E52A-7A7D-DA49-A8FE-AAB6551FEC77}" type="parTrans" cxnId="{A057C4E2-6C28-0548-B6A7-E13AD6DCE368}">
      <dgm:prSet/>
      <dgm:spPr/>
      <dgm:t>
        <a:bodyPr/>
        <a:lstStyle/>
        <a:p>
          <a:endParaRPr lang="en-US"/>
        </a:p>
      </dgm:t>
    </dgm:pt>
    <dgm:pt modelId="{06ACEC10-EC5E-264A-89C8-9956CCEEDD22}" type="sibTrans" cxnId="{A057C4E2-6C28-0548-B6A7-E13AD6DCE368}">
      <dgm:prSet/>
      <dgm:spPr/>
      <dgm:t>
        <a:bodyPr/>
        <a:lstStyle/>
        <a:p>
          <a:endParaRPr lang="en-US" dirty="0"/>
        </a:p>
      </dgm:t>
    </dgm:pt>
    <dgm:pt modelId="{FA1F0657-BA44-2E4A-AAB7-6FAA46A15DC2}">
      <dgm:prSet phldrT="[Text]"/>
      <dgm:spPr/>
      <dgm:t>
        <a:bodyPr/>
        <a:lstStyle/>
        <a:p>
          <a:r>
            <a:rPr lang="en-US" dirty="0"/>
            <a:t>Major Regulatory Activities (Chapter 6)</a:t>
          </a:r>
        </a:p>
      </dgm:t>
    </dgm:pt>
    <dgm:pt modelId="{A7790C60-332C-234F-91AA-6B348B2D8E43}" type="parTrans" cxnId="{2724FD12-E3A1-5643-A38A-7B92580B1B53}">
      <dgm:prSet/>
      <dgm:spPr/>
      <dgm:t>
        <a:bodyPr/>
        <a:lstStyle/>
        <a:p>
          <a:endParaRPr lang="en-US"/>
        </a:p>
      </dgm:t>
    </dgm:pt>
    <dgm:pt modelId="{E060FB1A-D83F-5E45-8C10-4B5CE8E53BFE}" type="sibTrans" cxnId="{2724FD12-E3A1-5643-A38A-7B92580B1B53}">
      <dgm:prSet/>
      <dgm:spPr/>
      <dgm:t>
        <a:bodyPr/>
        <a:lstStyle/>
        <a:p>
          <a:endParaRPr lang="en-US" dirty="0"/>
        </a:p>
      </dgm:t>
    </dgm:pt>
    <dgm:pt modelId="{EABD15D2-013E-2143-BCB8-3457BFBA432C}">
      <dgm:prSet phldrT="[Text]"/>
      <dgm:spPr/>
      <dgm:t>
        <a:bodyPr/>
        <a:lstStyle/>
        <a:p>
          <a:r>
            <a:rPr lang="en-US" dirty="0"/>
            <a:t>Policy Arrangements (Chapter 7)</a:t>
          </a:r>
        </a:p>
      </dgm:t>
    </dgm:pt>
    <dgm:pt modelId="{D76B732A-CBE7-1F42-B15C-9EA0B50DEBE7}" type="parTrans" cxnId="{3C1EE4CC-3D4C-F84E-A1EC-7D92C8941810}">
      <dgm:prSet/>
      <dgm:spPr/>
      <dgm:t>
        <a:bodyPr/>
        <a:lstStyle/>
        <a:p>
          <a:endParaRPr lang="en-US"/>
        </a:p>
      </dgm:t>
    </dgm:pt>
    <dgm:pt modelId="{EDF3E31A-E3E8-8C4C-B19F-451B99EE25FE}" type="sibTrans" cxnId="{3C1EE4CC-3D4C-F84E-A1EC-7D92C8941810}">
      <dgm:prSet/>
      <dgm:spPr/>
      <dgm:t>
        <a:bodyPr/>
        <a:lstStyle/>
        <a:p>
          <a:endParaRPr lang="en-US" dirty="0"/>
        </a:p>
      </dgm:t>
    </dgm:pt>
    <dgm:pt modelId="{B7971CBB-C0A6-BD4F-8646-52E4C3355F07}">
      <dgm:prSet phldrT="[Text]"/>
      <dgm:spPr/>
      <dgm:t>
        <a:bodyPr/>
        <a:lstStyle/>
        <a:p>
          <a:r>
            <a:rPr lang="en-US" dirty="0"/>
            <a:t>Frameworks for DER Developments (Chapter 8)</a:t>
          </a:r>
        </a:p>
      </dgm:t>
    </dgm:pt>
    <dgm:pt modelId="{D521A90C-2995-4344-AA57-2F49C95D2528}" type="parTrans" cxnId="{EE00DFD3-B48D-924E-B5D8-18D97E40B301}">
      <dgm:prSet/>
      <dgm:spPr/>
      <dgm:t>
        <a:bodyPr/>
        <a:lstStyle/>
        <a:p>
          <a:endParaRPr lang="en-US"/>
        </a:p>
      </dgm:t>
    </dgm:pt>
    <dgm:pt modelId="{F6986B7E-300A-9B46-B9FA-D35DD687F8FD}" type="sibTrans" cxnId="{EE00DFD3-B48D-924E-B5D8-18D97E40B301}">
      <dgm:prSet/>
      <dgm:spPr/>
      <dgm:t>
        <a:bodyPr/>
        <a:lstStyle/>
        <a:p>
          <a:endParaRPr lang="en-US" dirty="0"/>
        </a:p>
      </dgm:t>
    </dgm:pt>
    <dgm:pt modelId="{17B5C8E7-4DD9-964B-AA73-298EB880A5F6}">
      <dgm:prSet phldrT="[Text]"/>
      <dgm:spPr/>
      <dgm:t>
        <a:bodyPr/>
        <a:lstStyle/>
        <a:p>
          <a:r>
            <a:rPr lang="en-US" dirty="0"/>
            <a:t>Policy and Regulatory Opportunities </a:t>
          </a:r>
          <a:br>
            <a:rPr lang="en-US" dirty="0"/>
          </a:br>
          <a:r>
            <a:rPr lang="en-US" dirty="0"/>
            <a:t>(Chapter 10)</a:t>
          </a:r>
        </a:p>
      </dgm:t>
    </dgm:pt>
    <dgm:pt modelId="{57227610-C32B-7941-BBA2-7FF20A14F301}" type="parTrans" cxnId="{E78C7AA2-A63C-974D-A8CA-7068BEF974B0}">
      <dgm:prSet/>
      <dgm:spPr/>
      <dgm:t>
        <a:bodyPr/>
        <a:lstStyle/>
        <a:p>
          <a:endParaRPr lang="en-US"/>
        </a:p>
      </dgm:t>
    </dgm:pt>
    <dgm:pt modelId="{C6821C30-BD19-B545-9E4C-FD474F28DA71}" type="sibTrans" cxnId="{E78C7AA2-A63C-974D-A8CA-7068BEF974B0}">
      <dgm:prSet/>
      <dgm:spPr/>
      <dgm:t>
        <a:bodyPr/>
        <a:lstStyle/>
        <a:p>
          <a:endParaRPr lang="en-US"/>
        </a:p>
      </dgm:t>
    </dgm:pt>
    <dgm:pt modelId="{CED5B65C-A8D6-D044-9964-209920326DE9}" type="pres">
      <dgm:prSet presAssocID="{518E91D0-2D5E-2142-935D-CBB22B1A33DB}" presName="outerComposite" presStyleCnt="0">
        <dgm:presLayoutVars>
          <dgm:chMax val="5"/>
          <dgm:dir/>
          <dgm:resizeHandles val="exact"/>
        </dgm:presLayoutVars>
      </dgm:prSet>
      <dgm:spPr/>
    </dgm:pt>
    <dgm:pt modelId="{E9F23565-07F1-2C48-A252-1A27FBCCD929}" type="pres">
      <dgm:prSet presAssocID="{518E91D0-2D5E-2142-935D-CBB22B1A33DB}" presName="dummyMaxCanvas" presStyleCnt="0">
        <dgm:presLayoutVars/>
      </dgm:prSet>
      <dgm:spPr/>
    </dgm:pt>
    <dgm:pt modelId="{3C79731B-A967-9C4B-BBDF-80413414B368}" type="pres">
      <dgm:prSet presAssocID="{518E91D0-2D5E-2142-935D-CBB22B1A33DB}" presName="FiveNodes_1" presStyleLbl="node1" presStyleIdx="0" presStyleCnt="5">
        <dgm:presLayoutVars>
          <dgm:bulletEnabled val="1"/>
        </dgm:presLayoutVars>
      </dgm:prSet>
      <dgm:spPr/>
    </dgm:pt>
    <dgm:pt modelId="{1CA31B0A-2D34-A248-AAA2-017872BBCA35}" type="pres">
      <dgm:prSet presAssocID="{518E91D0-2D5E-2142-935D-CBB22B1A33DB}" presName="FiveNodes_2" presStyleLbl="node1" presStyleIdx="1" presStyleCnt="5">
        <dgm:presLayoutVars>
          <dgm:bulletEnabled val="1"/>
        </dgm:presLayoutVars>
      </dgm:prSet>
      <dgm:spPr/>
    </dgm:pt>
    <dgm:pt modelId="{C89EC0A7-73D8-6A40-8AA9-835B056F1CF6}" type="pres">
      <dgm:prSet presAssocID="{518E91D0-2D5E-2142-935D-CBB22B1A33DB}" presName="FiveNodes_3" presStyleLbl="node1" presStyleIdx="2" presStyleCnt="5">
        <dgm:presLayoutVars>
          <dgm:bulletEnabled val="1"/>
        </dgm:presLayoutVars>
      </dgm:prSet>
      <dgm:spPr/>
    </dgm:pt>
    <dgm:pt modelId="{100D35C4-9C0E-2A40-B6BB-4EA201C7F29F}" type="pres">
      <dgm:prSet presAssocID="{518E91D0-2D5E-2142-935D-CBB22B1A33DB}" presName="FiveNodes_4" presStyleLbl="node1" presStyleIdx="3" presStyleCnt="5">
        <dgm:presLayoutVars>
          <dgm:bulletEnabled val="1"/>
        </dgm:presLayoutVars>
      </dgm:prSet>
      <dgm:spPr/>
    </dgm:pt>
    <dgm:pt modelId="{4655CC62-EEA1-F847-BB22-834725ADE0D0}" type="pres">
      <dgm:prSet presAssocID="{518E91D0-2D5E-2142-935D-CBB22B1A33DB}" presName="FiveNodes_5" presStyleLbl="node1" presStyleIdx="4" presStyleCnt="5">
        <dgm:presLayoutVars>
          <dgm:bulletEnabled val="1"/>
        </dgm:presLayoutVars>
      </dgm:prSet>
      <dgm:spPr/>
    </dgm:pt>
    <dgm:pt modelId="{8353699A-620A-5948-8CD8-F64FECF91E0F}" type="pres">
      <dgm:prSet presAssocID="{518E91D0-2D5E-2142-935D-CBB22B1A33DB}" presName="FiveConn_1-2" presStyleLbl="fgAccFollowNode1" presStyleIdx="0" presStyleCnt="4">
        <dgm:presLayoutVars>
          <dgm:bulletEnabled val="1"/>
        </dgm:presLayoutVars>
      </dgm:prSet>
      <dgm:spPr/>
    </dgm:pt>
    <dgm:pt modelId="{2E881A30-AF09-4545-BA15-1B1A38CB1F8D}" type="pres">
      <dgm:prSet presAssocID="{518E91D0-2D5E-2142-935D-CBB22B1A33DB}" presName="FiveConn_2-3" presStyleLbl="fgAccFollowNode1" presStyleIdx="1" presStyleCnt="4">
        <dgm:presLayoutVars>
          <dgm:bulletEnabled val="1"/>
        </dgm:presLayoutVars>
      </dgm:prSet>
      <dgm:spPr/>
    </dgm:pt>
    <dgm:pt modelId="{D84B0CAE-AF41-7145-B3C6-6FC5F3630FF6}" type="pres">
      <dgm:prSet presAssocID="{518E91D0-2D5E-2142-935D-CBB22B1A33DB}" presName="FiveConn_3-4" presStyleLbl="fgAccFollowNode1" presStyleIdx="2" presStyleCnt="4">
        <dgm:presLayoutVars>
          <dgm:bulletEnabled val="1"/>
        </dgm:presLayoutVars>
      </dgm:prSet>
      <dgm:spPr/>
    </dgm:pt>
    <dgm:pt modelId="{3FA72A09-6B42-8A4B-9CDD-F383EE30BAF6}" type="pres">
      <dgm:prSet presAssocID="{518E91D0-2D5E-2142-935D-CBB22B1A33DB}" presName="FiveConn_4-5" presStyleLbl="fgAccFollowNode1" presStyleIdx="3" presStyleCnt="4">
        <dgm:presLayoutVars>
          <dgm:bulletEnabled val="1"/>
        </dgm:presLayoutVars>
      </dgm:prSet>
      <dgm:spPr/>
    </dgm:pt>
    <dgm:pt modelId="{859E18F5-AE16-5A44-9AE9-9AB715295017}" type="pres">
      <dgm:prSet presAssocID="{518E91D0-2D5E-2142-935D-CBB22B1A33DB}" presName="FiveNodes_1_text" presStyleLbl="node1" presStyleIdx="4" presStyleCnt="5">
        <dgm:presLayoutVars>
          <dgm:bulletEnabled val="1"/>
        </dgm:presLayoutVars>
      </dgm:prSet>
      <dgm:spPr/>
    </dgm:pt>
    <dgm:pt modelId="{1973C9C0-028D-5247-9138-65A66229C9C7}" type="pres">
      <dgm:prSet presAssocID="{518E91D0-2D5E-2142-935D-CBB22B1A33DB}" presName="FiveNodes_2_text" presStyleLbl="node1" presStyleIdx="4" presStyleCnt="5">
        <dgm:presLayoutVars>
          <dgm:bulletEnabled val="1"/>
        </dgm:presLayoutVars>
      </dgm:prSet>
      <dgm:spPr/>
    </dgm:pt>
    <dgm:pt modelId="{E2ED05C0-70DD-4C45-BB56-F60BFD81B8A6}" type="pres">
      <dgm:prSet presAssocID="{518E91D0-2D5E-2142-935D-CBB22B1A33DB}" presName="FiveNodes_3_text" presStyleLbl="node1" presStyleIdx="4" presStyleCnt="5">
        <dgm:presLayoutVars>
          <dgm:bulletEnabled val="1"/>
        </dgm:presLayoutVars>
      </dgm:prSet>
      <dgm:spPr/>
    </dgm:pt>
    <dgm:pt modelId="{55B2945F-5B1D-524E-A636-793798E3AC3B}" type="pres">
      <dgm:prSet presAssocID="{518E91D0-2D5E-2142-935D-CBB22B1A33DB}" presName="FiveNodes_4_text" presStyleLbl="node1" presStyleIdx="4" presStyleCnt="5">
        <dgm:presLayoutVars>
          <dgm:bulletEnabled val="1"/>
        </dgm:presLayoutVars>
      </dgm:prSet>
      <dgm:spPr/>
    </dgm:pt>
    <dgm:pt modelId="{AA7D317A-6661-B24C-AF37-6E6266E65D4F}" type="pres">
      <dgm:prSet presAssocID="{518E91D0-2D5E-2142-935D-CBB22B1A33DB}" presName="FiveNodes_5_text" presStyleLbl="node1" presStyleIdx="4" presStyleCnt="5">
        <dgm:presLayoutVars>
          <dgm:bulletEnabled val="1"/>
        </dgm:presLayoutVars>
      </dgm:prSet>
      <dgm:spPr/>
    </dgm:pt>
  </dgm:ptLst>
  <dgm:cxnLst>
    <dgm:cxn modelId="{2724FD12-E3A1-5643-A38A-7B92580B1B53}" srcId="{518E91D0-2D5E-2142-935D-CBB22B1A33DB}" destId="{FA1F0657-BA44-2E4A-AAB7-6FAA46A15DC2}" srcOrd="1" destOrd="0" parTransId="{A7790C60-332C-234F-91AA-6B348B2D8E43}" sibTransId="{E060FB1A-D83F-5E45-8C10-4B5CE8E53BFE}"/>
    <dgm:cxn modelId="{AB3D2B16-B593-4B4E-B6DE-A8B6C8C95780}" type="presOf" srcId="{17B5C8E7-4DD9-964B-AA73-298EB880A5F6}" destId="{AA7D317A-6661-B24C-AF37-6E6266E65D4F}" srcOrd="1" destOrd="0" presId="urn:microsoft.com/office/officeart/2005/8/layout/vProcess5"/>
    <dgm:cxn modelId="{EA4D271B-0961-1A4B-8B62-EB2B5909D504}" type="presOf" srcId="{518E91D0-2D5E-2142-935D-CBB22B1A33DB}" destId="{CED5B65C-A8D6-D044-9964-209920326DE9}" srcOrd="0" destOrd="0" presId="urn:microsoft.com/office/officeart/2005/8/layout/vProcess5"/>
    <dgm:cxn modelId="{3AFC5442-12FB-8942-A435-C6139CEF591A}" type="presOf" srcId="{03952A67-75E2-B545-9D80-A648657B4E1F}" destId="{3C79731B-A967-9C4B-BBDF-80413414B368}" srcOrd="0" destOrd="0" presId="urn:microsoft.com/office/officeart/2005/8/layout/vProcess5"/>
    <dgm:cxn modelId="{33CEE344-F3A8-3141-9948-65AF56C0421C}" type="presOf" srcId="{FA1F0657-BA44-2E4A-AAB7-6FAA46A15DC2}" destId="{1973C9C0-028D-5247-9138-65A66229C9C7}" srcOrd="1" destOrd="0" presId="urn:microsoft.com/office/officeart/2005/8/layout/vProcess5"/>
    <dgm:cxn modelId="{AA3C3746-A9A2-1F42-A4FB-7FFF36DBC6CB}" type="presOf" srcId="{EABD15D2-013E-2143-BCB8-3457BFBA432C}" destId="{C89EC0A7-73D8-6A40-8AA9-835B056F1CF6}" srcOrd="0" destOrd="0" presId="urn:microsoft.com/office/officeart/2005/8/layout/vProcess5"/>
    <dgm:cxn modelId="{667BE266-D295-3D43-8414-FD612E71DDE2}" type="presOf" srcId="{06ACEC10-EC5E-264A-89C8-9956CCEEDD22}" destId="{8353699A-620A-5948-8CD8-F64FECF91E0F}" srcOrd="0" destOrd="0" presId="urn:microsoft.com/office/officeart/2005/8/layout/vProcess5"/>
    <dgm:cxn modelId="{8BA74A6D-4D3F-5446-9904-DDA494FC5962}" type="presOf" srcId="{03952A67-75E2-B545-9D80-A648657B4E1F}" destId="{859E18F5-AE16-5A44-9AE9-9AB715295017}" srcOrd="1" destOrd="0" presId="urn:microsoft.com/office/officeart/2005/8/layout/vProcess5"/>
    <dgm:cxn modelId="{DA491070-DDB2-E941-A893-6F6BA42B49BF}" type="presOf" srcId="{E060FB1A-D83F-5E45-8C10-4B5CE8E53BFE}" destId="{2E881A30-AF09-4545-BA15-1B1A38CB1F8D}" srcOrd="0" destOrd="0" presId="urn:microsoft.com/office/officeart/2005/8/layout/vProcess5"/>
    <dgm:cxn modelId="{3D09B271-508F-504F-A899-BF12AF8936A6}" type="presOf" srcId="{B7971CBB-C0A6-BD4F-8646-52E4C3355F07}" destId="{55B2945F-5B1D-524E-A636-793798E3AC3B}" srcOrd="1" destOrd="0" presId="urn:microsoft.com/office/officeart/2005/8/layout/vProcess5"/>
    <dgm:cxn modelId="{E78C7AA2-A63C-974D-A8CA-7068BEF974B0}" srcId="{518E91D0-2D5E-2142-935D-CBB22B1A33DB}" destId="{17B5C8E7-4DD9-964B-AA73-298EB880A5F6}" srcOrd="4" destOrd="0" parTransId="{57227610-C32B-7941-BBA2-7FF20A14F301}" sibTransId="{C6821C30-BD19-B545-9E4C-FD474F28DA71}"/>
    <dgm:cxn modelId="{99ECA2A2-5932-F542-BAB7-0DFCFC43C9FE}" type="presOf" srcId="{17B5C8E7-4DD9-964B-AA73-298EB880A5F6}" destId="{4655CC62-EEA1-F847-BB22-834725ADE0D0}" srcOrd="0" destOrd="0" presId="urn:microsoft.com/office/officeart/2005/8/layout/vProcess5"/>
    <dgm:cxn modelId="{C6EA30C8-5800-A146-ADD8-80303C8D25DB}" type="presOf" srcId="{EDF3E31A-E3E8-8C4C-B19F-451B99EE25FE}" destId="{D84B0CAE-AF41-7145-B3C6-6FC5F3630FF6}" srcOrd="0" destOrd="0" presId="urn:microsoft.com/office/officeart/2005/8/layout/vProcess5"/>
    <dgm:cxn modelId="{3C1EE4CC-3D4C-F84E-A1EC-7D92C8941810}" srcId="{518E91D0-2D5E-2142-935D-CBB22B1A33DB}" destId="{EABD15D2-013E-2143-BCB8-3457BFBA432C}" srcOrd="2" destOrd="0" parTransId="{D76B732A-CBE7-1F42-B15C-9EA0B50DEBE7}" sibTransId="{EDF3E31A-E3E8-8C4C-B19F-451B99EE25FE}"/>
    <dgm:cxn modelId="{13F4DAD2-1384-F747-97B0-F3F90708497A}" type="presOf" srcId="{EABD15D2-013E-2143-BCB8-3457BFBA432C}" destId="{E2ED05C0-70DD-4C45-BB56-F60BFD81B8A6}" srcOrd="1" destOrd="0" presId="urn:microsoft.com/office/officeart/2005/8/layout/vProcess5"/>
    <dgm:cxn modelId="{EE00DFD3-B48D-924E-B5D8-18D97E40B301}" srcId="{518E91D0-2D5E-2142-935D-CBB22B1A33DB}" destId="{B7971CBB-C0A6-BD4F-8646-52E4C3355F07}" srcOrd="3" destOrd="0" parTransId="{D521A90C-2995-4344-AA57-2F49C95D2528}" sibTransId="{F6986B7E-300A-9B46-B9FA-D35DD687F8FD}"/>
    <dgm:cxn modelId="{9737BCD4-BE84-F243-8213-E50AFCBB290E}" type="presOf" srcId="{B7971CBB-C0A6-BD4F-8646-52E4C3355F07}" destId="{100D35C4-9C0E-2A40-B6BB-4EA201C7F29F}" srcOrd="0" destOrd="0" presId="urn:microsoft.com/office/officeart/2005/8/layout/vProcess5"/>
    <dgm:cxn modelId="{A057C4E2-6C28-0548-B6A7-E13AD6DCE368}" srcId="{518E91D0-2D5E-2142-935D-CBB22B1A33DB}" destId="{03952A67-75E2-B545-9D80-A648657B4E1F}" srcOrd="0" destOrd="0" parTransId="{5DC2E52A-7A7D-DA49-A8FE-AAB6551FEC77}" sibTransId="{06ACEC10-EC5E-264A-89C8-9956CCEEDD22}"/>
    <dgm:cxn modelId="{2CC1F8E4-9381-BA46-BD46-6DBEC2D249A0}" type="presOf" srcId="{FA1F0657-BA44-2E4A-AAB7-6FAA46A15DC2}" destId="{1CA31B0A-2D34-A248-AAA2-017872BBCA35}" srcOrd="0" destOrd="0" presId="urn:microsoft.com/office/officeart/2005/8/layout/vProcess5"/>
    <dgm:cxn modelId="{30076EF4-8A27-1C47-B04E-0A9322987117}" type="presOf" srcId="{F6986B7E-300A-9B46-B9FA-D35DD687F8FD}" destId="{3FA72A09-6B42-8A4B-9CDD-F383EE30BAF6}" srcOrd="0" destOrd="0" presId="urn:microsoft.com/office/officeart/2005/8/layout/vProcess5"/>
    <dgm:cxn modelId="{9E3DA8AD-1F30-3747-B838-EF69043C0A5F}" type="presParOf" srcId="{CED5B65C-A8D6-D044-9964-209920326DE9}" destId="{E9F23565-07F1-2C48-A252-1A27FBCCD929}" srcOrd="0" destOrd="0" presId="urn:microsoft.com/office/officeart/2005/8/layout/vProcess5"/>
    <dgm:cxn modelId="{AB7F0B1F-8976-004B-BAF3-46043A4C79EA}" type="presParOf" srcId="{CED5B65C-A8D6-D044-9964-209920326DE9}" destId="{3C79731B-A967-9C4B-BBDF-80413414B368}" srcOrd="1" destOrd="0" presId="urn:microsoft.com/office/officeart/2005/8/layout/vProcess5"/>
    <dgm:cxn modelId="{3A151152-F3B9-9A4C-8C74-DC68D4B62AE6}" type="presParOf" srcId="{CED5B65C-A8D6-D044-9964-209920326DE9}" destId="{1CA31B0A-2D34-A248-AAA2-017872BBCA35}" srcOrd="2" destOrd="0" presId="urn:microsoft.com/office/officeart/2005/8/layout/vProcess5"/>
    <dgm:cxn modelId="{CF7DCF2A-C633-4F4A-A02B-D9855326C5DB}" type="presParOf" srcId="{CED5B65C-A8D6-D044-9964-209920326DE9}" destId="{C89EC0A7-73D8-6A40-8AA9-835B056F1CF6}" srcOrd="3" destOrd="0" presId="urn:microsoft.com/office/officeart/2005/8/layout/vProcess5"/>
    <dgm:cxn modelId="{C1CA856A-19F7-6541-B1D5-33C41D3AA940}" type="presParOf" srcId="{CED5B65C-A8D6-D044-9964-209920326DE9}" destId="{100D35C4-9C0E-2A40-B6BB-4EA201C7F29F}" srcOrd="4" destOrd="0" presId="urn:microsoft.com/office/officeart/2005/8/layout/vProcess5"/>
    <dgm:cxn modelId="{43A810C2-40A7-1A40-9DD8-31A667D458C9}" type="presParOf" srcId="{CED5B65C-A8D6-D044-9964-209920326DE9}" destId="{4655CC62-EEA1-F847-BB22-834725ADE0D0}" srcOrd="5" destOrd="0" presId="urn:microsoft.com/office/officeart/2005/8/layout/vProcess5"/>
    <dgm:cxn modelId="{7C84E7C4-A3A9-F540-BA13-E82F9E510FD6}" type="presParOf" srcId="{CED5B65C-A8D6-D044-9964-209920326DE9}" destId="{8353699A-620A-5948-8CD8-F64FECF91E0F}" srcOrd="6" destOrd="0" presId="urn:microsoft.com/office/officeart/2005/8/layout/vProcess5"/>
    <dgm:cxn modelId="{8117C208-C326-A54C-B586-80337D1C4201}" type="presParOf" srcId="{CED5B65C-A8D6-D044-9964-209920326DE9}" destId="{2E881A30-AF09-4545-BA15-1B1A38CB1F8D}" srcOrd="7" destOrd="0" presId="urn:microsoft.com/office/officeart/2005/8/layout/vProcess5"/>
    <dgm:cxn modelId="{71BA7BDD-047A-E24C-9002-63083F8C065C}" type="presParOf" srcId="{CED5B65C-A8D6-D044-9964-209920326DE9}" destId="{D84B0CAE-AF41-7145-B3C6-6FC5F3630FF6}" srcOrd="8" destOrd="0" presId="urn:microsoft.com/office/officeart/2005/8/layout/vProcess5"/>
    <dgm:cxn modelId="{E508A6D0-CE21-1F44-8D53-323D6E8301AC}" type="presParOf" srcId="{CED5B65C-A8D6-D044-9964-209920326DE9}" destId="{3FA72A09-6B42-8A4B-9CDD-F383EE30BAF6}" srcOrd="9" destOrd="0" presId="urn:microsoft.com/office/officeart/2005/8/layout/vProcess5"/>
    <dgm:cxn modelId="{382E4133-6D98-8644-A513-6A38AD7714B9}" type="presParOf" srcId="{CED5B65C-A8D6-D044-9964-209920326DE9}" destId="{859E18F5-AE16-5A44-9AE9-9AB715295017}" srcOrd="10" destOrd="0" presId="urn:microsoft.com/office/officeart/2005/8/layout/vProcess5"/>
    <dgm:cxn modelId="{479E1266-8A54-D844-B21E-AF46BFB8DCA2}" type="presParOf" srcId="{CED5B65C-A8D6-D044-9964-209920326DE9}" destId="{1973C9C0-028D-5247-9138-65A66229C9C7}" srcOrd="11" destOrd="0" presId="urn:microsoft.com/office/officeart/2005/8/layout/vProcess5"/>
    <dgm:cxn modelId="{7C40E7AD-C30C-1446-8C0B-A1A0089634B5}" type="presParOf" srcId="{CED5B65C-A8D6-D044-9964-209920326DE9}" destId="{E2ED05C0-70DD-4C45-BB56-F60BFD81B8A6}" srcOrd="12" destOrd="0" presId="urn:microsoft.com/office/officeart/2005/8/layout/vProcess5"/>
    <dgm:cxn modelId="{7A678B7F-42BD-534E-81FC-79AFA2539A92}" type="presParOf" srcId="{CED5B65C-A8D6-D044-9964-209920326DE9}" destId="{55B2945F-5B1D-524E-A636-793798E3AC3B}" srcOrd="13" destOrd="0" presId="urn:microsoft.com/office/officeart/2005/8/layout/vProcess5"/>
    <dgm:cxn modelId="{511C5A1F-9527-7C4A-9649-73A4A513911A}" type="presParOf" srcId="{CED5B65C-A8D6-D044-9964-209920326DE9}" destId="{AA7D317A-6661-B24C-AF37-6E6266E65D4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9731B-A967-9C4B-BBDF-80413414B368}">
      <dsp:nvSpPr>
        <dsp:cNvPr id="0" name=""/>
        <dsp:cNvSpPr/>
      </dsp:nvSpPr>
      <dsp:spPr>
        <a:xfrm>
          <a:off x="0" y="0"/>
          <a:ext cx="6072759" cy="78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Regulatory Background and DER Markets (Chapter 5)</a:t>
          </a:r>
        </a:p>
      </dsp:txBody>
      <dsp:txXfrm>
        <a:off x="22940" y="22940"/>
        <a:ext cx="5135942" cy="737360"/>
      </dsp:txXfrm>
    </dsp:sp>
    <dsp:sp modelId="{1CA31B0A-2D34-A248-AAA2-017872BBCA35}">
      <dsp:nvSpPr>
        <dsp:cNvPr id="0" name=""/>
        <dsp:cNvSpPr/>
      </dsp:nvSpPr>
      <dsp:spPr>
        <a:xfrm>
          <a:off x="453485" y="892024"/>
          <a:ext cx="6072759" cy="78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Major Regulatory Activities (Chapter 6)</a:t>
          </a:r>
        </a:p>
      </dsp:txBody>
      <dsp:txXfrm>
        <a:off x="476425" y="914964"/>
        <a:ext cx="5064287" cy="737360"/>
      </dsp:txXfrm>
    </dsp:sp>
    <dsp:sp modelId="{C89EC0A7-73D8-6A40-8AA9-835B056F1CF6}">
      <dsp:nvSpPr>
        <dsp:cNvPr id="0" name=""/>
        <dsp:cNvSpPr/>
      </dsp:nvSpPr>
      <dsp:spPr>
        <a:xfrm>
          <a:off x="906970" y="1784048"/>
          <a:ext cx="6072759" cy="78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Policy Arrangements (Chapter 7)</a:t>
          </a:r>
        </a:p>
      </dsp:txBody>
      <dsp:txXfrm>
        <a:off x="929910" y="1806988"/>
        <a:ext cx="5064287" cy="737360"/>
      </dsp:txXfrm>
    </dsp:sp>
    <dsp:sp modelId="{100D35C4-9C0E-2A40-B6BB-4EA201C7F29F}">
      <dsp:nvSpPr>
        <dsp:cNvPr id="0" name=""/>
        <dsp:cNvSpPr/>
      </dsp:nvSpPr>
      <dsp:spPr>
        <a:xfrm>
          <a:off x="1360455" y="2676072"/>
          <a:ext cx="6072759" cy="78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Frameworks for DER Developments (Chapter 8)</a:t>
          </a:r>
        </a:p>
      </dsp:txBody>
      <dsp:txXfrm>
        <a:off x="1383395" y="2699012"/>
        <a:ext cx="5064287" cy="737360"/>
      </dsp:txXfrm>
    </dsp:sp>
    <dsp:sp modelId="{4655CC62-EEA1-F847-BB22-834725ADE0D0}">
      <dsp:nvSpPr>
        <dsp:cNvPr id="0" name=""/>
        <dsp:cNvSpPr/>
      </dsp:nvSpPr>
      <dsp:spPr>
        <a:xfrm>
          <a:off x="1813940" y="3568097"/>
          <a:ext cx="6072759" cy="78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Policy and Regulatory Opportunities </a:t>
          </a:r>
          <a:br>
            <a:rPr lang="en-US" sz="2000" kern="1200" dirty="0"/>
          </a:br>
          <a:r>
            <a:rPr lang="en-US" sz="2000" kern="1200" dirty="0"/>
            <a:t>(Chapter 10)</a:t>
          </a:r>
        </a:p>
      </dsp:txBody>
      <dsp:txXfrm>
        <a:off x="1836880" y="3591037"/>
        <a:ext cx="5064287" cy="737360"/>
      </dsp:txXfrm>
    </dsp:sp>
    <dsp:sp modelId="{8353699A-620A-5948-8CD8-F64FECF91E0F}">
      <dsp:nvSpPr>
        <dsp:cNvPr id="0" name=""/>
        <dsp:cNvSpPr/>
      </dsp:nvSpPr>
      <dsp:spPr>
        <a:xfrm>
          <a:off x="5563652" y="572200"/>
          <a:ext cx="509106" cy="5091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5678201" y="572200"/>
        <a:ext cx="280008" cy="383102"/>
      </dsp:txXfrm>
    </dsp:sp>
    <dsp:sp modelId="{2E881A30-AF09-4545-BA15-1B1A38CB1F8D}">
      <dsp:nvSpPr>
        <dsp:cNvPr id="0" name=""/>
        <dsp:cNvSpPr/>
      </dsp:nvSpPr>
      <dsp:spPr>
        <a:xfrm>
          <a:off x="6017137" y="1464225"/>
          <a:ext cx="509106" cy="5091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6131686" y="1464225"/>
        <a:ext cx="280008" cy="383102"/>
      </dsp:txXfrm>
    </dsp:sp>
    <dsp:sp modelId="{D84B0CAE-AF41-7145-B3C6-6FC5F3630FF6}">
      <dsp:nvSpPr>
        <dsp:cNvPr id="0" name=""/>
        <dsp:cNvSpPr/>
      </dsp:nvSpPr>
      <dsp:spPr>
        <a:xfrm>
          <a:off x="6470622" y="2343195"/>
          <a:ext cx="509106" cy="5091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6585171" y="2343195"/>
        <a:ext cx="280008" cy="383102"/>
      </dsp:txXfrm>
    </dsp:sp>
    <dsp:sp modelId="{3FA72A09-6B42-8A4B-9CDD-F383EE30BAF6}">
      <dsp:nvSpPr>
        <dsp:cNvPr id="0" name=""/>
        <dsp:cNvSpPr/>
      </dsp:nvSpPr>
      <dsp:spPr>
        <a:xfrm>
          <a:off x="6924108" y="3243922"/>
          <a:ext cx="509106" cy="5091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7038657" y="3243922"/>
        <a:ext cx="280008" cy="38310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F1D00-8143-486F-B471-E1A9872A5AFE}" type="datetimeFigureOut">
              <a:rPr lang="en-US" smtClean="0"/>
              <a:t>10/10/2019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607A2-4858-40CA-8889-887806058EE7}" type="slidenum">
              <a:rPr lang="en-US" smtClean="0"/>
              <a:t>‹#›</a:t>
            </a:fld>
            <a:endParaRPr lang="en-US" dirty="0"/>
          </a:p>
        </p:txBody>
      </p:sp>
    </p:spTree>
    <p:extLst>
      <p:ext uri="{BB962C8B-B14F-4D97-AF65-F5344CB8AC3E}">
        <p14:creationId xmlns:p14="http://schemas.microsoft.com/office/powerpoint/2010/main" val="2005269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A7FBC-6015-4001-8B5E-5496EF9F458C}" type="slidenum">
              <a:rPr lang="en-US" smtClean="0"/>
              <a:t>4</a:t>
            </a:fld>
            <a:endParaRPr lang="en-US" dirty="0"/>
          </a:p>
        </p:txBody>
      </p:sp>
    </p:spTree>
    <p:extLst>
      <p:ext uri="{BB962C8B-B14F-4D97-AF65-F5344CB8AC3E}">
        <p14:creationId xmlns:p14="http://schemas.microsoft.com/office/powerpoint/2010/main" val="376053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Across all DER types the thematic analysis of two of the open-ended questions asked in the survey was cross referenced with themes identified in the case studies and stakeholder interviews. The questions analyzed were: 1) “Please describe the key factors that help water and wastewater utilities successfully implement DER” and 2) “Please describe any potential failures and key risks in implementing DER projects.” Chapter 9 presents a detailed discussion of the findings – highlighted here</a:t>
            </a:r>
          </a:p>
          <a:p>
            <a:endParaRPr lang="en-CA" dirty="0"/>
          </a:p>
        </p:txBody>
      </p:sp>
      <p:sp>
        <p:nvSpPr>
          <p:cNvPr id="4" name="Slide Number Placeholder 3"/>
          <p:cNvSpPr>
            <a:spLocks noGrp="1"/>
          </p:cNvSpPr>
          <p:nvPr>
            <p:ph type="sldNum" sz="quarter" idx="5"/>
          </p:nvPr>
        </p:nvSpPr>
        <p:spPr/>
        <p:txBody>
          <a:bodyPr/>
          <a:lstStyle/>
          <a:p>
            <a:fld id="{D57607A2-4858-40CA-8889-887806058EE7}" type="slidenum">
              <a:rPr lang="en-US" smtClean="0"/>
              <a:t>54</a:t>
            </a:fld>
            <a:endParaRPr lang="en-US" dirty="0"/>
          </a:p>
        </p:txBody>
      </p:sp>
    </p:spTree>
    <p:extLst>
      <p:ext uri="{BB962C8B-B14F-4D97-AF65-F5344CB8AC3E}">
        <p14:creationId xmlns:p14="http://schemas.microsoft.com/office/powerpoint/2010/main" val="1915166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Across all DER types the thematic analysis of two of the open-ended questions asked in the survey was cross referenced with themes identified in the case studies and stakeholder interviews. The questions analyzed were: 1) “Please describe the key factors that help water and wastewater utilities successfully implement DER” and 2) “Please describe any potential failures and key risks in implementing DER projects.” Chapter 9 presents a detailed discussion of the findings – highlighted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FCBD9-5E80-1046-87EC-3D4C3D28328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87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FCBD9-5E80-1046-87EC-3D4C3D28328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395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57607A2-4858-40CA-8889-887806058EE7}" type="slidenum">
              <a:rPr lang="en-US" smtClean="0"/>
              <a:t>57</a:t>
            </a:fld>
            <a:endParaRPr lang="en-US" dirty="0"/>
          </a:p>
        </p:txBody>
      </p:sp>
    </p:spTree>
    <p:extLst>
      <p:ext uri="{BB962C8B-B14F-4D97-AF65-F5344CB8AC3E}">
        <p14:creationId xmlns:p14="http://schemas.microsoft.com/office/powerpoint/2010/main" val="4107559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political, regulatory and economic environment governing DER projects is a complex myriad of intersecting rules, incentives, and goals that differ greatly by state and region. The activities described below suggest options for improving policy stability that apply, in differing degrees, across the USA. While this report discussed various regulatory and economic instruments that apply to many water and wastewater utilities, identifying and examining the current political and regulatory environment within a utility’s jurisdiction is still a necessary step that should be taken in preparing a DER plan. After which, the activities described below may assist in minimizing the challenges, risks, and costs faced by water and wastewater utilities.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607A2-4858-40CA-8889-887806058E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26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 aware of and identify feed-in-tariff policies and net metering rules when beginning DER project planning and evaluation</a:t>
            </a:r>
          </a:p>
          <a:p>
            <a:r>
              <a:rPr lang="en-CA" dirty="0"/>
              <a:t>Be Aware of Low interest loans – state/federal loan guarantees</a:t>
            </a:r>
          </a:p>
          <a:p>
            <a:pPr lvl="1"/>
            <a:r>
              <a:rPr lang="en-CA" dirty="0"/>
              <a:t>For instance, the Connecticut “Act Concerning the Use of Micro-grid Grants and Loans for Certain Distributed Energy Generation Projects and Long-Term Contracts for Certain Class I Generation Projects” </a:t>
            </a:r>
          </a:p>
          <a:p>
            <a:r>
              <a:rPr lang="en-CA" dirty="0"/>
              <a:t>Investigate options to use real-time pricing where available and review options for establishing real-time pricing and delivery as an incentive to develop their DER potential </a:t>
            </a:r>
          </a:p>
          <a:p>
            <a:pPr lvl="1"/>
            <a:r>
              <a:rPr lang="en-CA" dirty="0"/>
              <a:t>The British Columbia net metering program for residential and commercial customers provide wholesale compensation for generating units up to 100 kW in capacity that use a clean or renewable resource. Credits are given for energy provided that exceeds consumption on an annual basis.</a:t>
            </a:r>
          </a:p>
          <a:p>
            <a:r>
              <a:rPr lang="en-US" dirty="0"/>
              <a:t>Further the non-market benefits of water and wastewater utility specific resources (thermal and biogas) should be accounted and identified. </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FCBD9-5E80-1046-87EC-3D4C3D28328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099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Consider lifetime energy performance along with full lifecycle costs </a:t>
            </a:r>
          </a:p>
          <a:p>
            <a:r>
              <a:rPr lang="en-US" dirty="0"/>
              <a:t>Assess on-site power potential</a:t>
            </a:r>
          </a:p>
          <a:p>
            <a:pPr lvl="1"/>
            <a:r>
              <a:rPr lang="en-US" dirty="0"/>
              <a:t>Example: NREL tools</a:t>
            </a:r>
            <a:endParaRPr lang="en-CA" dirty="0"/>
          </a:p>
          <a:p>
            <a:r>
              <a:rPr lang="en-US" b="1" dirty="0"/>
              <a:t>Assess non-traditional renewable energy</a:t>
            </a:r>
            <a:r>
              <a:rPr lang="en-US" dirty="0"/>
              <a:t> projects such as floating solar, fuel cells</a:t>
            </a:r>
            <a:r>
              <a:rPr lang="en-CA" dirty="0"/>
              <a:t> </a:t>
            </a:r>
          </a:p>
          <a:p>
            <a:r>
              <a:rPr lang="en-CA" dirty="0"/>
              <a:t>Review Interconnection rules and building code opportunities</a:t>
            </a:r>
          </a:p>
          <a:p>
            <a:pPr lvl="1"/>
            <a:r>
              <a:rPr lang="en-CA" dirty="0"/>
              <a:t>New Orleans City Council net-metering rules, similar to rules adopted by the Louisiana Public Service Commission (PSC) in November 2005</a:t>
            </a:r>
          </a:p>
          <a:p>
            <a:pPr lvl="1"/>
            <a:r>
              <a:rPr lang="en-CA" dirty="0"/>
              <a:t>Colorado PUC’s AB 802 - Energy Efficiency companion to SB 350 that requires Colorado PUC to authorize new energy efficiency and conservation programs that "measure overall energy usage reduction" to inform "modifications to existing buildings."</a:t>
            </a:r>
          </a:p>
          <a:p>
            <a:endParaRPr lang="en-CA" dirty="0"/>
          </a:p>
        </p:txBody>
      </p:sp>
      <p:sp>
        <p:nvSpPr>
          <p:cNvPr id="4" name="Slide Number Placeholder 3"/>
          <p:cNvSpPr>
            <a:spLocks noGrp="1"/>
          </p:cNvSpPr>
          <p:nvPr>
            <p:ph type="sldNum" sz="quarter" idx="5"/>
          </p:nvPr>
        </p:nvSpPr>
        <p:spPr/>
        <p:txBody>
          <a:bodyPr/>
          <a:lstStyle/>
          <a:p>
            <a:fld id="{D57607A2-4858-40CA-8889-887806058EE7}" type="slidenum">
              <a:rPr lang="en-US" smtClean="0"/>
              <a:t>60</a:t>
            </a:fld>
            <a:endParaRPr lang="en-US" dirty="0"/>
          </a:p>
        </p:txBody>
      </p:sp>
    </p:spTree>
    <p:extLst>
      <p:ext uri="{BB962C8B-B14F-4D97-AF65-F5344CB8AC3E}">
        <p14:creationId xmlns:p14="http://schemas.microsoft.com/office/powerpoint/2010/main" val="3864690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Frameworks for DER development</a:t>
            </a:r>
            <a:r>
              <a:rPr lang="en-US" dirty="0"/>
              <a:t> – industry policy and guidelines in the form of a framework for water and wastewater utility DER projects is required and a structured process.  </a:t>
            </a:r>
            <a:endParaRPr lang="en-CA" dirty="0"/>
          </a:p>
          <a:p>
            <a:pPr lvl="1"/>
            <a:r>
              <a:rPr lang="en-US" dirty="0"/>
              <a:t>Utilizing frameworks like the NREL framework for solar investments can clarify the steps involved in assessing, quantifying, financing and managing DER. </a:t>
            </a:r>
          </a:p>
          <a:p>
            <a:r>
              <a:rPr lang="en-US" dirty="0"/>
              <a:t>Water and wastewater should review state-by-state permitting requirements and rules affecting DER</a:t>
            </a:r>
          </a:p>
          <a:p>
            <a:r>
              <a:rPr lang="en-CA" b="1" dirty="0"/>
              <a:t>Mandates for Renewable Energy</a:t>
            </a:r>
          </a:p>
          <a:p>
            <a:pPr lvl="1"/>
            <a:r>
              <a:rPr lang="en-CA" dirty="0"/>
              <a:t>The San Antonio City Public Service - Renewable Portfolio Goal to meet 20 percent of its electrical peak demand with renewable energy by 2020</a:t>
            </a:r>
          </a:p>
          <a:p>
            <a:pPr lvl="1"/>
            <a:r>
              <a:rPr lang="en-US" dirty="0"/>
              <a:t>California Senate Bill 350 which commits California to reduce GHG emissions by 30 percent by 2030 and increase to 50 percent</a:t>
            </a:r>
            <a:r>
              <a:rPr lang="en-CA" dirty="0"/>
              <a:t> </a:t>
            </a:r>
          </a:p>
          <a:p>
            <a:r>
              <a:rPr lang="en-US" dirty="0"/>
              <a:t>Water and wastewater utilities should review and discuss DER opportunities with local planners. </a:t>
            </a:r>
            <a:endParaRPr lang="en-CA" b="1" dirty="0"/>
          </a:p>
          <a:p>
            <a:endParaRPr lang="en-CA" dirty="0"/>
          </a:p>
        </p:txBody>
      </p:sp>
      <p:sp>
        <p:nvSpPr>
          <p:cNvPr id="4" name="Slide Number Placeholder 3"/>
          <p:cNvSpPr>
            <a:spLocks noGrp="1"/>
          </p:cNvSpPr>
          <p:nvPr>
            <p:ph type="sldNum" sz="quarter" idx="5"/>
          </p:nvPr>
        </p:nvSpPr>
        <p:spPr/>
        <p:txBody>
          <a:bodyPr/>
          <a:lstStyle/>
          <a:p>
            <a:fld id="{D57607A2-4858-40CA-8889-887806058EE7}" type="slidenum">
              <a:rPr lang="en-US" smtClean="0"/>
              <a:t>61</a:t>
            </a:fld>
            <a:endParaRPr lang="en-US" dirty="0"/>
          </a:p>
        </p:txBody>
      </p:sp>
    </p:spTree>
    <p:extLst>
      <p:ext uri="{BB962C8B-B14F-4D97-AF65-F5344CB8AC3E}">
        <p14:creationId xmlns:p14="http://schemas.microsoft.com/office/powerpoint/2010/main" val="201293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research has found that strong collaboration between the water and wastewater utilities, their local energy providers, local governments, and the public has led to successful DER projects. This research also found that collaboration is also one of the more significant barriers to DER projects. The following summarize activities for building consensus, collaboration and understanding before and during the lifespan of a DER project. </a:t>
            </a:r>
            <a:endParaRPr lang="en-CA" sz="1200" kern="1200" dirty="0">
              <a:solidFill>
                <a:schemeClr val="tx1"/>
              </a:solidFill>
              <a:effectLst/>
              <a:latin typeface="+mn-lt"/>
              <a:ea typeface="+mn-ea"/>
              <a:cs typeface="+mn-cs"/>
            </a:endParaRPr>
          </a:p>
          <a:p>
            <a:endParaRPr lang="en-CA" dirty="0"/>
          </a:p>
          <a:p>
            <a:endParaRPr lang="en-CA" dirty="0"/>
          </a:p>
          <a:p>
            <a:r>
              <a:rPr lang="en-US" dirty="0"/>
              <a:t>Water and wastewater utilities, in multiple jurisdictions, should look to options to provide information to public officials on the benefit of DER from water and wastewater resources.</a:t>
            </a:r>
            <a:endParaRPr lang="en-CA" dirty="0"/>
          </a:p>
          <a:p>
            <a:r>
              <a:rPr lang="en-US" dirty="0"/>
              <a:t>Fostering relationships with regional energy generation utilities may encourage energy utilities to want to purchase gas/electricity from water and wastewater systems.</a:t>
            </a:r>
            <a:endParaRPr lang="en-CA" dirty="0"/>
          </a:p>
          <a:p>
            <a:r>
              <a:rPr lang="en-US" dirty="0"/>
              <a:t>Water and wastewater utilities will need to be proactive with their efforts to engage their counterpart energy utility as was observed in the case study profiles for Metro Vancouver, British Columbia and Boulder, Colorado.</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607A2-4858-40CA-8889-887806058E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744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and wastewater utilities should review policies that requires or encourage diversion of organics into wastewater streams.</a:t>
            </a:r>
            <a:endParaRPr lang="en-CA" dirty="0"/>
          </a:p>
          <a:p>
            <a:pPr lvl="1"/>
            <a:r>
              <a:rPr lang="en-CA" dirty="0"/>
              <a:t>The Vermont waste program that specifies that by 2020, all food scraps, including those from households, must be diverted from the waste stream with no exemption for distance</a:t>
            </a:r>
          </a:p>
          <a:p>
            <a:r>
              <a:rPr lang="en-US" dirty="0"/>
              <a:t>Water and wastewater utilities could look to regional organic feedstock from agriculture and food producers to gain access to additional sources of organic material</a:t>
            </a:r>
          </a:p>
          <a:p>
            <a:r>
              <a:rPr lang="en-US" dirty="0"/>
              <a:t>Policies that enable natural gas companies take biogas cleaned and delivered to their standards could enable DER projects</a:t>
            </a:r>
          </a:p>
          <a:p>
            <a:pPr lvl="1"/>
            <a:r>
              <a:rPr lang="en-CA" dirty="0"/>
              <a:t>For instance, the City of Portland - beneficial use of biogas standard recognizes the 600 million cubic feet of digester gas (biogas) generated at the Columbia Boulevard WWTP as a renewable alternative to natural gas. </a:t>
            </a:r>
            <a:endParaRPr lang="en-US" dirty="0"/>
          </a:p>
          <a:p>
            <a:r>
              <a:rPr lang="en-US" dirty="0"/>
              <a:t>Water and wastewater utilities should review renewable energy incentives for opportunities to offset costs associated with biogas projects. </a:t>
            </a:r>
            <a:endParaRPr lang="en-CA" dirty="0"/>
          </a:p>
          <a:p>
            <a:endParaRPr lang="en-CA" dirty="0"/>
          </a:p>
        </p:txBody>
      </p:sp>
      <p:sp>
        <p:nvSpPr>
          <p:cNvPr id="4" name="Slide Number Placeholder 3"/>
          <p:cNvSpPr>
            <a:spLocks noGrp="1"/>
          </p:cNvSpPr>
          <p:nvPr>
            <p:ph type="sldNum" sz="quarter" idx="5"/>
          </p:nvPr>
        </p:nvSpPr>
        <p:spPr/>
        <p:txBody>
          <a:bodyPr/>
          <a:lstStyle/>
          <a:p>
            <a:fld id="{D57607A2-4858-40CA-8889-887806058EE7}" type="slidenum">
              <a:rPr lang="en-US" smtClean="0"/>
              <a:t>63</a:t>
            </a:fld>
            <a:endParaRPr lang="en-US" dirty="0"/>
          </a:p>
        </p:txBody>
      </p:sp>
    </p:spTree>
    <p:extLst>
      <p:ext uri="{BB962C8B-B14F-4D97-AF65-F5344CB8AC3E}">
        <p14:creationId xmlns:p14="http://schemas.microsoft.com/office/powerpoint/2010/main" val="339842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57607A2-4858-40CA-8889-887806058EE7}" type="slidenum">
              <a:rPr lang="en-US" smtClean="0"/>
              <a:t>6</a:t>
            </a:fld>
            <a:endParaRPr lang="en-US" dirty="0"/>
          </a:p>
        </p:txBody>
      </p:sp>
    </p:spTree>
    <p:extLst>
      <p:ext uri="{BB962C8B-B14F-4D97-AF65-F5344CB8AC3E}">
        <p14:creationId xmlns:p14="http://schemas.microsoft.com/office/powerpoint/2010/main" val="857488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3A6A2-49C7-459F-BF43-760C0B20E413}" type="slidenum">
              <a:rPr lang="en-US" smtClean="0"/>
              <a:t>67</a:t>
            </a:fld>
            <a:endParaRPr lang="en-US" dirty="0"/>
          </a:p>
        </p:txBody>
      </p:sp>
    </p:spTree>
    <p:extLst>
      <p:ext uri="{BB962C8B-B14F-4D97-AF65-F5344CB8AC3E}">
        <p14:creationId xmlns:p14="http://schemas.microsoft.com/office/powerpoint/2010/main" val="3685537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3A6A2-49C7-459F-BF43-760C0B20E413}" type="slidenum">
              <a:rPr lang="en-US" smtClean="0"/>
              <a:t>68</a:t>
            </a:fld>
            <a:endParaRPr lang="en-US" dirty="0"/>
          </a:p>
        </p:txBody>
      </p:sp>
    </p:spTree>
    <p:extLst>
      <p:ext uri="{BB962C8B-B14F-4D97-AF65-F5344CB8AC3E}">
        <p14:creationId xmlns:p14="http://schemas.microsoft.com/office/powerpoint/2010/main" val="234674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BEC74-3D1D-45FD-80C7-5381F9E2D3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75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BEC74-3D1D-45FD-80C7-5381F9E2D3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918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Hello everyone my name is Maria Cuenca I</a:t>
            </a:r>
            <a:r>
              <a:rPr lang="en-US" baseline="0" dirty="0">
                <a:latin typeface="Arial" pitchFamily="34" charset="0"/>
                <a:cs typeface="Arial" pitchFamily="34" charset="0"/>
              </a:rPr>
              <a:t> am a Sustainability Analyst for the NYCDEP</a:t>
            </a: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33158" rtl="0" eaLnBrk="1" fontAlgn="base" latinLnBrk="0" hangingPunct="1">
              <a:lnSpc>
                <a:spcPct val="100000"/>
              </a:lnSpc>
              <a:spcBef>
                <a:spcPct val="0"/>
              </a:spcBef>
              <a:spcAft>
                <a:spcPct val="0"/>
              </a:spcAft>
              <a:buClrTx/>
              <a:buSzTx/>
              <a:buFontTx/>
              <a:buNone/>
              <a:tabLst/>
              <a:defRPr/>
            </a:pPr>
            <a:fld id="{D95D3D63-4C0E-4F84-A73A-58F3FED8DFA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158"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540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4988" y="492125"/>
            <a:ext cx="3590925" cy="2693988"/>
          </a:xfrm>
        </p:spPr>
      </p:sp>
      <p:sp>
        <p:nvSpPr>
          <p:cNvPr id="3" name="Notes Placeholder 2"/>
          <p:cNvSpPr>
            <a:spLocks noGrp="1"/>
          </p:cNvSpPr>
          <p:nvPr>
            <p:ph type="body" idx="1"/>
          </p:nvPr>
        </p:nvSpPr>
        <p:spPr>
          <a:xfrm>
            <a:off x="508000" y="3400632"/>
            <a:ext cx="6184899" cy="5679867"/>
          </a:xfrm>
        </p:spPr>
        <p:txBody>
          <a:bodyPr/>
          <a:lstStyle/>
          <a:p>
            <a:pPr marL="171450" indent="-171450" rtl="0" eaLnBrk="1" fontAlgn="ctr" latinLnBrk="0" hangingPunct="1">
              <a:buFont typeface="Arial" panose="020B0604020202020204" pitchFamily="34" charset="0"/>
              <a:buChar char="•"/>
            </a:pPr>
            <a:r>
              <a:rPr lang="en-US" dirty="0"/>
              <a:t>DEP is the </a:t>
            </a:r>
            <a:r>
              <a:rPr lang="en-US" baseline="0" dirty="0"/>
              <a:t>largest combined water and wastewater utility in the United States, with nearly 6,000 employees and an annual budget of </a:t>
            </a:r>
            <a:r>
              <a:rPr lang="en-US" baseline="0" dirty="0">
                <a:solidFill>
                  <a:srgbClr val="FF0000"/>
                </a:solidFill>
              </a:rPr>
              <a:t>$3.8 billion (should be updated yearly)</a:t>
            </a:r>
          </a:p>
          <a:p>
            <a:pPr marL="171450" indent="-171450" rtl="0" eaLnBrk="1" fontAlgn="ctr" latinLnBrk="0" hangingPunct="1">
              <a:buFont typeface="Arial" panose="020B0604020202020204" pitchFamily="34" charset="0"/>
              <a:buChar char="•"/>
            </a:pPr>
            <a:endParaRPr lang="en-US" baseline="0" dirty="0"/>
          </a:p>
          <a:p>
            <a:pPr marL="457200" lvl="1" indent="0" rtl="0" eaLnBrk="1" fontAlgn="ctr" latinLnBrk="0" hangingPunct="1">
              <a:buFont typeface="Arial" panose="020B0604020202020204" pitchFamily="34" charset="0"/>
              <a:buNone/>
            </a:pPr>
            <a:endParaRPr lang="en-US" baseline="0" dirty="0"/>
          </a:p>
        </p:txBody>
      </p:sp>
    </p:spTree>
    <p:extLst>
      <p:ext uri="{BB962C8B-B14F-4D97-AF65-F5344CB8AC3E}">
        <p14:creationId xmlns:p14="http://schemas.microsoft.com/office/powerpoint/2010/main" val="197384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mayoral goals </a:t>
            </a:r>
            <a:r>
              <a:rPr lang="en-US" sz="1200" b="1" u="sng" kern="1200" dirty="0">
                <a:solidFill>
                  <a:schemeClr val="tx1"/>
                </a:solidFill>
                <a:effectLst/>
                <a:latin typeface="Arial" charset="0"/>
                <a:ea typeface="+mn-ea"/>
                <a:cs typeface="Arial" charset="0"/>
              </a:rPr>
              <a:t>become</a:t>
            </a:r>
            <a:r>
              <a:rPr lang="en-US" sz="1200" kern="1200" dirty="0">
                <a:solidFill>
                  <a:schemeClr val="tx1"/>
                </a:solidFill>
                <a:effectLst/>
                <a:latin typeface="Arial" charset="0"/>
                <a:ea typeface="+mn-ea"/>
                <a:cs typeface="Arial" charset="0"/>
              </a:rPr>
              <a:t> internal priorities and objectives.</a:t>
            </a:r>
          </a:p>
          <a:p>
            <a:r>
              <a:rPr lang="en-US" sz="1200" kern="1200" dirty="0">
                <a:solidFill>
                  <a:schemeClr val="tx1"/>
                </a:solidFill>
                <a:effectLst/>
                <a:latin typeface="Arial" charset="0"/>
                <a:ea typeface="+mn-ea"/>
                <a:cs typeface="Arial" charset="0"/>
              </a:rPr>
              <a:t>dThe food waste co-digestion demonstration is still underway and will be so through June 2019. The biogas-to-grid project is still in design and will not be operational until late 2018. DEP will be in a better position to share lessons learned in the future</a:t>
            </a:r>
            <a:r>
              <a:rPr lang="en-US" sz="1200" kern="1200" baseline="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version of food waste from landfills </a:t>
            </a:r>
          </a:p>
        </p:txBody>
      </p:sp>
      <p:sp>
        <p:nvSpPr>
          <p:cNvPr id="4" name="Slide Number Placeholder 3"/>
          <p:cNvSpPr>
            <a:spLocks noGrp="1"/>
          </p:cNvSpPr>
          <p:nvPr>
            <p:ph type="sldNum" sz="quarter" idx="10"/>
          </p:nvPr>
        </p:nvSpPr>
        <p:spPr/>
        <p:txBody>
          <a:bodyPr/>
          <a:lstStyle/>
          <a:p>
            <a:pPr marL="0" marR="0" lvl="0" indent="0" algn="r" defTabSz="933158" rtl="0" eaLnBrk="1" fontAlgn="base" latinLnBrk="0" hangingPunct="1">
              <a:lnSpc>
                <a:spcPct val="100000"/>
              </a:lnSpc>
              <a:spcBef>
                <a:spcPct val="0"/>
              </a:spcBef>
              <a:spcAft>
                <a:spcPct val="0"/>
              </a:spcAft>
              <a:buClrTx/>
              <a:buSzTx/>
              <a:buFontTx/>
              <a:buNone/>
              <a:tabLst/>
              <a:defRPr/>
            </a:pPr>
            <a:fld id="{4BBD193E-1B85-4B35-9B80-BF4B105974D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158"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448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172" y="4421823"/>
            <a:ext cx="6242756" cy="4189095"/>
          </a:xfrm>
        </p:spPr>
        <p:txBody>
          <a:bodyPr/>
          <a:lstStyle/>
          <a:p>
            <a:endParaRPr lang="en-CA" sz="1600" dirty="0"/>
          </a:p>
          <a:p>
            <a:endParaRPr lang="en-CA" sz="1400" dirty="0"/>
          </a:p>
        </p:txBody>
      </p:sp>
      <p:sp>
        <p:nvSpPr>
          <p:cNvPr id="4" name="Slide Number Placeholder 3"/>
          <p:cNvSpPr>
            <a:spLocks noGrp="1"/>
          </p:cNvSpPr>
          <p:nvPr>
            <p:ph type="sldNum" sz="quarter" idx="10"/>
          </p:nvPr>
        </p:nvSpPr>
        <p:spPr/>
        <p:txBody>
          <a:bodyPr/>
          <a:lstStyle/>
          <a:p>
            <a:fld id="{382C98A9-D4A4-9944-B38B-60E16EBAC78A}" type="slidenum">
              <a:rPr lang="en-US" smtClean="0"/>
              <a:t>48</a:t>
            </a:fld>
            <a:endParaRPr lang="en-US" dirty="0"/>
          </a:p>
        </p:txBody>
      </p:sp>
    </p:spTree>
    <p:extLst>
      <p:ext uri="{BB962C8B-B14F-4D97-AF65-F5344CB8AC3E}">
        <p14:creationId xmlns:p14="http://schemas.microsoft.com/office/powerpoint/2010/main" val="150341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172" y="4421822"/>
            <a:ext cx="6242756" cy="4420207"/>
          </a:xfrm>
        </p:spPr>
        <p:txBody>
          <a:bodyPr/>
          <a:lstStyle/>
          <a:p>
            <a:endParaRPr lang="en-CA" sz="1600" dirty="0"/>
          </a:p>
          <a:p>
            <a:endParaRPr lang="en-CA" baseline="0" dirty="0"/>
          </a:p>
        </p:txBody>
      </p:sp>
      <p:sp>
        <p:nvSpPr>
          <p:cNvPr id="4" name="Slide Number Placeholder 3"/>
          <p:cNvSpPr>
            <a:spLocks noGrp="1"/>
          </p:cNvSpPr>
          <p:nvPr>
            <p:ph type="sldNum" sz="quarter" idx="10"/>
          </p:nvPr>
        </p:nvSpPr>
        <p:spPr/>
        <p:txBody>
          <a:bodyPr/>
          <a:lstStyle/>
          <a:p>
            <a:fld id="{382C98A9-D4A4-9944-B38B-60E16EBAC78A}" type="slidenum">
              <a:rPr lang="en-US" smtClean="0"/>
              <a:t>49</a:t>
            </a:fld>
            <a:endParaRPr lang="en-US" dirty="0"/>
          </a:p>
        </p:txBody>
      </p:sp>
    </p:spTree>
    <p:extLst>
      <p:ext uri="{BB962C8B-B14F-4D97-AF65-F5344CB8AC3E}">
        <p14:creationId xmlns:p14="http://schemas.microsoft.com/office/powerpoint/2010/main" val="1252433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hyperlink" Target="https://thesource.nrel.gov/publishing/disclaimers.html" TargetMode="Externa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93728"/>
            <a:ext cx="7772400" cy="2387600"/>
          </a:xfrm>
        </p:spPr>
        <p:txBody>
          <a:bodyPr anchor="b"/>
          <a:lstStyle>
            <a:lvl1pPr algn="ctr">
              <a:defRPr sz="6000" b="1">
                <a:solidFill>
                  <a:srgbClr val="004F7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4573403"/>
            <a:ext cx="6858000" cy="1655762"/>
          </a:xfrm>
        </p:spPr>
        <p:txBody>
          <a:bodyPr/>
          <a:lstStyle>
            <a:lvl1pPr marL="0" indent="0" algn="ctr">
              <a:buNone/>
              <a:defRPr sz="2400">
                <a:solidFill>
                  <a:srgbClr val="009CA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extBox 6"/>
          <p:cNvSpPr txBox="1"/>
          <p:nvPr userDrawn="1"/>
        </p:nvSpPr>
        <p:spPr>
          <a:xfrm>
            <a:off x="0" y="6592824"/>
            <a:ext cx="9144000" cy="230834"/>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 2019 The Water Research Foundation. ALL RIGHTS RESERVED. No part of this presentation may be copied, reproduced, or otherwise utilized without permission.</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992880" cy="2444496"/>
          </a:xfrm>
          <a:prstGeom prst="rect">
            <a:avLst/>
          </a:prstGeom>
        </p:spPr>
      </p:pic>
      <p:cxnSp>
        <p:nvCxnSpPr>
          <p:cNvPr id="11" name="Straight Connector 10">
            <a:extLst>
              <a:ext uri="{FF2B5EF4-FFF2-40B4-BE49-F238E27FC236}">
                <a16:creationId xmlns:a16="http://schemas.microsoft.com/office/drawing/2014/main" id="{CD956AF0-DBD6-E448-B9D1-AB064C2BD831}"/>
              </a:ext>
            </a:extLst>
          </p:cNvPr>
          <p:cNvCxnSpPr/>
          <p:nvPr userDrawn="1"/>
        </p:nvCxnSpPr>
        <p:spPr>
          <a:xfrm rot="10800000">
            <a:off x="-1" y="6495532"/>
            <a:ext cx="91440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7D524FC-8B7A-434E-BE6F-4BB40E12AB48}"/>
              </a:ext>
            </a:extLst>
          </p:cNvPr>
          <p:cNvSpPr/>
          <p:nvPr userDrawn="1"/>
        </p:nvSpPr>
        <p:spPr>
          <a:xfrm rot="10800000">
            <a:off x="8679110" y="6413335"/>
            <a:ext cx="158768" cy="1587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Oval 12">
            <a:extLst>
              <a:ext uri="{FF2B5EF4-FFF2-40B4-BE49-F238E27FC236}">
                <a16:creationId xmlns:a16="http://schemas.microsoft.com/office/drawing/2014/main" id="{B782FE85-A659-FA4F-A745-A480714B76F6}"/>
              </a:ext>
            </a:extLst>
          </p:cNvPr>
          <p:cNvSpPr/>
          <p:nvPr userDrawn="1"/>
        </p:nvSpPr>
        <p:spPr>
          <a:xfrm rot="10800000">
            <a:off x="8435444" y="6413335"/>
            <a:ext cx="158768" cy="1587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Oval 13">
            <a:extLst>
              <a:ext uri="{FF2B5EF4-FFF2-40B4-BE49-F238E27FC236}">
                <a16:creationId xmlns:a16="http://schemas.microsoft.com/office/drawing/2014/main" id="{A0A59024-EEC8-6D47-AD37-DFF4371813D3}"/>
              </a:ext>
            </a:extLst>
          </p:cNvPr>
          <p:cNvSpPr/>
          <p:nvPr userDrawn="1"/>
        </p:nvSpPr>
        <p:spPr>
          <a:xfrm rot="10800000">
            <a:off x="8182310" y="6413335"/>
            <a:ext cx="158768" cy="1587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Oval 14">
            <a:extLst>
              <a:ext uri="{FF2B5EF4-FFF2-40B4-BE49-F238E27FC236}">
                <a16:creationId xmlns:a16="http://schemas.microsoft.com/office/drawing/2014/main" id="{4A65307F-D585-1244-BD79-BD28D4B9ABEE}"/>
              </a:ext>
            </a:extLst>
          </p:cNvPr>
          <p:cNvSpPr/>
          <p:nvPr userDrawn="1"/>
        </p:nvSpPr>
        <p:spPr>
          <a:xfrm rot="10800000">
            <a:off x="7929176" y="6416149"/>
            <a:ext cx="158768" cy="1587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Oval 15">
            <a:extLst>
              <a:ext uri="{FF2B5EF4-FFF2-40B4-BE49-F238E27FC236}">
                <a16:creationId xmlns:a16="http://schemas.microsoft.com/office/drawing/2014/main" id="{7B59995D-8B0D-5749-A739-43599BF26749}"/>
              </a:ext>
            </a:extLst>
          </p:cNvPr>
          <p:cNvSpPr/>
          <p:nvPr userDrawn="1"/>
        </p:nvSpPr>
        <p:spPr>
          <a:xfrm rot="10800000">
            <a:off x="7685511" y="6416149"/>
            <a:ext cx="158768" cy="158768"/>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5" name="Picture 4">
            <a:extLst>
              <a:ext uri="{FF2B5EF4-FFF2-40B4-BE49-F238E27FC236}">
                <a16:creationId xmlns:a16="http://schemas.microsoft.com/office/drawing/2014/main" id="{0A169FF0-A075-3343-80F5-EA84D00D3E7C}"/>
              </a:ext>
            </a:extLst>
          </p:cNvPr>
          <p:cNvPicPr>
            <a:picLocks noChangeAspect="1"/>
          </p:cNvPicPr>
          <p:nvPr userDrawn="1"/>
        </p:nvPicPr>
        <p:blipFill>
          <a:blip r:embed="rId3"/>
          <a:stretch>
            <a:fillRect/>
          </a:stretch>
        </p:blipFill>
        <p:spPr>
          <a:xfrm>
            <a:off x="301752" y="6272784"/>
            <a:ext cx="1506650" cy="164592"/>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474" y="0"/>
            <a:ext cx="9144000" cy="6858000"/>
          </a:xfrm>
          <a:prstGeom prst="rect">
            <a:avLst/>
          </a:prstGeom>
        </p:spPr>
      </p:pic>
      <p:sp>
        <p:nvSpPr>
          <p:cNvPr id="8" name="Text Placeholder 7"/>
          <p:cNvSpPr>
            <a:spLocks noGrp="1"/>
          </p:cNvSpPr>
          <p:nvPr>
            <p:ph type="body" sz="quarter" idx="10" hasCustomPrompt="1"/>
          </p:nvPr>
        </p:nvSpPr>
        <p:spPr>
          <a:xfrm>
            <a:off x="3736975" y="2006436"/>
            <a:ext cx="5393498" cy="1460688"/>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6" y="3659717"/>
            <a:ext cx="4322763" cy="1468735"/>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1"/>
            <a:ext cx="2331892" cy="1456409"/>
          </a:xfrm>
          <a:prstGeom prst="rect">
            <a:avLst/>
          </a:prstGeom>
        </p:spPr>
      </p:pic>
    </p:spTree>
    <p:extLst>
      <p:ext uri="{BB962C8B-B14F-4D97-AF65-F5344CB8AC3E}">
        <p14:creationId xmlns:p14="http://schemas.microsoft.com/office/powerpoint/2010/main" val="1631716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2" name="Picture 1" descr="iStock-505476426_FlareFre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6868160"/>
          </a:xfrm>
          <a:prstGeom prst="rect">
            <a:avLst/>
          </a:prstGeom>
        </p:spPr>
      </p:pic>
      <p:sp>
        <p:nvSpPr>
          <p:cNvPr id="8" name="Text Placeholder 7"/>
          <p:cNvSpPr>
            <a:spLocks noGrp="1"/>
          </p:cNvSpPr>
          <p:nvPr>
            <p:ph type="body" sz="quarter" idx="10" hasCustomPrompt="1"/>
          </p:nvPr>
        </p:nvSpPr>
        <p:spPr>
          <a:xfrm>
            <a:off x="3736975" y="2006436"/>
            <a:ext cx="5393498" cy="1460688"/>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6" y="3659717"/>
            <a:ext cx="4322763" cy="1468735"/>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1"/>
            <a:ext cx="2331892" cy="1456409"/>
          </a:xfrm>
          <a:prstGeom prst="rect">
            <a:avLst/>
          </a:prstGeom>
        </p:spPr>
      </p:pic>
    </p:spTree>
    <p:extLst>
      <p:ext uri="{BB962C8B-B14F-4D97-AF65-F5344CB8AC3E}">
        <p14:creationId xmlns:p14="http://schemas.microsoft.com/office/powerpoint/2010/main" val="453884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1"/>
            <a:ext cx="8236857" cy="1035352"/>
          </a:xfrm>
        </p:spPr>
        <p:txBody>
          <a:bodyPr/>
          <a:lstStyle/>
          <a:p>
            <a:r>
              <a:rPr lang="en-US"/>
              <a:t>Simple Slide</a:t>
            </a:r>
          </a:p>
        </p:txBody>
      </p:sp>
      <p:sp>
        <p:nvSpPr>
          <p:cNvPr id="5" name="TextBox 4"/>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2810510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1" y="1828801"/>
            <a:ext cx="8120063" cy="450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234349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
            <a:ext cx="5936343" cy="1209524"/>
          </a:xfrm>
        </p:spPr>
        <p:txBody>
          <a:bodyPr/>
          <a:lstStyle/>
          <a:p>
            <a:r>
              <a:rPr lang="en-US"/>
              <a:t>Simple Slide</a:t>
            </a:r>
          </a:p>
        </p:txBody>
      </p:sp>
      <p:sp>
        <p:nvSpPr>
          <p:cNvPr id="9" name="Text Placeholder 8"/>
          <p:cNvSpPr>
            <a:spLocks noGrp="1"/>
          </p:cNvSpPr>
          <p:nvPr>
            <p:ph type="body" sz="quarter" idx="10"/>
          </p:nvPr>
        </p:nvSpPr>
        <p:spPr>
          <a:xfrm>
            <a:off x="457201" y="1499810"/>
            <a:ext cx="8120063" cy="4829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414834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1" y="2864762"/>
            <a:ext cx="8120063" cy="715429"/>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566514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2" name="Title 1"/>
          <p:cNvSpPr>
            <a:spLocks noGrp="1"/>
          </p:cNvSpPr>
          <p:nvPr>
            <p:ph type="title" hasCustomPrompt="1"/>
          </p:nvPr>
        </p:nvSpPr>
        <p:spPr>
          <a:xfrm>
            <a:off x="457200" y="1"/>
            <a:ext cx="3214914"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854282"/>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2491846"/>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3129408"/>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3766972"/>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4426906"/>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5075655"/>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5713218"/>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7</a:t>
            </a:r>
          </a:p>
        </p:txBody>
      </p:sp>
    </p:spTree>
    <p:extLst>
      <p:ext uri="{BB962C8B-B14F-4D97-AF65-F5344CB8AC3E}">
        <p14:creationId xmlns:p14="http://schemas.microsoft.com/office/powerpoint/2010/main" val="396528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2" name="Title 1"/>
          <p:cNvSpPr>
            <a:spLocks noGrp="1"/>
          </p:cNvSpPr>
          <p:nvPr>
            <p:ph type="title" hasCustomPrompt="1"/>
          </p:nvPr>
        </p:nvSpPr>
        <p:spPr>
          <a:xfrm>
            <a:off x="457200" y="1"/>
            <a:ext cx="3214914"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854282"/>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249184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312940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376697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442690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5075655"/>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571321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7</a:t>
            </a:r>
          </a:p>
        </p:txBody>
      </p:sp>
    </p:spTree>
    <p:extLst>
      <p:ext uri="{BB962C8B-B14F-4D97-AF65-F5344CB8AC3E}">
        <p14:creationId xmlns:p14="http://schemas.microsoft.com/office/powerpoint/2010/main" val="374596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2" name="Title 1"/>
          <p:cNvSpPr>
            <a:spLocks noGrp="1"/>
          </p:cNvSpPr>
          <p:nvPr>
            <p:ph type="title" hasCustomPrompt="1"/>
          </p:nvPr>
        </p:nvSpPr>
        <p:spPr>
          <a:xfrm>
            <a:off x="457200" y="1"/>
            <a:ext cx="3214914"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85428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2491846"/>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312940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376697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442690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5075655"/>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571321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7</a:t>
            </a:r>
          </a:p>
        </p:txBody>
      </p:sp>
    </p:spTree>
    <p:extLst>
      <p:ext uri="{BB962C8B-B14F-4D97-AF65-F5344CB8AC3E}">
        <p14:creationId xmlns:p14="http://schemas.microsoft.com/office/powerpoint/2010/main" val="1208475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2" name="Title 1"/>
          <p:cNvSpPr>
            <a:spLocks noGrp="1"/>
          </p:cNvSpPr>
          <p:nvPr>
            <p:ph type="title" hasCustomPrompt="1"/>
          </p:nvPr>
        </p:nvSpPr>
        <p:spPr>
          <a:xfrm>
            <a:off x="457200" y="1"/>
            <a:ext cx="3214914"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85428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249184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3129408"/>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376697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442690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5075655"/>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571321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7</a:t>
            </a:r>
          </a:p>
        </p:txBody>
      </p:sp>
    </p:spTree>
    <p:extLst>
      <p:ext uri="{BB962C8B-B14F-4D97-AF65-F5344CB8AC3E}">
        <p14:creationId xmlns:p14="http://schemas.microsoft.com/office/powerpoint/2010/main" val="3244640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2" name="Title 1"/>
          <p:cNvSpPr>
            <a:spLocks noGrp="1"/>
          </p:cNvSpPr>
          <p:nvPr>
            <p:ph type="title" hasCustomPrompt="1"/>
          </p:nvPr>
        </p:nvSpPr>
        <p:spPr>
          <a:xfrm>
            <a:off x="457200" y="1"/>
            <a:ext cx="3214914"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85428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249184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312940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3766972"/>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442690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5075655"/>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571321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7</a:t>
            </a:r>
          </a:p>
        </p:txBody>
      </p:sp>
    </p:spTree>
    <p:extLst>
      <p:ext uri="{BB962C8B-B14F-4D97-AF65-F5344CB8AC3E}">
        <p14:creationId xmlns:p14="http://schemas.microsoft.com/office/powerpoint/2010/main" val="126541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2" name="Title 1"/>
          <p:cNvSpPr>
            <a:spLocks noGrp="1"/>
          </p:cNvSpPr>
          <p:nvPr>
            <p:ph type="title" hasCustomPrompt="1"/>
          </p:nvPr>
        </p:nvSpPr>
        <p:spPr>
          <a:xfrm>
            <a:off x="457200" y="1"/>
            <a:ext cx="3214914"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85428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249184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312940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376697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4426906"/>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5075655"/>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571321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7</a:t>
            </a:r>
          </a:p>
        </p:txBody>
      </p:sp>
    </p:spTree>
    <p:extLst>
      <p:ext uri="{BB962C8B-B14F-4D97-AF65-F5344CB8AC3E}">
        <p14:creationId xmlns:p14="http://schemas.microsoft.com/office/powerpoint/2010/main" val="3734243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2" name="Title 1"/>
          <p:cNvSpPr>
            <a:spLocks noGrp="1"/>
          </p:cNvSpPr>
          <p:nvPr>
            <p:ph type="title" hasCustomPrompt="1"/>
          </p:nvPr>
        </p:nvSpPr>
        <p:spPr>
          <a:xfrm>
            <a:off x="457200" y="1"/>
            <a:ext cx="3214914"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85428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249184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312940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376697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442690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5075655"/>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571321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7</a:t>
            </a:r>
          </a:p>
        </p:txBody>
      </p:sp>
    </p:spTree>
    <p:extLst>
      <p:ext uri="{BB962C8B-B14F-4D97-AF65-F5344CB8AC3E}">
        <p14:creationId xmlns:p14="http://schemas.microsoft.com/office/powerpoint/2010/main" val="71966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2" name="Title 1"/>
          <p:cNvSpPr>
            <a:spLocks noGrp="1"/>
          </p:cNvSpPr>
          <p:nvPr>
            <p:ph type="title" hasCustomPrompt="1"/>
          </p:nvPr>
        </p:nvSpPr>
        <p:spPr>
          <a:xfrm>
            <a:off x="457200" y="1"/>
            <a:ext cx="3214914"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85428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249184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3129408"/>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3766972"/>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4426906"/>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5075655"/>
            <a:ext cx="431573"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5713218"/>
            <a:ext cx="431573"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7</a:t>
            </a:r>
          </a:p>
        </p:txBody>
      </p:sp>
    </p:spTree>
    <p:extLst>
      <p:ext uri="{BB962C8B-B14F-4D97-AF65-F5344CB8AC3E}">
        <p14:creationId xmlns:p14="http://schemas.microsoft.com/office/powerpoint/2010/main" val="200234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4" y="1669356"/>
            <a:ext cx="3952146" cy="1797768"/>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6" y="3707711"/>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3948645"/>
            <a:ext cx="3952712" cy="1468735"/>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additional text</a:t>
            </a:r>
          </a:p>
        </p:txBody>
      </p:sp>
    </p:spTree>
    <p:extLst>
      <p:ext uri="{BB962C8B-B14F-4D97-AF65-F5344CB8AC3E}">
        <p14:creationId xmlns:p14="http://schemas.microsoft.com/office/powerpoint/2010/main" val="2095533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ext Placeholder 7"/>
          <p:cNvSpPr>
            <a:spLocks noGrp="1"/>
          </p:cNvSpPr>
          <p:nvPr>
            <p:ph type="body" sz="quarter" idx="10" hasCustomPrompt="1"/>
          </p:nvPr>
        </p:nvSpPr>
        <p:spPr>
          <a:xfrm>
            <a:off x="467454" y="1669356"/>
            <a:ext cx="3952146" cy="1797768"/>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6" y="3707711"/>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3948645"/>
            <a:ext cx="3952712" cy="1468735"/>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additional text</a:t>
            </a:r>
          </a:p>
        </p:txBody>
      </p:sp>
    </p:spTree>
    <p:extLst>
      <p:ext uri="{BB962C8B-B14F-4D97-AF65-F5344CB8AC3E}">
        <p14:creationId xmlns:p14="http://schemas.microsoft.com/office/powerpoint/2010/main" val="541449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6858000"/>
          </a:xfrm>
          <a:solidFill>
            <a:schemeClr val="bg1">
              <a:lumMod val="95000"/>
            </a:schemeClr>
          </a:solidFill>
        </p:spPr>
        <p:txBody>
          <a:bodyPr/>
          <a:lstStyle>
            <a:lvl1pPr marL="0" indent="0" algn="ctr">
              <a:buNone/>
              <a:defRPr baseline="0"/>
            </a:lvl1pPr>
          </a:lstStyle>
          <a:p>
            <a:r>
              <a:rPr lang="en-US" dirty="0"/>
              <a:t>Insert a large image here</a:t>
            </a:r>
          </a:p>
        </p:txBody>
      </p:sp>
      <p:sp>
        <p:nvSpPr>
          <p:cNvPr id="6" name="Text Placeholder 5"/>
          <p:cNvSpPr>
            <a:spLocks noGrp="1"/>
          </p:cNvSpPr>
          <p:nvPr>
            <p:ph type="body" sz="quarter" idx="11" hasCustomPrompt="1"/>
          </p:nvPr>
        </p:nvSpPr>
        <p:spPr>
          <a:xfrm>
            <a:off x="-1" y="2120900"/>
            <a:ext cx="5565779" cy="83820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3042217"/>
            <a:ext cx="3747874" cy="83820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Tree>
    <p:extLst>
      <p:ext uri="{BB962C8B-B14F-4D97-AF65-F5344CB8AC3E}">
        <p14:creationId xmlns:p14="http://schemas.microsoft.com/office/powerpoint/2010/main" val="1888326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0"/>
            <a:ext cx="3209739" cy="2265941"/>
          </a:xfrm>
        </p:spPr>
        <p:txBody>
          <a:bodyPr/>
          <a:lstStyle/>
          <a:p>
            <a:r>
              <a:rPr lang="en-US" dirty="0"/>
              <a:t>Data Slide: </a:t>
            </a:r>
            <a:br>
              <a:rPr lang="en-US" dirty="0"/>
            </a:br>
            <a:r>
              <a:rPr lang="en-US" dirty="0"/>
              <a:t>Keep Title Concise</a:t>
            </a:r>
          </a:p>
        </p:txBody>
      </p:sp>
      <p:sp>
        <p:nvSpPr>
          <p:cNvPr id="4" name="Text Placeholder 3"/>
          <p:cNvSpPr>
            <a:spLocks noGrp="1"/>
          </p:cNvSpPr>
          <p:nvPr>
            <p:ph type="body" sz="quarter" idx="10" hasCustomPrompt="1"/>
          </p:nvPr>
        </p:nvSpPr>
        <p:spPr>
          <a:xfrm>
            <a:off x="4077836" y="556685"/>
            <a:ext cx="4769303" cy="1709257"/>
          </a:xfrm>
        </p:spPr>
        <p:txBody>
          <a:bodyPr lIns="0" tIns="0" rIns="0" bIns="0" anchor="ctr" anchorCtr="0">
            <a:noAutofit/>
          </a:bodyPr>
          <a:lstStyle>
            <a:lvl1pPr marL="0" indent="0">
              <a:buNone/>
              <a:defRPr sz="2000"/>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468314" y="2774774"/>
            <a:ext cx="1883539" cy="1914812"/>
          </a:xfrm>
          <a:prstGeom prst="rect">
            <a:avLst/>
          </a:prstGeom>
        </p:spPr>
        <p:txBody>
          <a:bodyPr vert="horz"/>
          <a:lstStyle>
            <a:lvl1pPr marL="0" indent="0">
              <a:buNone/>
              <a:defRPr sz="1200"/>
            </a:lvl1pPr>
          </a:lstStyle>
          <a:p>
            <a:r>
              <a:rPr lang="en-US" dirty="0"/>
              <a:t>Insert Chart</a:t>
            </a:r>
          </a:p>
        </p:txBody>
      </p:sp>
      <p:sp>
        <p:nvSpPr>
          <p:cNvPr id="10" name="Chart Placeholder 6"/>
          <p:cNvSpPr>
            <a:spLocks noGrp="1"/>
          </p:cNvSpPr>
          <p:nvPr>
            <p:ph type="chart" sz="quarter" idx="12" hasCustomPrompt="1"/>
          </p:nvPr>
        </p:nvSpPr>
        <p:spPr>
          <a:xfrm>
            <a:off x="6963600" y="2774774"/>
            <a:ext cx="1883539" cy="1914812"/>
          </a:xfrm>
          <a:prstGeom prst="rect">
            <a:avLst/>
          </a:prstGeom>
        </p:spPr>
        <p:txBody>
          <a:bodyPr vert="horz"/>
          <a:lstStyle>
            <a:lvl1pPr marL="0" indent="0">
              <a:buNone/>
              <a:defRPr sz="1200"/>
            </a:lvl1pPr>
          </a:lstStyle>
          <a:p>
            <a:r>
              <a:rPr lang="en-US" dirty="0"/>
              <a:t>Insert Chart</a:t>
            </a:r>
          </a:p>
        </p:txBody>
      </p:sp>
      <p:sp>
        <p:nvSpPr>
          <p:cNvPr id="11" name="Chart Placeholder 6"/>
          <p:cNvSpPr>
            <a:spLocks noGrp="1"/>
          </p:cNvSpPr>
          <p:nvPr>
            <p:ph type="chart" sz="quarter" idx="13" hasCustomPrompt="1"/>
          </p:nvPr>
        </p:nvSpPr>
        <p:spPr>
          <a:xfrm>
            <a:off x="4765927" y="2774774"/>
            <a:ext cx="1883539" cy="1914812"/>
          </a:xfrm>
          <a:prstGeom prst="rect">
            <a:avLst/>
          </a:prstGeom>
        </p:spPr>
        <p:txBody>
          <a:bodyPr vert="horz"/>
          <a:lstStyle>
            <a:lvl1pPr marL="0" indent="0">
              <a:buNone/>
              <a:defRPr sz="1200"/>
            </a:lvl1pPr>
          </a:lstStyle>
          <a:p>
            <a:r>
              <a:rPr lang="en-US" dirty="0"/>
              <a:t>Insert Chart</a:t>
            </a:r>
          </a:p>
        </p:txBody>
      </p:sp>
      <p:sp>
        <p:nvSpPr>
          <p:cNvPr id="12" name="Chart Placeholder 6"/>
          <p:cNvSpPr>
            <a:spLocks noGrp="1"/>
          </p:cNvSpPr>
          <p:nvPr>
            <p:ph type="chart" sz="quarter" idx="14" hasCustomPrompt="1"/>
          </p:nvPr>
        </p:nvSpPr>
        <p:spPr>
          <a:xfrm>
            <a:off x="2618060" y="2774774"/>
            <a:ext cx="1883539" cy="1914812"/>
          </a:xfrm>
          <a:prstGeom prst="rect">
            <a:avLst/>
          </a:prstGeom>
        </p:spPr>
        <p:txBody>
          <a:bodyPr vert="horz"/>
          <a:lstStyle>
            <a:lvl1pPr marL="0" indent="0">
              <a:buNone/>
              <a:defRPr sz="1200"/>
            </a:lvl1pPr>
          </a:lstStyle>
          <a:p>
            <a:r>
              <a:rPr lang="en-US" dirty="0"/>
              <a:t>Insert Chart</a:t>
            </a:r>
          </a:p>
        </p:txBody>
      </p:sp>
      <p:sp>
        <p:nvSpPr>
          <p:cNvPr id="14" name="Text Placeholder 13"/>
          <p:cNvSpPr>
            <a:spLocks noGrp="1"/>
          </p:cNvSpPr>
          <p:nvPr>
            <p:ph type="body" sz="quarter" idx="15" hasCustomPrompt="1"/>
          </p:nvPr>
        </p:nvSpPr>
        <p:spPr>
          <a:xfrm>
            <a:off x="468313" y="4798484"/>
            <a:ext cx="1882775" cy="3556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4" y="4798484"/>
            <a:ext cx="1882775" cy="3556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1" y="4798484"/>
            <a:ext cx="1882775" cy="3556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600" y="4798484"/>
            <a:ext cx="1882775" cy="3556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3" y="6233413"/>
            <a:ext cx="1882775" cy="273596"/>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1644205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6858000"/>
          </a:xfrm>
        </p:spPr>
        <p:txBody>
          <a:bodyPr>
            <a:normAutofit/>
          </a:bodyPr>
          <a:lstStyle>
            <a:lvl1pPr marL="0" indent="0" algn="r">
              <a:buNone/>
              <a:defRPr sz="1800"/>
            </a:lvl1pPr>
          </a:lstStyle>
          <a:p>
            <a:r>
              <a:rPr lang="en-US" dirty="0"/>
              <a:t>Insert a large image here</a:t>
            </a:r>
          </a:p>
        </p:txBody>
      </p:sp>
      <p:sp>
        <p:nvSpPr>
          <p:cNvPr id="16" name="Text Placeholder 6"/>
          <p:cNvSpPr>
            <a:spLocks noGrp="1"/>
          </p:cNvSpPr>
          <p:nvPr>
            <p:ph type="body" sz="quarter" idx="40"/>
          </p:nvPr>
        </p:nvSpPr>
        <p:spPr>
          <a:xfrm>
            <a:off x="0" y="3414950"/>
            <a:ext cx="9144000" cy="264416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3"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4"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70"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1"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2"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3"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60"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1"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2"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3"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32" name="Title 31"/>
          <p:cNvSpPr>
            <a:spLocks noGrp="1"/>
          </p:cNvSpPr>
          <p:nvPr>
            <p:ph type="title" hasCustomPrompt="1"/>
          </p:nvPr>
        </p:nvSpPr>
        <p:spPr>
          <a:xfrm>
            <a:off x="457200" y="0"/>
            <a:ext cx="3213510" cy="2272344"/>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5" name="Picture Placeholder 24"/>
          <p:cNvSpPr>
            <a:spLocks noGrp="1" noChangeAspect="1"/>
          </p:cNvSpPr>
          <p:nvPr>
            <p:ph type="pic" sz="quarter" idx="51" hasCustomPrompt="1"/>
          </p:nvPr>
        </p:nvSpPr>
        <p:spPr>
          <a:xfrm>
            <a:off x="2239612"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6" name="Picture Placeholder 24"/>
          <p:cNvSpPr>
            <a:spLocks noGrp="1" noChangeAspect="1"/>
          </p:cNvSpPr>
          <p:nvPr>
            <p:ph type="pic" sz="quarter" idx="52" hasCustomPrompt="1"/>
          </p:nvPr>
        </p:nvSpPr>
        <p:spPr>
          <a:xfrm>
            <a:off x="3926034"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7" name="Picture Placeholder 24"/>
          <p:cNvSpPr>
            <a:spLocks noGrp="1" noChangeAspect="1"/>
          </p:cNvSpPr>
          <p:nvPr>
            <p:ph type="pic" sz="quarter" idx="53" hasCustomPrompt="1"/>
          </p:nvPr>
        </p:nvSpPr>
        <p:spPr>
          <a:xfrm>
            <a:off x="5675688"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8" name="Picture Placeholder 24"/>
          <p:cNvSpPr>
            <a:spLocks noGrp="1" noChangeAspect="1"/>
          </p:cNvSpPr>
          <p:nvPr>
            <p:ph type="pic" sz="quarter" idx="54" hasCustomPrompt="1"/>
          </p:nvPr>
        </p:nvSpPr>
        <p:spPr>
          <a:xfrm>
            <a:off x="7336601"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Tree>
    <p:extLst>
      <p:ext uri="{BB962C8B-B14F-4D97-AF65-F5344CB8AC3E}">
        <p14:creationId xmlns:p14="http://schemas.microsoft.com/office/powerpoint/2010/main" val="482253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9144000" cy="3577167"/>
          </a:xfrm>
          <a:solidFill>
            <a:schemeClr val="bg1">
              <a:lumMod val="85000"/>
            </a:schemeClr>
          </a:solidFill>
        </p:spPr>
        <p:txBody>
          <a:bodyPr>
            <a:normAutofit/>
          </a:bodyPr>
          <a:lstStyle>
            <a:lvl1pPr marL="0" indent="0" algn="r">
              <a:buNone/>
              <a:defRPr sz="1600"/>
            </a:lvl1pPr>
          </a:lstStyle>
          <a:p>
            <a:r>
              <a:rPr lang="en-US" dirty="0"/>
              <a:t>Insert a large image here</a:t>
            </a:r>
          </a:p>
        </p:txBody>
      </p:sp>
      <p:sp>
        <p:nvSpPr>
          <p:cNvPr id="17" name="Text Placeholder 3"/>
          <p:cNvSpPr>
            <a:spLocks noGrp="1"/>
          </p:cNvSpPr>
          <p:nvPr>
            <p:ph type="body" sz="quarter" idx="18" hasCustomPrompt="1"/>
          </p:nvPr>
        </p:nvSpPr>
        <p:spPr>
          <a:xfrm>
            <a:off x="468313"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4"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70"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1"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2"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3"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60"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1"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2"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3" y="4519809"/>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28" name="Title 31"/>
          <p:cNvSpPr>
            <a:spLocks noGrp="1"/>
          </p:cNvSpPr>
          <p:nvPr>
            <p:ph type="title" hasCustomPrompt="1"/>
          </p:nvPr>
        </p:nvSpPr>
        <p:spPr>
          <a:xfrm>
            <a:off x="457200" y="0"/>
            <a:ext cx="3213510" cy="2272344"/>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3"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40" name="Picture Placeholder 24"/>
          <p:cNvSpPr>
            <a:spLocks noGrp="1" noChangeAspect="1"/>
          </p:cNvSpPr>
          <p:nvPr>
            <p:ph type="pic" sz="quarter" idx="51" hasCustomPrompt="1"/>
          </p:nvPr>
        </p:nvSpPr>
        <p:spPr>
          <a:xfrm>
            <a:off x="2239612"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41" name="Picture Placeholder 24"/>
          <p:cNvSpPr>
            <a:spLocks noGrp="1" noChangeAspect="1"/>
          </p:cNvSpPr>
          <p:nvPr>
            <p:ph type="pic" sz="quarter" idx="52" hasCustomPrompt="1"/>
          </p:nvPr>
        </p:nvSpPr>
        <p:spPr>
          <a:xfrm>
            <a:off x="3926034"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42" name="Picture Placeholder 24"/>
          <p:cNvSpPr>
            <a:spLocks noGrp="1" noChangeAspect="1"/>
          </p:cNvSpPr>
          <p:nvPr>
            <p:ph type="pic" sz="quarter" idx="53" hasCustomPrompt="1"/>
          </p:nvPr>
        </p:nvSpPr>
        <p:spPr>
          <a:xfrm>
            <a:off x="5675688"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43" name="Picture Placeholder 24"/>
          <p:cNvSpPr>
            <a:spLocks noGrp="1" noChangeAspect="1"/>
          </p:cNvSpPr>
          <p:nvPr>
            <p:ph type="pic" sz="quarter" idx="54" hasCustomPrompt="1"/>
          </p:nvPr>
        </p:nvSpPr>
        <p:spPr>
          <a:xfrm>
            <a:off x="7336601"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Tree>
    <p:extLst>
      <p:ext uri="{BB962C8B-B14F-4D97-AF65-F5344CB8AC3E}">
        <p14:creationId xmlns:p14="http://schemas.microsoft.com/office/powerpoint/2010/main" val="712733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5007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9144000" cy="3577167"/>
          </a:xfrm>
          <a:solidFill>
            <a:schemeClr val="bg1">
              <a:lumMod val="85000"/>
            </a:schemeClr>
          </a:solidFill>
        </p:spPr>
        <p:txBody>
          <a:bodyPr>
            <a:normAutofit/>
          </a:bodyPr>
          <a:lstStyle>
            <a:lvl1pPr marL="0" indent="0" algn="r">
              <a:buNone/>
              <a:defRPr sz="1600"/>
            </a:lvl1pPr>
          </a:lstStyle>
          <a:p>
            <a:r>
              <a:rPr lang="en-US" dirty="0"/>
              <a:t>Insert a large image here</a:t>
            </a:r>
          </a:p>
        </p:txBody>
      </p:sp>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15" name="Text Placeholder 14"/>
          <p:cNvSpPr>
            <a:spLocks noGrp="1"/>
          </p:cNvSpPr>
          <p:nvPr>
            <p:ph type="body" sz="quarter" idx="50" hasCustomPrompt="1"/>
          </p:nvPr>
        </p:nvSpPr>
        <p:spPr>
          <a:xfrm>
            <a:off x="479425" y="3958167"/>
            <a:ext cx="8267686" cy="2317751"/>
          </a:xfrm>
        </p:spPr>
        <p:txBody>
          <a:bodyPr lIns="0" tIns="0" rIns="0" bIns="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Short Slide Summary</a:t>
            </a:r>
          </a:p>
        </p:txBody>
      </p:sp>
      <p:sp>
        <p:nvSpPr>
          <p:cNvPr id="2" name="Title 1"/>
          <p:cNvSpPr>
            <a:spLocks noGrp="1"/>
          </p:cNvSpPr>
          <p:nvPr>
            <p:ph type="title" hasCustomPrompt="1"/>
          </p:nvPr>
        </p:nvSpPr>
        <p:spPr>
          <a:xfrm>
            <a:off x="0" y="2991945"/>
            <a:ext cx="4936982" cy="509370"/>
          </a:xfrm>
        </p:spPr>
        <p:txBody>
          <a:bodyPr lIns="274320" tIns="91440" bIns="45720">
            <a:spAutoFit/>
          </a:bodyPr>
          <a:lstStyle>
            <a:lvl1pPr algn="l">
              <a:defRPr/>
            </a:lvl1pPr>
          </a:lstStyle>
          <a:p>
            <a:pPr lvl="0"/>
            <a:r>
              <a:rPr lang="en-US"/>
              <a:t>Title: Content Slide</a:t>
            </a:r>
            <a:endParaRPr lang="en-US" dirty="0"/>
          </a:p>
        </p:txBody>
      </p:sp>
    </p:spTree>
    <p:extLst>
      <p:ext uri="{BB962C8B-B14F-4D97-AF65-F5344CB8AC3E}">
        <p14:creationId xmlns:p14="http://schemas.microsoft.com/office/powerpoint/2010/main" val="1054724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272595"/>
            <a:ext cx="9144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715934"/>
            <a:ext cx="3308350" cy="1462617"/>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715934"/>
            <a:ext cx="4642454" cy="1462617"/>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bg1"/>
                </a:solidFill>
              </a:rPr>
              <a:t>NREL</a:t>
            </a:r>
            <a:r>
              <a:rPr lang="en-US" sz="800" baseline="0" dirty="0">
                <a:solidFill>
                  <a:schemeClr val="bg1"/>
                </a:solidFill>
              </a:rPr>
              <a:t>    </a:t>
            </a:r>
            <a:r>
              <a:rPr lang="en-US" sz="800" dirty="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1"/>
            <a:ext cx="9144000" cy="4273551"/>
          </a:xfrm>
          <a:solidFill>
            <a:schemeClr val="bg1">
              <a:lumMod val="95000"/>
            </a:schemeClr>
          </a:solidFill>
        </p:spPr>
        <p:txBody>
          <a:bodyPr/>
          <a:lstStyle>
            <a:lvl1pPr marL="0" indent="0" algn="ctr">
              <a:buNone/>
              <a:defRPr/>
            </a:lvl1pPr>
          </a:lstStyle>
          <a:p>
            <a:r>
              <a:rPr lang="en-US" dirty="0"/>
              <a:t>Insert Photo or Graphic</a:t>
            </a:r>
          </a:p>
        </p:txBody>
      </p:sp>
    </p:spTree>
    <p:extLst>
      <p:ext uri="{BB962C8B-B14F-4D97-AF65-F5344CB8AC3E}">
        <p14:creationId xmlns:p14="http://schemas.microsoft.com/office/powerpoint/2010/main" val="1464227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272595"/>
            <a:ext cx="9144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715934"/>
            <a:ext cx="3308350" cy="1462617"/>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715934"/>
            <a:ext cx="4642454" cy="1462617"/>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bg1"/>
                </a:solidFill>
              </a:rPr>
              <a:t>NREL</a:t>
            </a:r>
            <a:r>
              <a:rPr lang="en-US" sz="800" baseline="0" dirty="0">
                <a:solidFill>
                  <a:schemeClr val="bg1"/>
                </a:solidFill>
              </a:rPr>
              <a:t>    </a:t>
            </a:r>
            <a:r>
              <a:rPr lang="en-US" sz="800" dirty="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27259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777440"/>
            <a:ext cx="4642454" cy="1462617"/>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94403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272595"/>
            <a:ext cx="9144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715934"/>
            <a:ext cx="3308350" cy="1462617"/>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715934"/>
            <a:ext cx="4642454" cy="1462617"/>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bg1"/>
                </a:solidFill>
              </a:rPr>
              <a:t>NREL</a:t>
            </a:r>
            <a:r>
              <a:rPr lang="en-US" sz="800" baseline="0" dirty="0">
                <a:solidFill>
                  <a:schemeClr val="bg1"/>
                </a:solidFill>
              </a:rPr>
              <a:t>    </a:t>
            </a:r>
            <a:r>
              <a:rPr lang="en-US" sz="800" dirty="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479425" y="777440"/>
            <a:ext cx="4642454" cy="1462617"/>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016832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5536819"/>
            <a:ext cx="9144000" cy="132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5759695"/>
            <a:ext cx="3308350" cy="641732"/>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5759695"/>
            <a:ext cx="4642454" cy="641732"/>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bg1"/>
                </a:solidFill>
              </a:rPr>
              <a:t>NREL</a:t>
            </a:r>
            <a:r>
              <a:rPr lang="en-US" sz="800" baseline="0" dirty="0">
                <a:solidFill>
                  <a:schemeClr val="bg1"/>
                </a:solidFill>
              </a:rPr>
              <a:t>    </a:t>
            </a:r>
            <a:r>
              <a:rPr lang="en-US" sz="800" dirty="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55368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777440"/>
            <a:ext cx="4642454" cy="1462617"/>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417902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5536819"/>
            <a:ext cx="9144000" cy="132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5759695"/>
            <a:ext cx="3308350" cy="641732"/>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5759695"/>
            <a:ext cx="4642454" cy="641732"/>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bg1"/>
                </a:solidFill>
              </a:rPr>
              <a:t>NREL</a:t>
            </a:r>
            <a:r>
              <a:rPr lang="en-US" sz="800" baseline="0" dirty="0">
                <a:solidFill>
                  <a:schemeClr val="bg1"/>
                </a:solidFill>
              </a:rPr>
              <a:t>    </a:t>
            </a:r>
            <a:r>
              <a:rPr lang="en-US" sz="800" dirty="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777440"/>
            <a:ext cx="4642454" cy="1462617"/>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03249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6858000"/>
          </a:xfrm>
          <a:solidFill>
            <a:schemeClr val="bg1">
              <a:lumMod val="95000"/>
            </a:schemeClr>
          </a:solidFill>
        </p:spPr>
        <p:txBody>
          <a:bodyPr/>
          <a:lstStyle>
            <a:lvl1pPr marL="0" indent="0" algn="ctr">
              <a:buNone/>
              <a:defRPr/>
            </a:lvl1pPr>
          </a:lstStyle>
          <a:p>
            <a:r>
              <a:rPr lang="en-US" dirty="0"/>
              <a:t>Insert Photo or Graphic</a:t>
            </a:r>
          </a:p>
        </p:txBody>
      </p:sp>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674158"/>
            <a:ext cx="2532807" cy="1462617"/>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4754570"/>
            <a:ext cx="2532807" cy="1462617"/>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rPr>
              <a:t>NREL</a:t>
            </a:r>
            <a:r>
              <a:rPr lang="en-US" sz="800" baseline="0" dirty="0">
                <a:solidFill>
                  <a:schemeClr val="tx1"/>
                </a:solidFill>
              </a:rPr>
              <a:t>    </a:t>
            </a:r>
            <a:r>
              <a:rPr lang="en-US" sz="800" dirty="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tx1"/>
              </a:solidFill>
            </a:endParaRPr>
          </a:p>
        </p:txBody>
      </p:sp>
    </p:spTree>
    <p:extLst>
      <p:ext uri="{BB962C8B-B14F-4D97-AF65-F5344CB8AC3E}">
        <p14:creationId xmlns:p14="http://schemas.microsoft.com/office/powerpoint/2010/main" val="929529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8" y="0"/>
            <a:ext cx="7644653" cy="6858000"/>
          </a:xfrm>
          <a:solidFill>
            <a:schemeClr val="bg1">
              <a:lumMod val="95000"/>
            </a:schemeClr>
          </a:solidFill>
        </p:spPr>
        <p:txBody>
          <a:bodyPr/>
          <a:lstStyle>
            <a:lvl1pPr marL="0" indent="0" algn="ctr">
              <a:buNone/>
              <a:defRPr/>
            </a:lvl1pPr>
          </a:lstStyle>
          <a:p>
            <a:r>
              <a:rPr lang="en-US" dirty="0"/>
              <a:t>Insert Photo or Graphic</a:t>
            </a:r>
          </a:p>
        </p:txBody>
      </p:sp>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1499347"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286049" y="674158"/>
            <a:ext cx="985919" cy="1462617"/>
          </a:xfrm>
        </p:spPr>
        <p:txBody>
          <a:bodyPr lIns="0" tIns="0" rIns="0" bIns="0">
            <a:noAutofit/>
          </a:bodyPr>
          <a:lstStyle>
            <a:lvl1pPr marL="0" indent="0">
              <a:spcBef>
                <a:spcPts val="0"/>
              </a:spcBef>
              <a:buNone/>
              <a:defRPr sz="1800" b="0">
                <a:solidFill>
                  <a:schemeClr val="bg1"/>
                </a:solidFill>
              </a:defRPr>
            </a:lvl1pPr>
          </a:lstStyle>
          <a:p>
            <a:pPr lvl="0"/>
            <a:r>
              <a:rPr lang="en-US" dirty="0"/>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rPr>
              <a:t>NREL</a:t>
            </a:r>
            <a:r>
              <a:rPr lang="en-US" sz="800" baseline="0" dirty="0">
                <a:solidFill>
                  <a:schemeClr val="tx1"/>
                </a:solidFill>
              </a:rPr>
              <a:t>    </a:t>
            </a:r>
            <a:r>
              <a:rPr lang="en-US" sz="800" dirty="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tx1"/>
              </a:solidFill>
            </a:endParaRPr>
          </a:p>
        </p:txBody>
      </p:sp>
    </p:spTree>
    <p:extLst>
      <p:ext uri="{BB962C8B-B14F-4D97-AF65-F5344CB8AC3E}">
        <p14:creationId xmlns:p14="http://schemas.microsoft.com/office/powerpoint/2010/main" val="770258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674158"/>
            <a:ext cx="2532807" cy="1462617"/>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4754570"/>
            <a:ext cx="2532807" cy="1462617"/>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rPr>
              <a:t>NREL</a:t>
            </a:r>
            <a:r>
              <a:rPr lang="en-US" sz="800" baseline="0" dirty="0">
                <a:solidFill>
                  <a:schemeClr val="tx1"/>
                </a:solidFill>
              </a:rPr>
              <a:t>    </a:t>
            </a:r>
            <a:r>
              <a:rPr lang="en-US" sz="800" dirty="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3864124" y="674157"/>
            <a:ext cx="4642454" cy="1462617"/>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1766777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674158"/>
            <a:ext cx="2532807" cy="1462617"/>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4754570"/>
            <a:ext cx="2532807" cy="1462617"/>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rPr>
              <a:t>NREL</a:t>
            </a:r>
            <a:r>
              <a:rPr lang="en-US" sz="800" baseline="0" dirty="0">
                <a:solidFill>
                  <a:schemeClr val="tx1"/>
                </a:solidFill>
              </a:rPr>
              <a:t>    </a:t>
            </a:r>
            <a:r>
              <a:rPr lang="en-US" sz="800" dirty="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3864124" y="674157"/>
            <a:ext cx="4642454" cy="1462617"/>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35611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369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3429000"/>
          </a:xfrm>
          <a:solidFill>
            <a:schemeClr val="bg1"/>
          </a:solidFill>
        </p:spPr>
        <p:txBody>
          <a:bodyPr/>
          <a:lstStyle>
            <a:lvl1pPr marL="0" indent="0" algn="ctr">
              <a:buNone/>
              <a:defRPr/>
            </a:lvl1pPr>
          </a:lstStyle>
          <a:p>
            <a:r>
              <a:rPr lang="en-US" dirty="0"/>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3429000"/>
            <a:ext cx="5917298" cy="342900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674158"/>
            <a:ext cx="2532807" cy="1462617"/>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4754570"/>
            <a:ext cx="2532807" cy="1462617"/>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rPr>
              <a:t>NREL</a:t>
            </a:r>
            <a:r>
              <a:rPr lang="en-US" sz="800" baseline="0" dirty="0">
                <a:solidFill>
                  <a:schemeClr val="tx1"/>
                </a:solidFill>
              </a:rPr>
              <a:t>    </a:t>
            </a:r>
            <a:r>
              <a:rPr lang="en-US" sz="800" dirty="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tx1"/>
              </a:solidFill>
            </a:endParaRPr>
          </a:p>
        </p:txBody>
      </p:sp>
    </p:spTree>
    <p:extLst>
      <p:ext uri="{BB962C8B-B14F-4D97-AF65-F5344CB8AC3E}">
        <p14:creationId xmlns:p14="http://schemas.microsoft.com/office/powerpoint/2010/main" val="3294790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3429000"/>
            <a:ext cx="5917298" cy="342900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27" name="TextBox 26"/>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674158"/>
            <a:ext cx="2532807" cy="1462617"/>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4754570"/>
            <a:ext cx="2532807" cy="1462617"/>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rPr>
              <a:t>NREL</a:t>
            </a:r>
            <a:r>
              <a:rPr lang="en-US" sz="800" baseline="0" dirty="0">
                <a:solidFill>
                  <a:schemeClr val="tx1"/>
                </a:solidFill>
              </a:rPr>
              <a:t>    </a:t>
            </a:r>
            <a:r>
              <a:rPr lang="en-US" sz="800" dirty="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3648971" y="674157"/>
            <a:ext cx="4642454" cy="1462617"/>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4051042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0" y="1855841"/>
            <a:ext cx="4123076" cy="338985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dirty="0"/>
              <a:t>Insert Photo</a:t>
            </a:r>
          </a:p>
        </p:txBody>
      </p:sp>
      <p:sp>
        <p:nvSpPr>
          <p:cNvPr id="4" name="Text Placeholder 27"/>
          <p:cNvSpPr>
            <a:spLocks noGrp="1"/>
          </p:cNvSpPr>
          <p:nvPr>
            <p:ph type="body" sz="quarter" idx="20" hasCustomPrompt="1"/>
          </p:nvPr>
        </p:nvSpPr>
        <p:spPr>
          <a:xfrm>
            <a:off x="457200" y="5454634"/>
            <a:ext cx="4123076" cy="969684"/>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8" y="243840"/>
            <a:ext cx="3871998" cy="279401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dirty="0"/>
              <a:t>Insert Photo</a:t>
            </a:r>
          </a:p>
        </p:txBody>
      </p:sp>
      <p:sp>
        <p:nvSpPr>
          <p:cNvPr id="7" name="Picture Placeholder 2"/>
          <p:cNvSpPr>
            <a:spLocks noGrp="1"/>
          </p:cNvSpPr>
          <p:nvPr>
            <p:ph type="pic" sz="quarter" idx="23" hasCustomPrompt="1"/>
          </p:nvPr>
        </p:nvSpPr>
        <p:spPr>
          <a:xfrm>
            <a:off x="4825308" y="3306596"/>
            <a:ext cx="3871998" cy="311772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dirty="0"/>
              <a:t>Insert Photo</a:t>
            </a:r>
          </a:p>
        </p:txBody>
      </p:sp>
      <p:sp>
        <p:nvSpPr>
          <p:cNvPr id="8" name="TextBox 7"/>
          <p:cNvSpPr txBox="1"/>
          <p:nvPr userDrawn="1"/>
        </p:nvSpPr>
        <p:spPr>
          <a:xfrm>
            <a:off x="6711702" y="6454019"/>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5808589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547061"/>
            <a:ext cx="4606372" cy="1797768"/>
          </a:xfrm>
        </p:spPr>
        <p:txBody>
          <a:bodyPr anchor="b" anchorCtr="0">
            <a:noAutofit/>
          </a:bodyPr>
          <a:lstStyle>
            <a:lvl1pPr marL="0" indent="0">
              <a:buNone/>
              <a:defRPr sz="4000" baseline="0"/>
            </a:lvl1pPr>
          </a:lstStyle>
          <a:p>
            <a:pPr lvl="0"/>
            <a:r>
              <a:rPr lang="en-US" dirty="0"/>
              <a:t>Q&amp;A or Thank You</a:t>
            </a:r>
          </a:p>
        </p:txBody>
      </p:sp>
      <p:cxnSp>
        <p:nvCxnSpPr>
          <p:cNvPr id="4" name="Straight Connector 3"/>
          <p:cNvCxnSpPr/>
          <p:nvPr userDrawn="1"/>
        </p:nvCxnSpPr>
        <p:spPr>
          <a:xfrm>
            <a:off x="3741648" y="2585416"/>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3451089"/>
            <a:ext cx="4607032" cy="448208"/>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Publication Number</a:t>
            </a:r>
          </a:p>
        </p:txBody>
      </p:sp>
      <p:sp>
        <p:nvSpPr>
          <p:cNvPr id="9" name="TextBox 8"/>
          <p:cNvSpPr txBox="1"/>
          <p:nvPr userDrawn="1"/>
        </p:nvSpPr>
        <p:spPr>
          <a:xfrm>
            <a:off x="3673168" y="2759470"/>
            <a:ext cx="2116667" cy="471813"/>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sz="1800" b="1" dirty="0">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5350933"/>
            <a:ext cx="2413000" cy="1507067"/>
          </a:xfrm>
          <a:prstGeom prst="rect">
            <a:avLst/>
          </a:prstGeom>
        </p:spPr>
      </p:pic>
    </p:spTree>
    <p:extLst>
      <p:ext uri="{BB962C8B-B14F-4D97-AF65-F5344CB8AC3E}">
        <p14:creationId xmlns:p14="http://schemas.microsoft.com/office/powerpoint/2010/main" val="2342931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547061"/>
            <a:ext cx="4606372" cy="1797768"/>
          </a:xfrm>
        </p:spPr>
        <p:txBody>
          <a:bodyPr anchor="b" anchorCtr="0">
            <a:noAutofit/>
          </a:bodyPr>
          <a:lstStyle>
            <a:lvl1pPr marL="0" indent="0">
              <a:buNone/>
              <a:defRPr sz="4000" baseline="0"/>
            </a:lvl1pPr>
          </a:lstStyle>
          <a:p>
            <a:pPr lvl="0"/>
            <a:r>
              <a:rPr lang="en-US" dirty="0"/>
              <a:t>Q&amp;A or Thank You</a:t>
            </a:r>
          </a:p>
        </p:txBody>
      </p:sp>
      <p:cxnSp>
        <p:nvCxnSpPr>
          <p:cNvPr id="4" name="Straight Connector 3"/>
          <p:cNvCxnSpPr/>
          <p:nvPr userDrawn="1"/>
        </p:nvCxnSpPr>
        <p:spPr>
          <a:xfrm>
            <a:off x="3741648" y="2585416"/>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3451089"/>
            <a:ext cx="4607032" cy="448208"/>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Publication Number</a:t>
            </a:r>
          </a:p>
        </p:txBody>
      </p:sp>
      <p:sp>
        <p:nvSpPr>
          <p:cNvPr id="9" name="TextBox 8"/>
          <p:cNvSpPr txBox="1"/>
          <p:nvPr userDrawn="1"/>
        </p:nvSpPr>
        <p:spPr>
          <a:xfrm>
            <a:off x="3673168" y="2759470"/>
            <a:ext cx="2116667" cy="471813"/>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sz="1800" b="1" dirty="0">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5350933"/>
            <a:ext cx="2413000" cy="1507067"/>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07796" y="5113983"/>
            <a:ext cx="5580695" cy="1200329"/>
          </a:xfrm>
          <a:prstGeom prst="rect">
            <a:avLst/>
          </a:prstGeom>
          <a:noFill/>
        </p:spPr>
        <p:txBody>
          <a:bodyPr wrap="square" rtlCol="0">
            <a:spAutoFit/>
          </a:bodyPr>
          <a:lstStyle/>
          <a:p>
            <a:r>
              <a:rPr lang="en-US" sz="900" dirty="0"/>
              <a:t>This work was authored </a:t>
            </a:r>
            <a:r>
              <a:rPr lang="en-US" sz="900" dirty="0">
                <a:solidFill>
                  <a:srgbClr val="FF0000"/>
                </a:solidFill>
              </a:rPr>
              <a:t>[in part]</a:t>
            </a:r>
            <a:r>
              <a:rPr lang="en-US" sz="900" dirty="0"/>
              <a:t> by the National Renewable Energy Laboratory, operated by Alliance for Sustainable Energy, LLC, for the U.S. Department of Energy (DOE) under Contract No. DE-AC36-08GO28308. Funding provided by </a:t>
            </a:r>
            <a:r>
              <a:rPr lang="en-US" sz="900" dirty="0">
                <a:solidFill>
                  <a:srgbClr val="FF0000"/>
                </a:solidFill>
              </a:rPr>
              <a:t>[applicable Department of Energy office and program office, e.g., U.S. Department of Energy Office of Energy Efficiency and Renewable Energy Solar Energy Technologies Office (spell out full office names; do not use initialisms/acronyms)]</a:t>
            </a:r>
            <a:r>
              <a:rPr lang="en-US" sz="900" dirty="0"/>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900" dirty="0">
              <a:solidFill>
                <a:schemeClr val="tx1"/>
              </a:solidFill>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160290" y="3897788"/>
            <a:ext cx="1200990" cy="1188749"/>
            <a:chOff x="2576623" y="33912667"/>
            <a:chExt cx="2971800" cy="2206133"/>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2" y="34195672"/>
              <a:ext cx="2885721" cy="1342286"/>
            </a:xfrm>
            <a:prstGeom prst="rect">
              <a:avLst/>
            </a:prstGeom>
            <a:noFill/>
          </p:spPr>
          <p:txBody>
            <a:bodyPr wrap="square" rtlCol="0">
              <a:spAutoFit/>
            </a:bodyPr>
            <a:lstStyle/>
            <a:p>
              <a:r>
                <a:rPr lang="en-US" sz="1000" dirty="0">
                  <a:solidFill>
                    <a:srgbClr val="FF0000"/>
                  </a:solidFill>
                </a:rPr>
                <a:t>Insert the words “in part” if this work includes </a:t>
              </a:r>
              <a:br>
                <a:rPr lang="en-US" sz="1000" dirty="0">
                  <a:solidFill>
                    <a:srgbClr val="FF0000"/>
                  </a:solidFill>
                </a:rPr>
              </a:br>
              <a:r>
                <a:rPr lang="en-US" sz="1000" dirty="0">
                  <a:solidFill>
                    <a:srgbClr val="FF0000"/>
                  </a:solidFill>
                </a:rPr>
                <a:t>non-NREL authors.</a:t>
              </a:r>
            </a:p>
            <a:p>
              <a:pPr algn="l"/>
              <a:r>
                <a:rPr lang="en-US" sz="100" dirty="0">
                  <a:solidFill>
                    <a:srgbClr val="FF0000"/>
                  </a:solidFill>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3413774" y="3781035"/>
            <a:ext cx="2316254" cy="1621140"/>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49" y="33394988"/>
              <a:ext cx="5307072" cy="1990715"/>
            </a:xfrm>
            <a:prstGeom prst="rect">
              <a:avLst/>
            </a:prstGeom>
            <a:grpFill/>
          </p:spPr>
          <p:txBody>
            <a:bodyPr wrap="square" rtlCol="0">
              <a:spAutoFit/>
            </a:bodyPr>
            <a:lstStyle/>
            <a:p>
              <a:r>
                <a:rPr lang="en-US" sz="900" dirty="0">
                  <a:solidFill>
                    <a:srgbClr val="FF0000"/>
                  </a:solidFill>
                </a:rPr>
                <a:t>Edit the red bracketed text as appropriate with the applicable DOE office(s) and program office(s) that sponsored the work and/or add other funding as needed.  For non-EERE funding, see </a:t>
              </a:r>
              <a:r>
                <a:rPr lang="en-US" sz="900" u="sng" dirty="0">
                  <a:solidFill>
                    <a:srgbClr val="FF0000"/>
                  </a:solidFill>
                  <a:hlinkClick r:id="rId4"/>
                </a:rPr>
                <a:t>https://thesource.nrel.gov/publishing/disclaimers.html</a:t>
              </a:r>
              <a:endParaRPr lang="en-US" sz="200" i="0" dirty="0">
                <a:solidFill>
                  <a:srgbClr val="FF0000"/>
                </a:solidFill>
              </a:endParaRPr>
            </a:p>
          </p:txBody>
        </p:sp>
      </p:grpSp>
    </p:spTree>
    <p:extLst>
      <p:ext uri="{BB962C8B-B14F-4D97-AF65-F5344CB8AC3E}">
        <p14:creationId xmlns:p14="http://schemas.microsoft.com/office/powerpoint/2010/main" val="340810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9144000" cy="732403"/>
          </a:xfrm>
          <a:prstGeom prst="rect">
            <a:avLst/>
          </a:prstGeom>
        </p:spPr>
      </p:pic>
      <p:sp>
        <p:nvSpPr>
          <p:cNvPr id="3" name="Content Placeholder 2"/>
          <p:cNvSpPr>
            <a:spLocks noGrp="1"/>
          </p:cNvSpPr>
          <p:nvPr>
            <p:ph idx="1" hasCustomPrompt="1"/>
          </p:nvPr>
        </p:nvSpPr>
        <p:spPr/>
        <p:txBody>
          <a:bodyPr/>
          <a:lstStyle>
            <a:lvl1pPr>
              <a:defRPr sz="2100">
                <a:solidFill>
                  <a:srgbClr val="353A3E"/>
                </a:solidFill>
              </a:defRPr>
            </a:lvl1pPr>
            <a:lvl2pPr>
              <a:buSzPct val="80000"/>
              <a:buFont typeface="Courier New" pitchFamily="49" charset="0"/>
              <a:buChar char="o"/>
              <a:defRPr sz="1950">
                <a:solidFill>
                  <a:srgbClr val="353A3E"/>
                </a:solidFill>
              </a:defRPr>
            </a:lvl2pPr>
            <a:lvl3pPr>
              <a:buFont typeface="Calibri" pitchFamily="34" charset="0"/>
              <a:buChar char="–"/>
              <a:defRPr>
                <a:solidFill>
                  <a:srgbClr val="353A3E"/>
                </a:solidFill>
              </a:defRPr>
            </a:lvl3pPr>
            <a:lvl4pPr>
              <a:buFont typeface="Wingdings" pitchFamily="2" charset="2"/>
              <a:buChar char="§"/>
              <a:defRPr>
                <a:solidFill>
                  <a:srgbClr val="353A3E"/>
                </a:solidFill>
              </a:defRPr>
            </a:lvl4pPr>
            <a:lvl5pPr>
              <a:defRPr>
                <a:solidFill>
                  <a:srgbClr val="353A3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 y="95569"/>
            <a:ext cx="8229600" cy="566928"/>
          </a:xfrm>
        </p:spPr>
        <p:txBody>
          <a:bodyPr>
            <a:normAutofit/>
          </a:bodyPr>
          <a:lstStyle>
            <a:lvl1pPr algn="l">
              <a:defRPr sz="2100">
                <a:solidFill>
                  <a:schemeClr val="bg1"/>
                </a:solidFill>
                <a:latin typeface="Calibri"/>
                <a:cs typeface="Calibri"/>
              </a:defRPr>
            </a:lvl1pPr>
          </a:lstStyle>
          <a:p>
            <a:r>
              <a:rPr lang="en-US" dirty="0"/>
              <a:t>CLICK TO EDIT MASTER TITLE STYLE</a:t>
            </a:r>
          </a:p>
        </p:txBody>
      </p:sp>
      <p:sp>
        <p:nvSpPr>
          <p:cNvPr id="7" name="Rectangle 6"/>
          <p:cNvSpPr/>
          <p:nvPr userDrawn="1"/>
        </p:nvSpPr>
        <p:spPr>
          <a:xfrm>
            <a:off x="0" y="6660445"/>
            <a:ext cx="9144000" cy="2116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a:endParaRPr>
          </a:p>
        </p:txBody>
      </p:sp>
      <p:sp>
        <p:nvSpPr>
          <p:cNvPr id="9" name="TextBox 8"/>
          <p:cNvSpPr txBox="1"/>
          <p:nvPr userDrawn="1"/>
        </p:nvSpPr>
        <p:spPr>
          <a:xfrm>
            <a:off x="8494024" y="6655742"/>
            <a:ext cx="284052" cy="190501"/>
          </a:xfrm>
          <a:prstGeom prst="rect">
            <a:avLst/>
          </a:prstGeom>
          <a:noFill/>
        </p:spPr>
        <p:txBody>
          <a:bodyPr wrap="none" rtlCol="0">
            <a:spAutoFit/>
          </a:bodyPr>
          <a:lstStyle/>
          <a:p>
            <a:pPr algn="r"/>
            <a:fld id="{1EACFCF3-982C-4B40-877B-11AE90AD0EA1}" type="slidenum">
              <a:rPr lang="en-US" sz="638" smtClean="0">
                <a:solidFill>
                  <a:schemeClr val="bg1"/>
                </a:solidFill>
                <a:latin typeface="Arial"/>
              </a:rPr>
              <a:t>‹#›</a:t>
            </a:fld>
            <a:endParaRPr lang="en-US" sz="638" dirty="0">
              <a:solidFill>
                <a:schemeClr val="bg1"/>
              </a:solidFill>
              <a:latin typeface="Arial"/>
            </a:endParaRPr>
          </a:p>
        </p:txBody>
      </p:sp>
      <p:pic>
        <p:nvPicPr>
          <p:cNvPr id="10" name="Picture 9" descr="white-lgo-NREL-logotyp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7200" y="6720002"/>
            <a:ext cx="2927604" cy="90679"/>
          </a:xfrm>
          <a:prstGeom prst="rect">
            <a:avLst/>
          </a:prstGeom>
        </p:spPr>
      </p:pic>
    </p:spTree>
    <p:extLst>
      <p:ext uri="{BB962C8B-B14F-4D97-AF65-F5344CB8AC3E}">
        <p14:creationId xmlns:p14="http://schemas.microsoft.com/office/powerpoint/2010/main" val="132655257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0" descr="NYC-EP-logo-stacked-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600"/>
            <a:ext cx="2209800" cy="108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a:off x="685800" y="3941763"/>
            <a:ext cx="7772400" cy="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12" name="Text Placeholder 11"/>
          <p:cNvSpPr>
            <a:spLocks noGrp="1"/>
          </p:cNvSpPr>
          <p:nvPr>
            <p:ph type="body" sz="quarter" idx="11"/>
          </p:nvPr>
        </p:nvSpPr>
        <p:spPr>
          <a:xfrm>
            <a:off x="685800" y="3135156"/>
            <a:ext cx="7772400" cy="685800"/>
          </a:xfrm>
          <a:prstGeom prst="rect">
            <a:avLst/>
          </a:prstGeom>
        </p:spPr>
        <p:txBody>
          <a:bodyPr anchor="ctr"/>
          <a:lstStyle>
            <a:lvl1pPr marL="0" indent="0" algn="ctr">
              <a:buNone/>
              <a:defRPr sz="3600"/>
            </a:lvl1pPr>
          </a:lstStyle>
          <a:p>
            <a:pPr lvl="0"/>
            <a:r>
              <a:rPr lang="en-US"/>
              <a:t>Click to edit Master text styles</a:t>
            </a:r>
          </a:p>
        </p:txBody>
      </p:sp>
      <p:sp>
        <p:nvSpPr>
          <p:cNvPr id="14" name="Text Placeholder 11"/>
          <p:cNvSpPr>
            <a:spLocks noGrp="1"/>
          </p:cNvSpPr>
          <p:nvPr>
            <p:ph type="body" sz="quarter" idx="12"/>
          </p:nvPr>
        </p:nvSpPr>
        <p:spPr>
          <a:xfrm>
            <a:off x="685800" y="4062880"/>
            <a:ext cx="7772400" cy="685800"/>
          </a:xfrm>
          <a:prstGeom prst="rect">
            <a:avLst/>
          </a:prstGeom>
        </p:spPr>
        <p:txBody>
          <a:bodyPr anchor="ctr"/>
          <a:lstStyle>
            <a:lvl1pPr marL="0" indent="0" algn="ctr">
              <a:buNone/>
              <a:defRPr sz="2800"/>
            </a:lvl1pPr>
          </a:lstStyle>
          <a:p>
            <a:pPr lvl="0"/>
            <a:r>
              <a:rPr lang="en-US"/>
              <a:t>Click to edit Master text styles</a:t>
            </a:r>
          </a:p>
        </p:txBody>
      </p:sp>
      <p:sp>
        <p:nvSpPr>
          <p:cNvPr id="16" name="Text Placeholder 11"/>
          <p:cNvSpPr>
            <a:spLocks noGrp="1"/>
          </p:cNvSpPr>
          <p:nvPr>
            <p:ph type="body" sz="quarter" idx="13"/>
          </p:nvPr>
        </p:nvSpPr>
        <p:spPr>
          <a:xfrm>
            <a:off x="685800" y="4886845"/>
            <a:ext cx="7772400" cy="685800"/>
          </a:xfrm>
          <a:prstGeom prst="rect">
            <a:avLst/>
          </a:prstGeom>
        </p:spPr>
        <p:txBody>
          <a:bodyPr anchor="ctr"/>
          <a:lstStyle>
            <a:lvl1pPr marL="0" indent="0" algn="ctr">
              <a:spcBef>
                <a:spcPts val="600"/>
              </a:spcBef>
              <a:buNone/>
              <a:defRPr sz="1800"/>
            </a:lvl1pPr>
          </a:lstStyle>
          <a:p>
            <a:pPr lvl="0"/>
            <a:r>
              <a:rPr lang="en-US"/>
              <a:t>Click to edit Master text styles</a:t>
            </a:r>
          </a:p>
        </p:txBody>
      </p:sp>
    </p:spTree>
    <p:extLst>
      <p:ext uri="{BB962C8B-B14F-4D97-AF65-F5344CB8AC3E}">
        <p14:creationId xmlns:p14="http://schemas.microsoft.com/office/powerpoint/2010/main" val="328883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803868" y="0"/>
            <a:ext cx="7536264" cy="533400"/>
          </a:xfrm>
          <a:prstGeom prst="rect">
            <a:avLst/>
          </a:prstGeom>
        </p:spPr>
        <p:txBody>
          <a:bodyPr/>
          <a:lstStyle>
            <a:lvl1pPr>
              <a:defRPr sz="2800" b="0"/>
            </a:lvl1pPr>
          </a:lstStyle>
          <a:p>
            <a:r>
              <a:rPr lang="en-US"/>
              <a:t>Click to edit Master title style</a:t>
            </a:r>
            <a:endParaRPr lang="en-US" dirty="0"/>
          </a:p>
        </p:txBody>
      </p:sp>
      <p:sp>
        <p:nvSpPr>
          <p:cNvPr id="6" name="Content Placeholder 2"/>
          <p:cNvSpPr>
            <a:spLocks noGrp="1"/>
          </p:cNvSpPr>
          <p:nvPr>
            <p:ph idx="14"/>
          </p:nvPr>
        </p:nvSpPr>
        <p:spPr>
          <a:xfrm>
            <a:off x="420624" y="838200"/>
            <a:ext cx="83058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a:t>Click to edit Master text styles</a:t>
            </a:r>
          </a:p>
          <a:p>
            <a:pPr lvl="1"/>
            <a:r>
              <a:rPr lang="en-US" dirty="0"/>
              <a:t>1</a:t>
            </a:r>
          </a:p>
          <a:p>
            <a:pPr lvl="2"/>
            <a:r>
              <a:rPr lang="en-US" dirty="0"/>
              <a:t>2</a:t>
            </a:r>
          </a:p>
          <a:p>
            <a:pPr lvl="3"/>
            <a:r>
              <a:rPr lang="en-US" dirty="0"/>
              <a:t>3</a:t>
            </a:r>
          </a:p>
          <a:p>
            <a:pPr lvl="4"/>
            <a:r>
              <a:rPr lang="en-US" dirty="0"/>
              <a:t>4</a:t>
            </a:r>
          </a:p>
          <a:p>
            <a:pPr lvl="4"/>
            <a:endParaRPr lang="en-US" dirty="0"/>
          </a:p>
          <a:p>
            <a:pPr lvl="1"/>
            <a:endParaRPr lang="en-US" dirty="0"/>
          </a:p>
          <a:p>
            <a:pPr lvl="1"/>
            <a:endParaRPr lang="en-US" dirty="0"/>
          </a:p>
        </p:txBody>
      </p:sp>
    </p:spTree>
    <p:extLst>
      <p:ext uri="{BB962C8B-B14F-4D97-AF65-F5344CB8AC3E}">
        <p14:creationId xmlns:p14="http://schemas.microsoft.com/office/powerpoint/2010/main" val="2121569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5" name="Line 4"/>
          <p:cNvSpPr>
            <a:spLocks noChangeShapeType="1"/>
          </p:cNvSpPr>
          <p:nvPr/>
        </p:nvSpPr>
        <p:spPr bwMode="auto">
          <a:xfrm>
            <a:off x="4572000" y="838200"/>
            <a:ext cx="0" cy="51816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9" name="Content Placeholder 2"/>
          <p:cNvSpPr>
            <a:spLocks noGrp="1"/>
          </p:cNvSpPr>
          <p:nvPr>
            <p:ph idx="14"/>
          </p:nvPr>
        </p:nvSpPr>
        <p:spPr>
          <a:xfrm>
            <a:off x="4953000" y="838200"/>
            <a:ext cx="38862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a:t>Click to edit Master text styles</a:t>
            </a:r>
          </a:p>
          <a:p>
            <a:pPr lvl="1"/>
            <a:r>
              <a:rPr lang="en-US" dirty="0"/>
              <a:t>1</a:t>
            </a:r>
          </a:p>
          <a:p>
            <a:pPr lvl="2"/>
            <a:r>
              <a:rPr lang="en-US" dirty="0"/>
              <a:t>2</a:t>
            </a:r>
          </a:p>
          <a:p>
            <a:pPr lvl="3"/>
            <a:r>
              <a:rPr lang="en-US" dirty="0"/>
              <a:t>3</a:t>
            </a:r>
          </a:p>
          <a:p>
            <a:pPr lvl="4"/>
            <a:r>
              <a:rPr lang="en-US" dirty="0"/>
              <a:t>4</a:t>
            </a:r>
          </a:p>
        </p:txBody>
      </p:sp>
      <p:sp>
        <p:nvSpPr>
          <p:cNvPr id="8" name="Content Placeholder 2"/>
          <p:cNvSpPr>
            <a:spLocks noGrp="1"/>
          </p:cNvSpPr>
          <p:nvPr>
            <p:ph idx="15"/>
          </p:nvPr>
        </p:nvSpPr>
        <p:spPr>
          <a:xfrm>
            <a:off x="304800" y="838200"/>
            <a:ext cx="3886200" cy="4525962"/>
          </a:xfrm>
          <a:prstGeom prst="rect">
            <a:avLst/>
          </a:prstGeom>
        </p:spPr>
        <p:txBody>
          <a:bodyPr/>
          <a:lstStyle>
            <a:lvl1pPr marL="285750" indent="-28575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514350" indent="-285750" algn="l" rtl="0" eaLnBrk="1" fontAlgn="base" hangingPunct="1">
              <a:spcBef>
                <a:spcPts val="1200"/>
              </a:spcBef>
              <a:spcAft>
                <a:spcPct val="0"/>
              </a:spcAft>
              <a:buFont typeface="Courier New" pitchFamily="49" charset="0"/>
              <a:buChar char="o"/>
              <a:defRPr lang="en-US" baseline="0"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a:t>Click to edit Master text styles</a:t>
            </a:r>
          </a:p>
          <a:p>
            <a:pPr lvl="1"/>
            <a:r>
              <a:rPr lang="en-US" dirty="0"/>
              <a:t>1</a:t>
            </a:r>
          </a:p>
          <a:p>
            <a:pPr lvl="2"/>
            <a:r>
              <a:rPr lang="en-US" dirty="0"/>
              <a:t>2</a:t>
            </a:r>
          </a:p>
          <a:p>
            <a:pPr lvl="3"/>
            <a:r>
              <a:rPr lang="en-US" dirty="0"/>
              <a:t>3</a:t>
            </a:r>
          </a:p>
          <a:p>
            <a:pPr lvl="4"/>
            <a:r>
              <a:rPr lang="en-US" dirty="0"/>
              <a:t>4</a:t>
            </a:r>
          </a:p>
          <a:p>
            <a:pPr lvl="1"/>
            <a:endParaRPr lang="en-US" dirty="0"/>
          </a:p>
        </p:txBody>
      </p:sp>
      <p:sp>
        <p:nvSpPr>
          <p:cNvPr id="10" name="Title 1"/>
          <p:cNvSpPr>
            <a:spLocks noGrp="1"/>
          </p:cNvSpPr>
          <p:nvPr>
            <p:ph type="title"/>
          </p:nvPr>
        </p:nvSpPr>
        <p:spPr>
          <a:xfrm>
            <a:off x="803868" y="0"/>
            <a:ext cx="7536264" cy="533400"/>
          </a:xfrm>
          <a:prstGeom prst="rect">
            <a:avLst/>
          </a:prstGeom>
        </p:spPr>
        <p:txBody>
          <a:bodyPr/>
          <a:lstStyle>
            <a:lvl1pPr>
              <a:defRPr sz="2800" b="0"/>
            </a:lvl1pPr>
          </a:lstStyle>
          <a:p>
            <a:r>
              <a:rPr lang="en-US" dirty="0"/>
              <a:t>Click to edit Master title style</a:t>
            </a:r>
          </a:p>
        </p:txBody>
      </p:sp>
      <p:sp>
        <p:nvSpPr>
          <p:cNvPr id="6" name="Slide Number Placeholder 6"/>
          <p:cNvSpPr>
            <a:spLocks noGrp="1" noChangeArrowheads="1"/>
          </p:cNvSpPr>
          <p:nvPr>
            <p:ph type="sldNum" sz="quarter" idx="16"/>
          </p:nvPr>
        </p:nvSpPr>
        <p:spPr>
          <a:xfrm>
            <a:off x="8763000" y="6553200"/>
            <a:ext cx="381000" cy="304800"/>
          </a:xfrm>
          <a:prstGeom prst="rect">
            <a:avLst/>
          </a:prstGeom>
        </p:spPr>
        <p:txBody>
          <a:bodyPr/>
          <a:lstStyle>
            <a:lvl1pPr>
              <a:defRPr sz="1200">
                <a:solidFill>
                  <a:srgbClr val="000000"/>
                </a:solidFill>
                <a:latin typeface="Arial" charset="0"/>
                <a:cs typeface="Arial" charset="0"/>
              </a:defRPr>
            </a:lvl1pPr>
          </a:lstStyle>
          <a:p>
            <a:pPr>
              <a:defRPr/>
            </a:pPr>
            <a:fld id="{B488F941-D5D5-4070-9F69-6315210CBBB5}" type="slidenum">
              <a:rPr lang="en-US"/>
              <a:pPr>
                <a:defRPr/>
              </a:pPr>
              <a:t>‹#›</a:t>
            </a:fld>
            <a:endParaRPr lang="en-US" dirty="0"/>
          </a:p>
        </p:txBody>
      </p:sp>
    </p:spTree>
    <p:extLst>
      <p:ext uri="{BB962C8B-B14F-4D97-AF65-F5344CB8AC3E}">
        <p14:creationId xmlns:p14="http://schemas.microsoft.com/office/powerpoint/2010/main" val="2810292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a:xfrm>
            <a:off x="412750" y="838200"/>
            <a:ext cx="8318500" cy="1155700"/>
          </a:xfrm>
          <a:prstGeom prst="rect">
            <a:avLst/>
          </a:prstGeom>
        </p:spPr>
        <p:txBody>
          <a:bodyPr/>
          <a:lstStyle>
            <a:lvl1pPr marL="342900" indent="-342900">
              <a:buFont typeface="Arial" pitchFamily="34" charset="0"/>
              <a:buChar char="•"/>
              <a:defRPr/>
            </a:lvl1pPr>
            <a:lvl2pPr marL="742950" indent="-285750">
              <a:buFont typeface="Courier New" pitchFamily="49" charset="0"/>
              <a:buChar char="o"/>
              <a:defRPr/>
            </a:lvl2pPr>
            <a:lvl3pPr marL="1143000" indent="-228600">
              <a:buFont typeface="Wingdings" pitchFamily="2" charset="2"/>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803868" y="0"/>
            <a:ext cx="7536264" cy="533400"/>
          </a:xfrm>
          <a:prstGeom prst="rect">
            <a:avLst/>
          </a:prstGeom>
        </p:spPr>
        <p:txBody>
          <a:bodyPr/>
          <a:lstStyle>
            <a:lvl1pPr>
              <a:defRPr sz="2800" b="0"/>
            </a:lvl1pPr>
          </a:lstStyle>
          <a:p>
            <a:r>
              <a:rPr lang="en-US"/>
              <a:t>Click to edit Master title style</a:t>
            </a:r>
            <a:endParaRPr lang="en-US" dirty="0"/>
          </a:p>
        </p:txBody>
      </p:sp>
      <p:sp>
        <p:nvSpPr>
          <p:cNvPr id="15" name="Content Placeholder 14"/>
          <p:cNvSpPr>
            <a:spLocks noGrp="1"/>
          </p:cNvSpPr>
          <p:nvPr>
            <p:ph sz="quarter" idx="20"/>
          </p:nvPr>
        </p:nvSpPr>
        <p:spPr>
          <a:xfrm>
            <a:off x="419100" y="2324100"/>
            <a:ext cx="8331200" cy="3962400"/>
          </a:xfrm>
          <a:prstGeom prst="rect">
            <a:avLst/>
          </a:prstGeom>
        </p:spPr>
        <p:txBody>
          <a:bodyPr/>
          <a:lstStyle>
            <a:lvl1pPr marL="342900" indent="-342900">
              <a:defRPr lang="en-US" dirty="0" smtClean="0">
                <a:solidFill>
                  <a:schemeClr val="tx1"/>
                </a:solidFill>
                <a:latin typeface="+mn-lt"/>
                <a:ea typeface="+mn-ea"/>
                <a:cs typeface="+mn-cs"/>
              </a:defRPr>
            </a:lvl1pPr>
            <a:lvl2pPr marL="742950" indent="-285750">
              <a:defRPr lang="en-US" dirty="0" smtClean="0">
                <a:solidFill>
                  <a:schemeClr val="tx1"/>
                </a:solidFill>
                <a:latin typeface="+mn-lt"/>
                <a:cs typeface="+mn-cs"/>
              </a:defRPr>
            </a:lvl2pPr>
            <a:lvl3pPr marL="1143000" indent="-228600">
              <a:defRPr lang="en-US" dirty="0" smtClean="0">
                <a:solidFill>
                  <a:schemeClr val="tx1"/>
                </a:solidFill>
                <a:latin typeface="+mn-lt"/>
                <a:cs typeface="+mn-cs"/>
              </a:defRPr>
            </a:lvl3pPr>
            <a:lvl4pPr marL="1600200" indent="-228600">
              <a:buFont typeface="Arial" pitchFamily="34" charset="0"/>
              <a:buChar char="–"/>
              <a:defRPr lang="en-US" dirty="0" smtClean="0">
                <a:solidFill>
                  <a:schemeClr val="tx1"/>
                </a:solidFill>
                <a:latin typeface="+mn-lt"/>
                <a:cs typeface="+mn-cs"/>
              </a:defRPr>
            </a:lvl4pPr>
            <a:lvl5pPr marL="2057400" indent="-228600">
              <a:buFont typeface="Arial" pitchFamily="34" charset="0"/>
              <a:buChar char="•"/>
              <a:defRPr lang="en-US" dirty="0">
                <a:solidFill>
                  <a:schemeClr val="tx1"/>
                </a:solidFill>
                <a:latin typeface="+mn-lt"/>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21"/>
          </p:nvPr>
        </p:nvSpPr>
        <p:spPr>
          <a:xfrm>
            <a:off x="8763000" y="6553200"/>
            <a:ext cx="381000" cy="304800"/>
          </a:xfrm>
          <a:prstGeom prst="rect">
            <a:avLst/>
          </a:prstGeom>
        </p:spPr>
        <p:txBody>
          <a:bodyPr/>
          <a:lstStyle>
            <a:lvl1pPr>
              <a:defRPr sz="1200">
                <a:solidFill>
                  <a:srgbClr val="000000"/>
                </a:solidFill>
                <a:latin typeface="Arial" charset="0"/>
                <a:cs typeface="Arial" charset="0"/>
              </a:defRPr>
            </a:lvl1pPr>
          </a:lstStyle>
          <a:p>
            <a:pPr>
              <a:defRPr/>
            </a:pPr>
            <a:fld id="{AB1891DA-D6DC-4465-83A0-FF01F6394604}" type="slidenum">
              <a:rPr lang="en-US"/>
              <a:pPr>
                <a:defRPr/>
              </a:pPr>
              <a:t>‹#›</a:t>
            </a:fld>
            <a:endParaRPr lang="en-US" dirty="0"/>
          </a:p>
        </p:txBody>
      </p:sp>
    </p:spTree>
    <p:extLst>
      <p:ext uri="{BB962C8B-B14F-4D97-AF65-F5344CB8AC3E}">
        <p14:creationId xmlns:p14="http://schemas.microsoft.com/office/powerpoint/2010/main" val="411812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FFD8AD-06B5-4EEA-8AE5-87906DAE872D}" type="datetimeFigureOut">
              <a:rPr lang="en-US" smtClean="0"/>
              <a:t>10/10/2019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4869E2-782E-49BD-A628-8C1038DD13CE}" type="slidenum">
              <a:rPr lang="en-US" smtClean="0"/>
              <a:t>‹#›</a:t>
            </a:fld>
            <a:endParaRPr lang="en-US" dirty="0"/>
          </a:p>
        </p:txBody>
      </p:sp>
    </p:spTree>
    <p:extLst>
      <p:ext uri="{BB962C8B-B14F-4D97-AF65-F5344CB8AC3E}">
        <p14:creationId xmlns:p14="http://schemas.microsoft.com/office/powerpoint/2010/main" val="1252693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7569200" cy="5334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57200" y="1722438"/>
            <a:ext cx="8229600" cy="4525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8763000" y="6553200"/>
            <a:ext cx="381000" cy="304800"/>
          </a:xfrm>
          <a:prstGeom prst="rect">
            <a:avLst/>
          </a:prstGeom>
          <a:ln/>
        </p:spPr>
        <p:txBody>
          <a:bodyPr/>
          <a:lstStyle>
            <a:lvl1pPr>
              <a:defRPr/>
            </a:lvl1pPr>
          </a:lstStyle>
          <a:p>
            <a:pPr>
              <a:defRPr/>
            </a:pPr>
            <a:fld id="{145FF07E-AEED-44E5-A424-1F557C00F748}" type="slidenum">
              <a:rPr lang="en-US"/>
              <a:pPr>
                <a:defRPr/>
              </a:pPr>
              <a:t>‹#›</a:t>
            </a:fld>
            <a:endParaRPr lang="en-US" dirty="0"/>
          </a:p>
        </p:txBody>
      </p:sp>
    </p:spTree>
    <p:extLst>
      <p:ext uri="{BB962C8B-B14F-4D97-AF65-F5344CB8AC3E}">
        <p14:creationId xmlns:p14="http://schemas.microsoft.com/office/powerpoint/2010/main" val="136880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10" descr="NYC-EP-logo-stacked-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600"/>
            <a:ext cx="2209800" cy="108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a:off x="685800" y="3941763"/>
            <a:ext cx="7772400" cy="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12" name="Text Placeholder 11"/>
          <p:cNvSpPr>
            <a:spLocks noGrp="1"/>
          </p:cNvSpPr>
          <p:nvPr>
            <p:ph type="body" sz="quarter" idx="11"/>
          </p:nvPr>
        </p:nvSpPr>
        <p:spPr>
          <a:xfrm>
            <a:off x="685800" y="3135156"/>
            <a:ext cx="7772400" cy="685800"/>
          </a:xfrm>
          <a:prstGeom prst="rect">
            <a:avLst/>
          </a:prstGeom>
        </p:spPr>
        <p:txBody>
          <a:bodyPr anchor="ctr"/>
          <a:lstStyle>
            <a:lvl1pPr marL="0" indent="0" algn="ctr">
              <a:buNone/>
              <a:defRPr sz="3600"/>
            </a:lvl1pPr>
          </a:lstStyle>
          <a:p>
            <a:pPr lvl="0"/>
            <a:r>
              <a:rPr lang="en-US"/>
              <a:t>Click to edit Master text styles</a:t>
            </a:r>
          </a:p>
        </p:txBody>
      </p:sp>
      <p:sp>
        <p:nvSpPr>
          <p:cNvPr id="14" name="Text Placeholder 11"/>
          <p:cNvSpPr>
            <a:spLocks noGrp="1"/>
          </p:cNvSpPr>
          <p:nvPr>
            <p:ph type="body" sz="quarter" idx="12"/>
          </p:nvPr>
        </p:nvSpPr>
        <p:spPr>
          <a:xfrm>
            <a:off x="685800" y="4062880"/>
            <a:ext cx="7772400" cy="685800"/>
          </a:xfrm>
          <a:prstGeom prst="rect">
            <a:avLst/>
          </a:prstGeom>
        </p:spPr>
        <p:txBody>
          <a:bodyPr anchor="ctr"/>
          <a:lstStyle>
            <a:lvl1pPr marL="0" indent="0" algn="ctr">
              <a:buNone/>
              <a:defRPr sz="2800"/>
            </a:lvl1pPr>
          </a:lstStyle>
          <a:p>
            <a:pPr lvl="0"/>
            <a:r>
              <a:rPr lang="en-US"/>
              <a:t>Click to edit Master text styles</a:t>
            </a:r>
          </a:p>
        </p:txBody>
      </p:sp>
      <p:sp>
        <p:nvSpPr>
          <p:cNvPr id="16" name="Text Placeholder 11"/>
          <p:cNvSpPr>
            <a:spLocks noGrp="1"/>
          </p:cNvSpPr>
          <p:nvPr>
            <p:ph type="body" sz="quarter" idx="13"/>
          </p:nvPr>
        </p:nvSpPr>
        <p:spPr>
          <a:xfrm>
            <a:off x="685800" y="4886845"/>
            <a:ext cx="7772400" cy="685800"/>
          </a:xfrm>
          <a:prstGeom prst="rect">
            <a:avLst/>
          </a:prstGeom>
        </p:spPr>
        <p:txBody>
          <a:bodyPr anchor="ctr"/>
          <a:lstStyle>
            <a:lvl1pPr marL="0" indent="0" algn="ctr">
              <a:spcBef>
                <a:spcPts val="600"/>
              </a:spcBef>
              <a:buNone/>
              <a:defRPr sz="1800"/>
            </a:lvl1pPr>
          </a:lstStyle>
          <a:p>
            <a:pPr lvl="0"/>
            <a:r>
              <a:rPr lang="en-US"/>
              <a:t>Click to edit Master text styles</a:t>
            </a:r>
          </a:p>
        </p:txBody>
      </p:sp>
    </p:spTree>
    <p:extLst>
      <p:ext uri="{BB962C8B-B14F-4D97-AF65-F5344CB8AC3E}">
        <p14:creationId xmlns:p14="http://schemas.microsoft.com/office/powerpoint/2010/main" val="125504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IMAGE+CAPTION">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6858000"/>
          </a:xfrm>
        </p:spPr>
        <p:txBody>
          <a:bodyPr lIns="274320" tIns="274320" rIns="0"/>
          <a:lstStyle>
            <a:lvl1pPr marL="0" marR="0" indent="0" algn="l" defTabSz="457200" rtl="0" eaLnBrk="1" fontAlgn="auto" latinLnBrk="0" hangingPunct="1">
              <a:lnSpc>
                <a:spcPct val="100000"/>
              </a:lnSpc>
              <a:spcBef>
                <a:spcPct val="20000"/>
              </a:spcBef>
              <a:spcAft>
                <a:spcPts val="0"/>
              </a:spcAft>
              <a:buClrTx/>
              <a:buSzTx/>
              <a:buFontTx/>
              <a:buNone/>
              <a:tabLst/>
              <a:defRPr/>
            </a:lvl1pPr>
          </a:lstStyle>
          <a:p>
            <a:r>
              <a:rPr lang="en-US" dirty="0"/>
              <a:t>Select placeholder and paste, or click icon to add image.</a:t>
            </a:r>
          </a:p>
          <a:p>
            <a:r>
              <a:rPr lang="en-US" dirty="0"/>
              <a:t>Right-click and send to back.</a:t>
            </a:r>
          </a:p>
        </p:txBody>
      </p:sp>
      <p:sp>
        <p:nvSpPr>
          <p:cNvPr id="4" name="Slide Number Placeholder 3"/>
          <p:cNvSpPr>
            <a:spLocks noGrp="1"/>
          </p:cNvSpPr>
          <p:nvPr>
            <p:ph type="sldNum" sz="quarter" idx="12"/>
          </p:nvPr>
        </p:nvSpPr>
        <p:spPr/>
        <p:txBody>
          <a:bodyPr/>
          <a:lstStyle/>
          <a:p>
            <a:fld id="{9FB46DDC-DF1F-734B-8944-76B29BC765AC}" type="slidenum">
              <a:rPr lang="en-US" smtClean="0"/>
              <a:pPr/>
              <a:t>‹#›</a:t>
            </a:fld>
            <a:endParaRPr lang="en-US" dirty="0"/>
          </a:p>
        </p:txBody>
      </p:sp>
      <p:sp>
        <p:nvSpPr>
          <p:cNvPr id="10" name="Text Placeholder 9"/>
          <p:cNvSpPr>
            <a:spLocks noGrp="1"/>
          </p:cNvSpPr>
          <p:nvPr>
            <p:ph type="body" sz="quarter" idx="14" hasCustomPrompt="1"/>
          </p:nvPr>
        </p:nvSpPr>
        <p:spPr>
          <a:xfrm>
            <a:off x="2327191" y="3444073"/>
            <a:ext cx="6816811" cy="1700003"/>
          </a:xfrm>
          <a:solidFill>
            <a:schemeClr val="bg1">
              <a:lumMod val="50000"/>
              <a:alpha val="80000"/>
            </a:schemeClr>
          </a:solidFill>
        </p:spPr>
        <p:txBody>
          <a:bodyPr lIns="182880" anchor="ctr" anchorCtr="0">
            <a:normAutofit/>
          </a:bodyPr>
          <a:lstStyle>
            <a:lvl1pPr marL="0" indent="0">
              <a:lnSpc>
                <a:spcPts val="3500"/>
              </a:lnSpc>
              <a:buNone/>
              <a:defRPr sz="3000" baseline="0">
                <a:solidFill>
                  <a:srgbClr val="FFFFFF"/>
                </a:solidFill>
              </a:defRPr>
            </a:lvl1pPr>
          </a:lstStyle>
          <a:p>
            <a:pPr lvl="0"/>
            <a:r>
              <a:rPr lang="en-US" dirty="0"/>
              <a:t>Add photo caption/text</a:t>
            </a:r>
          </a:p>
        </p:txBody>
      </p:sp>
    </p:spTree>
    <p:extLst>
      <p:ext uri="{BB962C8B-B14F-4D97-AF65-F5344CB8AC3E}">
        <p14:creationId xmlns:p14="http://schemas.microsoft.com/office/powerpoint/2010/main" val="340167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6805" t="13288" r="3423" b="57134"/>
          <a:stretch/>
        </p:blipFill>
        <p:spPr>
          <a:xfrm>
            <a:off x="2644346" y="516237"/>
            <a:ext cx="6334897" cy="4053016"/>
          </a:xfrm>
          <a:prstGeom prst="rect">
            <a:avLst/>
          </a:prstGeom>
          <a:ln>
            <a:solidFill>
              <a:schemeClr val="tx1">
                <a:lumMod val="20000"/>
                <a:lumOff val="80000"/>
              </a:schemeClr>
            </a:solidFill>
          </a:ln>
        </p:spPr>
      </p:pic>
      <p:sp>
        <p:nvSpPr>
          <p:cNvPr id="3" name="TextBox 2"/>
          <p:cNvSpPr txBox="1"/>
          <p:nvPr userDrawn="1"/>
        </p:nvSpPr>
        <p:spPr>
          <a:xfrm>
            <a:off x="321275" y="296566"/>
            <a:ext cx="2240692" cy="3970318"/>
          </a:xfrm>
          <a:prstGeom prst="rect">
            <a:avLst/>
          </a:prstGeom>
          <a:noFill/>
        </p:spPr>
        <p:txBody>
          <a:bodyPr wrap="square" rtlCol="0">
            <a:spAutoFit/>
          </a:bodyPr>
          <a:lstStyle/>
          <a:p>
            <a:pPr algn="l"/>
            <a:r>
              <a:rPr lang="en-US" sz="1800" b="1" i="1" dirty="0">
                <a:solidFill>
                  <a:srgbClr val="FF0000"/>
                </a:solidFill>
              </a:rPr>
              <a:t>PC Users:</a:t>
            </a:r>
          </a:p>
          <a:p>
            <a:pPr algn="l"/>
            <a:r>
              <a:rPr lang="en-US" sz="1800" i="1" dirty="0">
                <a:solidFill>
                  <a:srgbClr val="FF0000"/>
                </a:solidFill>
              </a:rPr>
              <a:t>Microsoft PowerPoint for Windows has default settings that continually compress images. To avoid loss</a:t>
            </a:r>
            <a:r>
              <a:rPr lang="en-US" sz="1800" i="1" baseline="0" dirty="0">
                <a:solidFill>
                  <a:srgbClr val="FF0000"/>
                </a:solidFill>
              </a:rPr>
              <a:t> of quality </a:t>
            </a:r>
            <a:r>
              <a:rPr lang="en-US" sz="1800" i="1" dirty="0">
                <a:solidFill>
                  <a:srgbClr val="FF0000"/>
                </a:solidFill>
              </a:rPr>
              <a:t>for photos and graphics within this presentation file,</a:t>
            </a:r>
            <a:r>
              <a:rPr lang="en-US" sz="1800" i="1" baseline="0" dirty="0">
                <a:solidFill>
                  <a:srgbClr val="FF0000"/>
                </a:solidFill>
              </a:rPr>
              <a:t> </a:t>
            </a:r>
            <a:r>
              <a:rPr lang="en-US" sz="1800" i="1" dirty="0">
                <a:solidFill>
                  <a:srgbClr val="FF0000"/>
                </a:solidFill>
              </a:rPr>
              <a:t>please follow these</a:t>
            </a:r>
            <a:r>
              <a:rPr lang="en-US" sz="1800" i="1" baseline="0" dirty="0">
                <a:solidFill>
                  <a:srgbClr val="FF0000"/>
                </a:solidFill>
              </a:rPr>
              <a:t> instructions </a:t>
            </a:r>
            <a:r>
              <a:rPr lang="en-US" sz="1800" i="1" dirty="0">
                <a:solidFill>
                  <a:srgbClr val="FF0000"/>
                </a:solidFill>
              </a:rPr>
              <a:t>to change your software settings.</a:t>
            </a:r>
            <a:endParaRPr lang="en-US" sz="1800" dirty="0"/>
          </a:p>
          <a:p>
            <a:endParaRPr lang="en-US" sz="1800" dirty="0"/>
          </a:p>
        </p:txBody>
      </p:sp>
    </p:spTree>
    <p:extLst>
      <p:ext uri="{BB962C8B-B14F-4D97-AF65-F5344CB8AC3E}">
        <p14:creationId xmlns:p14="http://schemas.microsoft.com/office/powerpoint/2010/main" val="51351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669356"/>
            <a:ext cx="4322144" cy="1797768"/>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7" y="3707711"/>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6" y="3948645"/>
            <a:ext cx="4322763" cy="1468735"/>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454" y="1"/>
            <a:ext cx="2331892" cy="1456409"/>
          </a:xfrm>
          <a:prstGeom prst="rect">
            <a:avLst/>
          </a:prstGeom>
        </p:spPr>
      </p:pic>
    </p:spTree>
    <p:extLst>
      <p:ext uri="{BB962C8B-B14F-4D97-AF65-F5344CB8AC3E}">
        <p14:creationId xmlns:p14="http://schemas.microsoft.com/office/powerpoint/2010/main" val="157326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6949" cy="6858000"/>
          </a:xfrm>
          <a:prstGeom prst="rect">
            <a:avLst/>
          </a:prstGeom>
        </p:spPr>
      </p:pic>
      <p:sp>
        <p:nvSpPr>
          <p:cNvPr id="8" name="Text Placeholder 7"/>
          <p:cNvSpPr>
            <a:spLocks noGrp="1"/>
          </p:cNvSpPr>
          <p:nvPr>
            <p:ph type="body" sz="quarter" idx="10" hasCustomPrompt="1"/>
          </p:nvPr>
        </p:nvSpPr>
        <p:spPr>
          <a:xfrm>
            <a:off x="3736975" y="2006436"/>
            <a:ext cx="5393498" cy="1460688"/>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6" y="3659717"/>
            <a:ext cx="4322763" cy="1468735"/>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1"/>
            <a:ext cx="2331892" cy="1456409"/>
          </a:xfrm>
          <a:prstGeom prst="rect">
            <a:avLst/>
          </a:prstGeom>
        </p:spPr>
      </p:pic>
    </p:spTree>
    <p:extLst>
      <p:ext uri="{BB962C8B-B14F-4D97-AF65-F5344CB8AC3E}">
        <p14:creationId xmlns:p14="http://schemas.microsoft.com/office/powerpoint/2010/main" val="1324673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8" Type="http://schemas.openxmlformats.org/officeDocument/2006/relationships/slideLayout" Target="../slideLayouts/slideLayout14.xml"/><Relationship Id="rId3"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userDrawn="1"/>
        </p:nvSpPr>
        <p:spPr>
          <a:xfrm>
            <a:off x="5323562" y="6595404"/>
            <a:ext cx="3820438"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 2019 The Water Research Foundation. ALL RIGHTS RESERVED.      </a:t>
            </a:r>
            <a:fld id="{1D875EBC-9AA4-9641-9C35-C2AFB0279571}" type="slidenum">
              <a:rPr kumimoji="0" lang="en-US" sz="900" b="0" i="0" u="none" strike="noStrike" kern="1200" cap="none" spc="0" normalizeH="0" baseline="0" noProof="0" smtClean="0">
                <a:ln>
                  <a:noFill/>
                </a:ln>
                <a:solidFill>
                  <a:schemeClr val="tx1"/>
                </a:solidFill>
                <a:effectLst/>
                <a:uLnTx/>
                <a:uFillTx/>
                <a:latin typeface="+mn-lt"/>
                <a:ea typeface="+mn-ea"/>
                <a:cs typeface="+mn-cs"/>
              </a:rPr>
              <a:t>‹#›</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4" name="Group 13">
            <a:extLst>
              <a:ext uri="{FF2B5EF4-FFF2-40B4-BE49-F238E27FC236}">
                <a16:creationId xmlns:a16="http://schemas.microsoft.com/office/drawing/2014/main" id="{2100BE74-9355-9340-932F-D1029412165A}"/>
              </a:ext>
            </a:extLst>
          </p:cNvPr>
          <p:cNvGrpSpPr/>
          <p:nvPr userDrawn="1"/>
        </p:nvGrpSpPr>
        <p:grpSpPr>
          <a:xfrm>
            <a:off x="0" y="6554459"/>
            <a:ext cx="9144000" cy="102729"/>
            <a:chOff x="0" y="6554459"/>
            <a:chExt cx="9144000" cy="102729"/>
          </a:xfrm>
        </p:grpSpPr>
        <p:cxnSp>
          <p:nvCxnSpPr>
            <p:cNvPr id="5" name="Straight Connector 4">
              <a:extLst>
                <a:ext uri="{FF2B5EF4-FFF2-40B4-BE49-F238E27FC236}">
                  <a16:creationId xmlns:a16="http://schemas.microsoft.com/office/drawing/2014/main" id="{DEC8CD88-3824-3343-9D71-4F6FA0330DEF}"/>
                </a:ext>
              </a:extLst>
            </p:cNvPr>
            <p:cNvCxnSpPr/>
            <p:nvPr userDrawn="1"/>
          </p:nvCxnSpPr>
          <p:spPr>
            <a:xfrm>
              <a:off x="0" y="6604929"/>
              <a:ext cx="91440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D55EB05-B82A-2F4E-85B0-5036A57D8DED}"/>
                </a:ext>
              </a:extLst>
            </p:cNvPr>
            <p:cNvSpPr/>
            <p:nvPr userDrawn="1"/>
          </p:nvSpPr>
          <p:spPr>
            <a:xfrm>
              <a:off x="228600" y="6556248"/>
              <a:ext cx="100940" cy="1009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Oval 9">
              <a:extLst>
                <a:ext uri="{FF2B5EF4-FFF2-40B4-BE49-F238E27FC236}">
                  <a16:creationId xmlns:a16="http://schemas.microsoft.com/office/drawing/2014/main" id="{E8AB2398-B985-5348-8400-2BF05AFE3630}"/>
                </a:ext>
              </a:extLst>
            </p:cNvPr>
            <p:cNvSpPr/>
            <p:nvPr userDrawn="1"/>
          </p:nvSpPr>
          <p:spPr>
            <a:xfrm>
              <a:off x="383515" y="6556248"/>
              <a:ext cx="100940" cy="1009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Oval 10">
              <a:extLst>
                <a:ext uri="{FF2B5EF4-FFF2-40B4-BE49-F238E27FC236}">
                  <a16:creationId xmlns:a16="http://schemas.microsoft.com/office/drawing/2014/main" id="{3E2764BA-071B-A24A-9F41-FE6C27CD7114}"/>
                </a:ext>
              </a:extLst>
            </p:cNvPr>
            <p:cNvSpPr/>
            <p:nvPr userDrawn="1"/>
          </p:nvSpPr>
          <p:spPr>
            <a:xfrm>
              <a:off x="544450" y="6556248"/>
              <a:ext cx="100940" cy="1009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Oval 11">
              <a:extLst>
                <a:ext uri="{FF2B5EF4-FFF2-40B4-BE49-F238E27FC236}">
                  <a16:creationId xmlns:a16="http://schemas.microsoft.com/office/drawing/2014/main" id="{1BF5D44E-9401-514E-B140-FA1DF82973E1}"/>
                </a:ext>
              </a:extLst>
            </p:cNvPr>
            <p:cNvSpPr/>
            <p:nvPr userDrawn="1"/>
          </p:nvSpPr>
          <p:spPr>
            <a:xfrm>
              <a:off x="705385" y="6554459"/>
              <a:ext cx="100940" cy="100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Oval 12">
              <a:extLst>
                <a:ext uri="{FF2B5EF4-FFF2-40B4-BE49-F238E27FC236}">
                  <a16:creationId xmlns:a16="http://schemas.microsoft.com/office/drawing/2014/main" id="{CB20D682-4D5D-9248-8D87-EE849B6BE576}"/>
                </a:ext>
              </a:extLst>
            </p:cNvPr>
            <p:cNvSpPr/>
            <p:nvPr userDrawn="1"/>
          </p:nvSpPr>
          <p:spPr>
            <a:xfrm>
              <a:off x="860300" y="6554459"/>
              <a:ext cx="100940" cy="100940"/>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Tree>
    <p:extLst>
      <p:ext uri="{BB962C8B-B14F-4D97-AF65-F5344CB8AC3E}">
        <p14:creationId xmlns:p14="http://schemas.microsoft.com/office/powerpoint/2010/main" val="1270690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3" r:id="rId4"/>
    <p:sldLayoutId id="2147483705" r:id="rId5"/>
    <p:sldLayoutId id="2147483706" r:id="rId6"/>
  </p:sldLayoutIdLst>
  <p:txStyles>
    <p:title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3"/>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SzPct val="80000"/>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Font typeface=".Lucida Grande UI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
            <a:ext cx="4123076" cy="160020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773689"/>
            <a:ext cx="8229600" cy="4352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23204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Lst>
  <p:txStyles>
    <p:title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3"/>
          <p:cNvSpPr>
            <a:spLocks noChangeArrowheads="1"/>
          </p:cNvSpPr>
          <p:nvPr/>
        </p:nvSpPr>
        <p:spPr bwMode="auto">
          <a:xfrm>
            <a:off x="0" y="0"/>
            <a:ext cx="9144000" cy="533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000" dirty="0">
              <a:solidFill>
                <a:srgbClr val="FFFFFF"/>
              </a:solidFill>
            </a:endParaRPr>
          </a:p>
        </p:txBody>
      </p:sp>
      <p:pic>
        <p:nvPicPr>
          <p:cNvPr id="2051" name="Picture 11" descr="NYC-EP-logo-stacked-whi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9775" y="76200"/>
            <a:ext cx="685800" cy="40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txBox="1">
            <a:spLocks noChangeArrowheads="1"/>
          </p:cNvSpPr>
          <p:nvPr/>
        </p:nvSpPr>
        <p:spPr>
          <a:xfrm>
            <a:off x="8763000" y="6553200"/>
            <a:ext cx="381000" cy="304800"/>
          </a:xfrm>
          <a:prstGeom prst="rect">
            <a:avLst/>
          </a:prstGeom>
          <a:ln/>
        </p:spPr>
        <p:txBody>
          <a:bodyPr/>
          <a:ls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900" kern="1200">
                <a:solidFill>
                  <a:schemeClr val="tx1"/>
                </a:solidFill>
                <a:latin typeface="Arial" charset="0"/>
                <a:ea typeface="+mn-ea"/>
                <a:cs typeface="Arial" charset="0"/>
              </a:defRPr>
            </a:lvl2pPr>
            <a:lvl3pPr marL="914400" algn="l" rtl="0" fontAlgn="base">
              <a:spcBef>
                <a:spcPct val="0"/>
              </a:spcBef>
              <a:spcAft>
                <a:spcPct val="0"/>
              </a:spcAft>
              <a:defRPr sz="900" kern="1200">
                <a:solidFill>
                  <a:schemeClr val="tx1"/>
                </a:solidFill>
                <a:latin typeface="Arial" charset="0"/>
                <a:ea typeface="+mn-ea"/>
                <a:cs typeface="Arial" charset="0"/>
              </a:defRPr>
            </a:lvl3pPr>
            <a:lvl4pPr marL="1371600" algn="l" rtl="0" fontAlgn="base">
              <a:spcBef>
                <a:spcPct val="0"/>
              </a:spcBef>
              <a:spcAft>
                <a:spcPct val="0"/>
              </a:spcAft>
              <a:defRPr sz="900" kern="1200">
                <a:solidFill>
                  <a:schemeClr val="tx1"/>
                </a:solidFill>
                <a:latin typeface="Arial" charset="0"/>
                <a:ea typeface="+mn-ea"/>
                <a:cs typeface="Arial" charset="0"/>
              </a:defRPr>
            </a:lvl4pPr>
            <a:lvl5pPr marL="1828800" algn="l" rtl="0" fontAlgn="base">
              <a:spcBef>
                <a:spcPct val="0"/>
              </a:spcBef>
              <a:spcAft>
                <a:spcPct val="0"/>
              </a:spcAft>
              <a:defRPr sz="900" kern="1200">
                <a:solidFill>
                  <a:schemeClr val="tx1"/>
                </a:solidFill>
                <a:latin typeface="Arial" charset="0"/>
                <a:ea typeface="+mn-ea"/>
                <a:cs typeface="Arial" charset="0"/>
              </a:defRPr>
            </a:lvl5pPr>
            <a:lvl6pPr marL="2286000" algn="l" defTabSz="914400" rtl="0" eaLnBrk="1" latinLnBrk="0" hangingPunct="1">
              <a:defRPr sz="900" kern="1200">
                <a:solidFill>
                  <a:schemeClr val="tx1"/>
                </a:solidFill>
                <a:latin typeface="Arial" charset="0"/>
                <a:ea typeface="+mn-ea"/>
                <a:cs typeface="Arial" charset="0"/>
              </a:defRPr>
            </a:lvl6pPr>
            <a:lvl7pPr marL="2743200" algn="l" defTabSz="914400" rtl="0" eaLnBrk="1" latinLnBrk="0" hangingPunct="1">
              <a:defRPr sz="900" kern="1200">
                <a:solidFill>
                  <a:schemeClr val="tx1"/>
                </a:solidFill>
                <a:latin typeface="Arial" charset="0"/>
                <a:ea typeface="+mn-ea"/>
                <a:cs typeface="Arial" charset="0"/>
              </a:defRPr>
            </a:lvl7pPr>
            <a:lvl8pPr marL="3200400" algn="l" defTabSz="914400" rtl="0" eaLnBrk="1" latinLnBrk="0" hangingPunct="1">
              <a:defRPr sz="900" kern="1200">
                <a:solidFill>
                  <a:schemeClr val="tx1"/>
                </a:solidFill>
                <a:latin typeface="Arial" charset="0"/>
                <a:ea typeface="+mn-ea"/>
                <a:cs typeface="Arial" charset="0"/>
              </a:defRPr>
            </a:lvl8pPr>
            <a:lvl9pPr marL="3657600" algn="l" defTabSz="914400" rtl="0" eaLnBrk="1" latinLnBrk="0" hangingPunct="1">
              <a:defRPr sz="900" kern="1200">
                <a:solidFill>
                  <a:schemeClr val="tx1"/>
                </a:solidFill>
                <a:latin typeface="Arial" charset="0"/>
                <a:ea typeface="+mn-ea"/>
                <a:cs typeface="Arial" charset="0"/>
              </a:defRPr>
            </a:lvl9pPr>
          </a:lstStyle>
          <a:p>
            <a:pPr>
              <a:defRPr/>
            </a:pPr>
            <a:fld id="{B812BD49-AFFA-47E2-B4F5-2EC80C1123F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971992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3" r:id="rId5"/>
    <p:sldLayoutId id="2147483714" r:id="rId6"/>
  </p:sldLayoutIdLst>
  <p:hf hdr="0" ftr="0" dt="0"/>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charset="0"/>
          <a:cs typeface="Arial" charset="0"/>
        </a:defRPr>
      </a:lvl2pPr>
      <a:lvl3pPr algn="ctr" rtl="0" eaLnBrk="0" fontAlgn="base" hangingPunct="0">
        <a:spcBef>
          <a:spcPct val="0"/>
        </a:spcBef>
        <a:spcAft>
          <a:spcPct val="0"/>
        </a:spcAft>
        <a:defRPr sz="2800" b="1">
          <a:solidFill>
            <a:schemeClr val="bg1"/>
          </a:solidFill>
          <a:latin typeface="Arial" charset="0"/>
          <a:cs typeface="Arial" charset="0"/>
        </a:defRPr>
      </a:lvl3pPr>
      <a:lvl4pPr algn="ctr" rtl="0" eaLnBrk="0" fontAlgn="base" hangingPunct="0">
        <a:spcBef>
          <a:spcPct val="0"/>
        </a:spcBef>
        <a:spcAft>
          <a:spcPct val="0"/>
        </a:spcAft>
        <a:defRPr sz="2800" b="1">
          <a:solidFill>
            <a:schemeClr val="bg1"/>
          </a:solidFill>
          <a:latin typeface="Arial" charset="0"/>
          <a:cs typeface="Arial" charset="0"/>
        </a:defRPr>
      </a:lvl4pPr>
      <a:lvl5pPr algn="ctr" rtl="0" eaLnBrk="0" fontAlgn="base" hangingPunct="0">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0" fontAlgn="base" hangingPunct="0">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0" fontAlgn="base" hangingPunct="0">
        <a:spcBef>
          <a:spcPts val="1200"/>
        </a:spcBef>
        <a:spcAft>
          <a:spcPct val="0"/>
        </a:spcAft>
        <a:buFont typeface="Wingdings" pitchFamily="2" charset="2"/>
        <a:buChar char="v"/>
        <a:defRPr>
          <a:solidFill>
            <a:schemeClr val="tx1"/>
          </a:solidFill>
          <a:latin typeface="+mn-lt"/>
          <a:cs typeface="+mn-cs"/>
        </a:defRPr>
      </a:lvl2pPr>
      <a:lvl3pPr marL="1143000" indent="-228600" algn="l" rtl="0" eaLnBrk="0" fontAlgn="base" hangingPunct="0">
        <a:spcBef>
          <a:spcPts val="1200"/>
        </a:spcBef>
        <a:spcAft>
          <a:spcPct val="0"/>
        </a:spcAft>
        <a:buFont typeface="Wingdings" pitchFamily="2" charset="2"/>
        <a:buChar char="v"/>
        <a:defRPr>
          <a:solidFill>
            <a:schemeClr val="tx1"/>
          </a:solidFill>
          <a:latin typeface="+mn-lt"/>
          <a:cs typeface="+mn-cs"/>
        </a:defRPr>
      </a:lvl3pPr>
      <a:lvl4pPr marL="1600200" indent="-228600" algn="l" rtl="0" eaLnBrk="0" fontAlgn="base" hangingPunct="0">
        <a:spcBef>
          <a:spcPts val="1200"/>
        </a:spcBef>
        <a:spcAft>
          <a:spcPct val="0"/>
        </a:spcAft>
        <a:buFont typeface="Wingdings" pitchFamily="2" charset="2"/>
        <a:buChar char="v"/>
        <a:defRPr>
          <a:solidFill>
            <a:schemeClr val="tx1"/>
          </a:solidFill>
          <a:latin typeface="+mn-lt"/>
          <a:cs typeface="+mn-cs"/>
        </a:defRPr>
      </a:lvl4pPr>
      <a:lvl5pPr marL="2057400" indent="-228600" algn="l" rtl="0" eaLnBrk="0" fontAlgn="base" hangingPunct="0">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jenvman.2019.109337"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mailto:msuazo@waterrf.org" TargetMode="External"/><Relationship Id="rId2" Type="http://schemas.openxmlformats.org/officeDocument/2006/relationships/hyperlink" Target="http://www.waterrf.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en.openei.org/wiki/RAPID" TargetMode="External"/><Relationship Id="rId2" Type="http://schemas.openxmlformats.org/officeDocument/2006/relationships/image" Target="../media/image54.png"/><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hyperlink" Target="https://www.dsireusa.org/"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hyperlink" Target="https://www.eere.energy.gov/sled/#/"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maps.nrel.gov/" TargetMode="External"/><Relationship Id="rId2" Type="http://schemas.openxmlformats.org/officeDocument/2006/relationships/image" Target="../media/image58.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5.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pvwatts.nrel.gov/" TargetMode="External"/><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hyperlink" Target="http://sam.nrel.gov/download"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6.wdp"/><Relationship Id="rId18" Type="http://schemas.microsoft.com/office/2007/relationships/hdphoto" Target="../media/hdphoto8.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image" Target="../media/image66.png"/><Relationship Id="rId16" Type="http://schemas.openxmlformats.org/officeDocument/2006/relationships/image" Target="../media/image73.png"/><Relationship Id="rId1" Type="http://schemas.openxmlformats.org/officeDocument/2006/relationships/slideLayout" Target="../slideLayouts/slideLayout45.xml"/><Relationship Id="rId6" Type="http://schemas.openxmlformats.org/officeDocument/2006/relationships/image" Target="../media/image68.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70.png"/><Relationship Id="rId19" Type="http://schemas.openxmlformats.org/officeDocument/2006/relationships/hyperlink" Target="https://reopt.nrel.gov/tool" TargetMode="External"/><Relationship Id="rId4" Type="http://schemas.openxmlformats.org/officeDocument/2006/relationships/image" Target="../media/image67.png"/><Relationship Id="rId9" Type="http://schemas.microsoft.com/office/2007/relationships/hdphoto" Target="../media/hdphoto4.wdp"/><Relationship Id="rId14" Type="http://schemas.openxmlformats.org/officeDocument/2006/relationships/image" Target="../media/image7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77.jpe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gif"/><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83.png"/><Relationship Id="rId5" Type="http://schemas.microsoft.com/office/2007/relationships/hdphoto" Target="../media/hdphoto9.wdp"/><Relationship Id="rId4" Type="http://schemas.openxmlformats.org/officeDocument/2006/relationships/image" Target="../media/image82.png"/><Relationship Id="rId9"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jpeg"/><Relationship Id="rId1" Type="http://schemas.openxmlformats.org/officeDocument/2006/relationships/slideLayout" Target="../slideLayouts/slideLayout50.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png"/></Relationships>
</file>

<file path=ppt/slides/_rels/slide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waterrf.org/research/projects/opportunities-and-barriers-renewable-and-distributed-energy-resource-development"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doi.org/10.1016/j.jenvman.2019.109337" TargetMode="External"/><Relationship Id="rId2" Type="http://schemas.openxmlformats.org/officeDocument/2006/relationships/hyperlink" Target="https://www.waterrf.org/research/projects/opportunities-and-barriers-renewable-and-distributed-energy-resource-development"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mailto:ADh@waterrf.org"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www.waterrf.o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jpeg"/><Relationship Id="rId16" Type="http://schemas.openxmlformats.org/officeDocument/2006/relationships/image" Target="../media/image33.jp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jp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1602"/>
            <a:ext cx="8791661" cy="1089668"/>
          </a:xfrm>
        </p:spPr>
        <p:txBody>
          <a:bodyPr>
            <a:normAutofit fontScale="90000"/>
          </a:bodyPr>
          <a:lstStyle/>
          <a:p>
            <a:r>
              <a:rPr lang="en-US" sz="3600" b="1" dirty="0">
                <a:latin typeface="+mn-lt"/>
              </a:rPr>
              <a:t>Webcast</a:t>
            </a:r>
            <a:br>
              <a:rPr lang="en-US" sz="3600" b="1" dirty="0">
                <a:latin typeface="+mn-lt"/>
              </a:rPr>
            </a:br>
            <a:r>
              <a:rPr lang="en-US" sz="3600" b="1" dirty="0">
                <a:latin typeface="+mn-lt"/>
              </a:rPr>
              <a:t> </a:t>
            </a:r>
            <a:br>
              <a:rPr lang="en-US" sz="3600" b="1" dirty="0">
                <a:latin typeface="+mn-lt"/>
              </a:rPr>
            </a:br>
            <a:r>
              <a:rPr lang="en-AU" sz="3600" dirty="0">
                <a:latin typeface="+mn-lt"/>
              </a:rPr>
              <a:t>Opportunities and Barriers for Renewable and Distributed Energy at Drinking Water and Wastewater Utilities.</a:t>
            </a:r>
            <a:br>
              <a:rPr lang="en-AU" sz="3600" dirty="0">
                <a:latin typeface="+mn-lt"/>
              </a:rPr>
            </a:br>
            <a:r>
              <a:rPr lang="en-AU" sz="2200" dirty="0">
                <a:latin typeface="+mn-lt"/>
              </a:rPr>
              <a:t>Steven Kenway, Steven Conrad, James McCall, Maria Cuencia, Jeff Carmichael</a:t>
            </a:r>
            <a:endParaRPr lang="en-US" sz="3600" b="1" dirty="0">
              <a:latin typeface="+mn-lt"/>
            </a:endParaRPr>
          </a:p>
        </p:txBody>
      </p:sp>
      <p:sp>
        <p:nvSpPr>
          <p:cNvPr id="3" name="Subtitle 2"/>
          <p:cNvSpPr>
            <a:spLocks noGrp="1"/>
          </p:cNvSpPr>
          <p:nvPr>
            <p:ph type="subTitle" idx="1"/>
          </p:nvPr>
        </p:nvSpPr>
        <p:spPr>
          <a:xfrm>
            <a:off x="1143000" y="5553081"/>
            <a:ext cx="6858000" cy="704655"/>
          </a:xfrm>
        </p:spPr>
        <p:txBody>
          <a:bodyPr>
            <a:normAutofit/>
          </a:bodyPr>
          <a:lstStyle/>
          <a:p>
            <a:r>
              <a:rPr lang="en-US" sz="2600" b="1" dirty="0"/>
              <a:t>10 October 2019</a:t>
            </a:r>
            <a:endParaRPr lang="en-US" sz="2600" b="1" dirty="0">
              <a:latin typeface="+mn-lt"/>
            </a:endParaRPr>
          </a:p>
        </p:txBody>
      </p:sp>
      <p:pic>
        <p:nvPicPr>
          <p:cNvPr id="6" name="Picture 5">
            <a:extLst>
              <a:ext uri="{FF2B5EF4-FFF2-40B4-BE49-F238E27FC236}">
                <a16:creationId xmlns:a16="http://schemas.microsoft.com/office/drawing/2014/main" id="{1D286FF9-92EE-4CD8-A367-938217B4BBBF}"/>
              </a:ext>
            </a:extLst>
          </p:cNvPr>
          <p:cNvPicPr>
            <a:picLocks noChangeAspect="1"/>
          </p:cNvPicPr>
          <p:nvPr/>
        </p:nvPicPr>
        <p:blipFill>
          <a:blip r:embed="rId2"/>
          <a:stretch>
            <a:fillRect/>
          </a:stretch>
        </p:blipFill>
        <p:spPr>
          <a:xfrm>
            <a:off x="6464301" y="123505"/>
            <a:ext cx="2581548" cy="3325102"/>
          </a:xfrm>
          <a:prstGeom prst="rect">
            <a:avLst/>
          </a:prstGeom>
          <a:noFill/>
          <a:ln>
            <a:solidFill>
              <a:schemeClr val="tx1"/>
            </a:solidFill>
          </a:ln>
        </p:spPr>
      </p:pic>
    </p:spTree>
    <p:extLst>
      <p:ext uri="{BB962C8B-B14F-4D97-AF65-F5344CB8AC3E}">
        <p14:creationId xmlns:p14="http://schemas.microsoft.com/office/powerpoint/2010/main" val="995953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6BF820-B290-4C81-BBE2-4885C7DF6D78}"/>
              </a:ext>
            </a:extLst>
          </p:cNvPr>
          <p:cNvSpPr>
            <a:spLocks noGrp="1"/>
          </p:cNvSpPr>
          <p:nvPr>
            <p:ph sz="half" idx="1"/>
          </p:nvPr>
        </p:nvSpPr>
        <p:spPr>
          <a:xfrm>
            <a:off x="614261" y="1176688"/>
            <a:ext cx="3088217" cy="5239543"/>
          </a:xfrm>
        </p:spPr>
        <p:txBody>
          <a:bodyPr>
            <a:normAutofit fontScale="85000" lnSpcReduction="20000"/>
          </a:bodyPr>
          <a:lstStyle/>
          <a:p>
            <a:r>
              <a:rPr lang="en-AU" dirty="0"/>
              <a:t>Local energy generation resources, energy storage, and demand response technologies (including efficiency). – Smaller power sources that can be aggregated to provide power necessary to meet regular demand.</a:t>
            </a:r>
          </a:p>
          <a:p>
            <a:r>
              <a:rPr lang="en-AU" dirty="0"/>
              <a:t>Ancillary elements, storage, micro-grids, energy management systems etc…</a:t>
            </a:r>
          </a:p>
        </p:txBody>
      </p:sp>
      <p:sp>
        <p:nvSpPr>
          <p:cNvPr id="4" name="Content Placeholder 3">
            <a:extLst>
              <a:ext uri="{FF2B5EF4-FFF2-40B4-BE49-F238E27FC236}">
                <a16:creationId xmlns:a16="http://schemas.microsoft.com/office/drawing/2014/main" id="{2C7D53C7-5336-4A64-9FED-70B1A58B6BEA}"/>
              </a:ext>
            </a:extLst>
          </p:cNvPr>
          <p:cNvSpPr>
            <a:spLocks noGrp="1"/>
          </p:cNvSpPr>
          <p:nvPr>
            <p:ph sz="half" idx="2"/>
          </p:nvPr>
        </p:nvSpPr>
        <p:spPr>
          <a:xfrm>
            <a:off x="3817317" y="1177612"/>
            <a:ext cx="4286250" cy="5032376"/>
          </a:xfrm>
        </p:spPr>
        <p:txBody>
          <a:bodyPr>
            <a:normAutofit fontScale="70000" lnSpcReduction="20000"/>
          </a:bodyPr>
          <a:lstStyle/>
          <a:p>
            <a:pPr lvl="0"/>
            <a:r>
              <a:rPr lang="en-US" sz="3200" dirty="0"/>
              <a:t>Algal Biofuel</a:t>
            </a:r>
            <a:endParaRPr lang="en-AU" sz="3200" dirty="0"/>
          </a:p>
          <a:p>
            <a:pPr lvl="0"/>
            <a:r>
              <a:rPr lang="en-US" sz="3200" dirty="0"/>
              <a:t>Anaerobic Digestion</a:t>
            </a:r>
            <a:endParaRPr lang="en-AU" sz="3200" dirty="0"/>
          </a:p>
          <a:p>
            <a:pPr lvl="0"/>
            <a:r>
              <a:rPr lang="en-US" sz="3200" dirty="0"/>
              <a:t>Anaerobic Digestion with Co-Digestion</a:t>
            </a:r>
            <a:endParaRPr lang="en-AU" sz="3200" dirty="0"/>
          </a:p>
          <a:p>
            <a:pPr lvl="0"/>
            <a:r>
              <a:rPr lang="en-US" sz="3200" dirty="0"/>
              <a:t>Fuel Cell</a:t>
            </a:r>
            <a:endParaRPr lang="en-AU" sz="3200" dirty="0"/>
          </a:p>
          <a:p>
            <a:pPr lvl="0"/>
            <a:r>
              <a:rPr lang="en-US" sz="3200" dirty="0"/>
              <a:t>Geothermal</a:t>
            </a:r>
            <a:endParaRPr lang="en-AU" sz="3200" dirty="0"/>
          </a:p>
          <a:p>
            <a:pPr lvl="0"/>
            <a:r>
              <a:rPr lang="en-US" sz="3200" dirty="0"/>
              <a:t>Heat Recovery</a:t>
            </a:r>
            <a:endParaRPr lang="en-AU" sz="3200" dirty="0"/>
          </a:p>
          <a:p>
            <a:pPr lvl="0"/>
            <a:r>
              <a:rPr lang="en-US" sz="3200" dirty="0"/>
              <a:t>Hydropower</a:t>
            </a:r>
            <a:endParaRPr lang="en-AU" sz="3200" dirty="0"/>
          </a:p>
          <a:p>
            <a:pPr lvl="0"/>
            <a:r>
              <a:rPr lang="en-US" sz="3200" dirty="0"/>
              <a:t>Solar PV</a:t>
            </a:r>
            <a:endParaRPr lang="en-AU" sz="3200" dirty="0"/>
          </a:p>
          <a:p>
            <a:pPr lvl="0"/>
            <a:r>
              <a:rPr lang="en-US" sz="3200" dirty="0"/>
              <a:t>Thermal conversion</a:t>
            </a:r>
            <a:endParaRPr lang="en-AU" sz="3200" dirty="0"/>
          </a:p>
          <a:p>
            <a:pPr lvl="0"/>
            <a:r>
              <a:rPr lang="en-US" sz="3200" dirty="0"/>
              <a:t>Tidal</a:t>
            </a:r>
            <a:endParaRPr lang="en-AU" sz="3200" dirty="0"/>
          </a:p>
          <a:p>
            <a:pPr lvl="0"/>
            <a:r>
              <a:rPr lang="en-US" sz="3200" dirty="0"/>
              <a:t>Wave</a:t>
            </a:r>
            <a:endParaRPr lang="en-AU" sz="3200" dirty="0"/>
          </a:p>
          <a:p>
            <a:pPr lvl="0"/>
            <a:r>
              <a:rPr lang="en-US" sz="3200" dirty="0"/>
              <a:t>Wind</a:t>
            </a:r>
            <a:endParaRPr lang="en-AU" sz="3200" dirty="0"/>
          </a:p>
          <a:p>
            <a:endParaRPr lang="en-AU" dirty="0"/>
          </a:p>
        </p:txBody>
      </p:sp>
      <p:sp>
        <p:nvSpPr>
          <p:cNvPr id="5" name="Title 1">
            <a:extLst>
              <a:ext uri="{FF2B5EF4-FFF2-40B4-BE49-F238E27FC236}">
                <a16:creationId xmlns:a16="http://schemas.microsoft.com/office/drawing/2014/main" id="{4E791928-5F0E-4172-AD62-8E70AE30C8DC}"/>
              </a:ext>
            </a:extLst>
          </p:cNvPr>
          <p:cNvSpPr txBox="1">
            <a:spLocks/>
          </p:cNvSpPr>
          <p:nvPr/>
        </p:nvSpPr>
        <p:spPr>
          <a:xfrm>
            <a:off x="628650" y="365126"/>
            <a:ext cx="7886700" cy="79545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r>
              <a:rPr lang="en-AU" dirty="0"/>
              <a:t>What are Distributed Energy Resources?</a:t>
            </a:r>
          </a:p>
        </p:txBody>
      </p:sp>
      <p:pic>
        <p:nvPicPr>
          <p:cNvPr id="6" name="Picture 5">
            <a:extLst>
              <a:ext uri="{FF2B5EF4-FFF2-40B4-BE49-F238E27FC236}">
                <a16:creationId xmlns:a16="http://schemas.microsoft.com/office/drawing/2014/main" id="{E76EEB32-571A-4CE9-A7AB-DBCFF67B84E5}"/>
              </a:ext>
            </a:extLst>
          </p:cNvPr>
          <p:cNvPicPr>
            <a:picLocks noChangeAspect="1"/>
          </p:cNvPicPr>
          <p:nvPr/>
        </p:nvPicPr>
        <p:blipFill>
          <a:blip r:embed="rId2"/>
          <a:stretch>
            <a:fillRect/>
          </a:stretch>
        </p:blipFill>
        <p:spPr>
          <a:xfrm>
            <a:off x="7854309" y="5510398"/>
            <a:ext cx="668961" cy="668961"/>
          </a:xfrm>
          <a:prstGeom prst="rect">
            <a:avLst/>
          </a:prstGeom>
        </p:spPr>
      </p:pic>
      <p:pic>
        <p:nvPicPr>
          <p:cNvPr id="7" name="Picture 6">
            <a:extLst>
              <a:ext uri="{FF2B5EF4-FFF2-40B4-BE49-F238E27FC236}">
                <a16:creationId xmlns:a16="http://schemas.microsoft.com/office/drawing/2014/main" id="{0939BB4C-54A8-4BB9-B9B7-0D39635C18CB}"/>
              </a:ext>
            </a:extLst>
          </p:cNvPr>
          <p:cNvPicPr>
            <a:picLocks noChangeAspect="1"/>
          </p:cNvPicPr>
          <p:nvPr/>
        </p:nvPicPr>
        <p:blipFill rotWithShape="1">
          <a:blip r:embed="rId3"/>
          <a:srcRect r="-9237" b="14775"/>
          <a:stretch/>
        </p:blipFill>
        <p:spPr>
          <a:xfrm>
            <a:off x="6681168" y="3934467"/>
            <a:ext cx="965211" cy="753036"/>
          </a:xfrm>
          <a:prstGeom prst="rect">
            <a:avLst/>
          </a:prstGeom>
        </p:spPr>
      </p:pic>
      <p:pic>
        <p:nvPicPr>
          <p:cNvPr id="8" name="Picture 7">
            <a:extLst>
              <a:ext uri="{FF2B5EF4-FFF2-40B4-BE49-F238E27FC236}">
                <a16:creationId xmlns:a16="http://schemas.microsoft.com/office/drawing/2014/main" id="{CA30B08B-4F53-4377-8225-30EE533C348C}"/>
              </a:ext>
            </a:extLst>
          </p:cNvPr>
          <p:cNvPicPr>
            <a:picLocks noChangeAspect="1"/>
          </p:cNvPicPr>
          <p:nvPr/>
        </p:nvPicPr>
        <p:blipFill>
          <a:blip r:embed="rId4"/>
          <a:stretch>
            <a:fillRect/>
          </a:stretch>
        </p:blipFill>
        <p:spPr>
          <a:xfrm>
            <a:off x="8017601" y="3643819"/>
            <a:ext cx="623393" cy="623393"/>
          </a:xfrm>
          <a:prstGeom prst="rect">
            <a:avLst/>
          </a:prstGeom>
        </p:spPr>
      </p:pic>
      <p:pic>
        <p:nvPicPr>
          <p:cNvPr id="9" name="Picture 8">
            <a:extLst>
              <a:ext uri="{FF2B5EF4-FFF2-40B4-BE49-F238E27FC236}">
                <a16:creationId xmlns:a16="http://schemas.microsoft.com/office/drawing/2014/main" id="{9C6A21D7-3F6B-4ABF-8532-EE7909565342}"/>
              </a:ext>
            </a:extLst>
          </p:cNvPr>
          <p:cNvPicPr>
            <a:picLocks noChangeAspect="1"/>
          </p:cNvPicPr>
          <p:nvPr/>
        </p:nvPicPr>
        <p:blipFill>
          <a:blip r:embed="rId5"/>
          <a:stretch>
            <a:fillRect/>
          </a:stretch>
        </p:blipFill>
        <p:spPr>
          <a:xfrm>
            <a:off x="6681168" y="2535895"/>
            <a:ext cx="1206717" cy="1206717"/>
          </a:xfrm>
          <a:prstGeom prst="rect">
            <a:avLst/>
          </a:prstGeom>
        </p:spPr>
      </p:pic>
      <p:pic>
        <p:nvPicPr>
          <p:cNvPr id="10" name="Picture 9">
            <a:extLst>
              <a:ext uri="{FF2B5EF4-FFF2-40B4-BE49-F238E27FC236}">
                <a16:creationId xmlns:a16="http://schemas.microsoft.com/office/drawing/2014/main" id="{CC84A248-1A20-4FD3-AD96-EDC950091290}"/>
              </a:ext>
            </a:extLst>
          </p:cNvPr>
          <p:cNvPicPr>
            <a:picLocks noChangeAspect="1"/>
          </p:cNvPicPr>
          <p:nvPr/>
        </p:nvPicPr>
        <p:blipFill>
          <a:blip r:embed="rId6"/>
          <a:stretch>
            <a:fillRect/>
          </a:stretch>
        </p:blipFill>
        <p:spPr>
          <a:xfrm>
            <a:off x="7801055" y="4485095"/>
            <a:ext cx="1077056" cy="855309"/>
          </a:xfrm>
          <a:prstGeom prst="rect">
            <a:avLst/>
          </a:prstGeom>
        </p:spPr>
      </p:pic>
      <p:pic>
        <p:nvPicPr>
          <p:cNvPr id="11" name="Picture 10">
            <a:extLst>
              <a:ext uri="{FF2B5EF4-FFF2-40B4-BE49-F238E27FC236}">
                <a16:creationId xmlns:a16="http://schemas.microsoft.com/office/drawing/2014/main" id="{BB61AAC4-B7C1-414A-BCB5-94F28E78E6A6}"/>
              </a:ext>
            </a:extLst>
          </p:cNvPr>
          <p:cNvPicPr>
            <a:picLocks noChangeAspect="1"/>
          </p:cNvPicPr>
          <p:nvPr/>
        </p:nvPicPr>
        <p:blipFill>
          <a:blip r:embed="rId7"/>
          <a:stretch>
            <a:fillRect/>
          </a:stretch>
        </p:blipFill>
        <p:spPr>
          <a:xfrm>
            <a:off x="7917514" y="2377365"/>
            <a:ext cx="823565" cy="823565"/>
          </a:xfrm>
          <a:prstGeom prst="rect">
            <a:avLst/>
          </a:prstGeom>
        </p:spPr>
      </p:pic>
      <p:pic>
        <p:nvPicPr>
          <p:cNvPr id="12" name="Picture 11">
            <a:extLst>
              <a:ext uri="{FF2B5EF4-FFF2-40B4-BE49-F238E27FC236}">
                <a16:creationId xmlns:a16="http://schemas.microsoft.com/office/drawing/2014/main" id="{E683FE50-B5C8-4BA8-8C0A-9922C2E90017}"/>
              </a:ext>
            </a:extLst>
          </p:cNvPr>
          <p:cNvPicPr>
            <a:picLocks noChangeAspect="1"/>
          </p:cNvPicPr>
          <p:nvPr/>
        </p:nvPicPr>
        <p:blipFill>
          <a:blip r:embed="rId8"/>
          <a:stretch>
            <a:fillRect/>
          </a:stretch>
        </p:blipFill>
        <p:spPr>
          <a:xfrm>
            <a:off x="7646379" y="1524826"/>
            <a:ext cx="902547" cy="902547"/>
          </a:xfrm>
          <a:prstGeom prst="rect">
            <a:avLst/>
          </a:prstGeom>
        </p:spPr>
      </p:pic>
    </p:spTree>
    <p:extLst>
      <p:ext uri="{BB962C8B-B14F-4D97-AF65-F5344CB8AC3E}">
        <p14:creationId xmlns:p14="http://schemas.microsoft.com/office/powerpoint/2010/main" val="327728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3C39E6-4F41-4DE3-BB85-207504955FCD}"/>
              </a:ext>
            </a:extLst>
          </p:cNvPr>
          <p:cNvPicPr>
            <a:picLocks noChangeAspect="1"/>
          </p:cNvPicPr>
          <p:nvPr/>
        </p:nvPicPr>
        <p:blipFill rotWithShape="1">
          <a:blip r:embed="rId2"/>
          <a:srcRect l="37676" t="36126" r="21217" b="16726"/>
          <a:stretch/>
        </p:blipFill>
        <p:spPr>
          <a:xfrm>
            <a:off x="77002" y="804682"/>
            <a:ext cx="8643486" cy="5576443"/>
          </a:xfrm>
          <a:prstGeom prst="rect">
            <a:avLst/>
          </a:prstGeom>
        </p:spPr>
      </p:pic>
      <p:sp>
        <p:nvSpPr>
          <p:cNvPr id="6" name="Title 1">
            <a:extLst>
              <a:ext uri="{FF2B5EF4-FFF2-40B4-BE49-F238E27FC236}">
                <a16:creationId xmlns:a16="http://schemas.microsoft.com/office/drawing/2014/main" id="{818C8C48-5FC0-45FF-BFB6-D171B00DD198}"/>
              </a:ext>
            </a:extLst>
          </p:cNvPr>
          <p:cNvSpPr txBox="1">
            <a:spLocks/>
          </p:cNvSpPr>
          <p:nvPr/>
        </p:nvSpPr>
        <p:spPr>
          <a:xfrm>
            <a:off x="368772" y="172623"/>
            <a:ext cx="7886700" cy="795459"/>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r>
              <a:rPr lang="en-AU" dirty="0"/>
              <a:t>Project Method</a:t>
            </a:r>
          </a:p>
        </p:txBody>
      </p:sp>
      <p:sp>
        <p:nvSpPr>
          <p:cNvPr id="8" name="Speech Bubble: Oval 7">
            <a:extLst>
              <a:ext uri="{FF2B5EF4-FFF2-40B4-BE49-F238E27FC236}">
                <a16:creationId xmlns:a16="http://schemas.microsoft.com/office/drawing/2014/main" id="{689C943C-E64C-4DD7-AF22-239FB43CF64D}"/>
              </a:ext>
            </a:extLst>
          </p:cNvPr>
          <p:cNvSpPr/>
          <p:nvPr/>
        </p:nvSpPr>
        <p:spPr>
          <a:xfrm>
            <a:off x="6179419" y="4890321"/>
            <a:ext cx="2685445" cy="795459"/>
          </a:xfrm>
          <a:prstGeom prst="wedgeEllipseCallout">
            <a:avLst>
              <a:gd name="adj1" fmla="val -74833"/>
              <a:gd name="adj2" fmla="val -1274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Glossary of ~140 terms (Appendix A)</a:t>
            </a:r>
          </a:p>
        </p:txBody>
      </p:sp>
      <p:sp>
        <p:nvSpPr>
          <p:cNvPr id="9" name="Speech Bubble: Oval 8">
            <a:extLst>
              <a:ext uri="{FF2B5EF4-FFF2-40B4-BE49-F238E27FC236}">
                <a16:creationId xmlns:a16="http://schemas.microsoft.com/office/drawing/2014/main" id="{5F22303B-8F98-4E7B-81FC-15F1210EFB85}"/>
              </a:ext>
            </a:extLst>
          </p:cNvPr>
          <p:cNvSpPr/>
          <p:nvPr/>
        </p:nvSpPr>
        <p:spPr>
          <a:xfrm>
            <a:off x="6256421" y="4959974"/>
            <a:ext cx="2810577" cy="725807"/>
          </a:xfrm>
          <a:prstGeom prst="wedgeEllipseCallout">
            <a:avLst>
              <a:gd name="adj1" fmla="val -162166"/>
              <a:gd name="adj2" fmla="val -1468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Glossary of ~140 terms (Appendix A)</a:t>
            </a:r>
          </a:p>
        </p:txBody>
      </p:sp>
      <p:sp>
        <p:nvSpPr>
          <p:cNvPr id="10" name="Speech Bubble: Oval 9">
            <a:extLst>
              <a:ext uri="{FF2B5EF4-FFF2-40B4-BE49-F238E27FC236}">
                <a16:creationId xmlns:a16="http://schemas.microsoft.com/office/drawing/2014/main" id="{2EA9CE65-E5AC-45CA-9C7E-8AF44A66EFFB}"/>
              </a:ext>
            </a:extLst>
          </p:cNvPr>
          <p:cNvSpPr/>
          <p:nvPr/>
        </p:nvSpPr>
        <p:spPr>
          <a:xfrm>
            <a:off x="5986914" y="4793381"/>
            <a:ext cx="3157085" cy="1347537"/>
          </a:xfrm>
          <a:prstGeom prst="wedgeEllipseCallout">
            <a:avLst>
              <a:gd name="adj1" fmla="val -16812"/>
              <a:gd name="adj2" fmla="val -904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Glossary of ~140 terms (Appendix A). Risks and their management.</a:t>
            </a:r>
          </a:p>
        </p:txBody>
      </p:sp>
    </p:spTree>
    <p:extLst>
      <p:ext uri="{BB962C8B-B14F-4D97-AF65-F5344CB8AC3E}">
        <p14:creationId xmlns:p14="http://schemas.microsoft.com/office/powerpoint/2010/main" val="690302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8C8C48-5FC0-45FF-BFB6-D171B00DD198}"/>
              </a:ext>
            </a:extLst>
          </p:cNvPr>
          <p:cNvSpPr txBox="1">
            <a:spLocks/>
          </p:cNvSpPr>
          <p:nvPr/>
        </p:nvSpPr>
        <p:spPr>
          <a:xfrm>
            <a:off x="368772" y="172623"/>
            <a:ext cx="7886700" cy="79545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r>
              <a:rPr lang="en-AU" dirty="0"/>
              <a:t>DER opportunities, now and in future*</a:t>
            </a:r>
          </a:p>
        </p:txBody>
      </p:sp>
      <p:pic>
        <p:nvPicPr>
          <p:cNvPr id="7" name="Picture 6">
            <a:extLst>
              <a:ext uri="{FF2B5EF4-FFF2-40B4-BE49-F238E27FC236}">
                <a16:creationId xmlns:a16="http://schemas.microsoft.com/office/drawing/2014/main" id="{650E82E5-3E3B-4431-BD5E-976DA4E7CEF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211" y="968082"/>
            <a:ext cx="7629822" cy="5313286"/>
          </a:xfrm>
          <a:prstGeom prst="rect">
            <a:avLst/>
          </a:prstGeom>
          <a:noFill/>
        </p:spPr>
      </p:pic>
      <p:sp>
        <p:nvSpPr>
          <p:cNvPr id="2" name="Rectangle 1">
            <a:extLst>
              <a:ext uri="{FF2B5EF4-FFF2-40B4-BE49-F238E27FC236}">
                <a16:creationId xmlns:a16="http://schemas.microsoft.com/office/drawing/2014/main" id="{7A091DD0-4767-4B19-A57B-767F08092751}"/>
              </a:ext>
            </a:extLst>
          </p:cNvPr>
          <p:cNvSpPr/>
          <p:nvPr/>
        </p:nvSpPr>
        <p:spPr>
          <a:xfrm>
            <a:off x="105878" y="6300618"/>
            <a:ext cx="4119614" cy="221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solidFill>
                  <a:schemeClr val="tx1"/>
                </a:solidFill>
              </a:rPr>
              <a:t>*As perceived by survey respondents</a:t>
            </a:r>
          </a:p>
        </p:txBody>
      </p:sp>
    </p:spTree>
    <p:extLst>
      <p:ext uri="{BB962C8B-B14F-4D97-AF65-F5344CB8AC3E}">
        <p14:creationId xmlns:p14="http://schemas.microsoft.com/office/powerpoint/2010/main" val="331285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F4D99-4DE9-4958-B279-2E7C55D07586}"/>
              </a:ext>
            </a:extLst>
          </p:cNvPr>
          <p:cNvSpPr>
            <a:spLocks noGrp="1"/>
          </p:cNvSpPr>
          <p:nvPr>
            <p:ph type="title"/>
          </p:nvPr>
        </p:nvSpPr>
        <p:spPr>
          <a:xfrm>
            <a:off x="221380" y="586623"/>
            <a:ext cx="8643487" cy="664777"/>
          </a:xfrm>
        </p:spPr>
        <p:txBody>
          <a:bodyPr>
            <a:normAutofit fontScale="90000"/>
          </a:bodyPr>
          <a:lstStyle/>
          <a:p>
            <a:r>
              <a:rPr lang="en-AU" dirty="0"/>
              <a:t>Biogas physical potential* </a:t>
            </a:r>
            <a:r>
              <a:rPr lang="en-AU" sz="2700" dirty="0"/>
              <a:t>Collectively 3,000 GWh/a if all 1,241 WWTP with anaerobic digesters generated electricity, or 5,000 GWh/a if biogas used for electricity from all 3,201 WWTP &gt; 5MGD. More with co-digestion.</a:t>
            </a:r>
            <a:endParaRPr lang="en-AU" dirty="0"/>
          </a:p>
        </p:txBody>
      </p:sp>
      <p:pic>
        <p:nvPicPr>
          <p:cNvPr id="4" name="Content Placeholder 3">
            <a:extLst>
              <a:ext uri="{FF2B5EF4-FFF2-40B4-BE49-F238E27FC236}">
                <a16:creationId xmlns:a16="http://schemas.microsoft.com/office/drawing/2014/main" id="{B2E69B5C-B7BE-461D-AC16-720F858FDA57}"/>
              </a:ext>
            </a:extLst>
          </p:cNvPr>
          <p:cNvPicPr>
            <a:picLocks noGrp="1"/>
          </p:cNvPicPr>
          <p:nvPr>
            <p:ph idx="1"/>
          </p:nvPr>
        </p:nvPicPr>
        <p:blipFill>
          <a:blip r:embed="rId2"/>
          <a:stretch>
            <a:fillRect/>
          </a:stretch>
        </p:blipFill>
        <p:spPr>
          <a:xfrm>
            <a:off x="678581" y="1925053"/>
            <a:ext cx="7680960" cy="3791156"/>
          </a:xfrm>
          <a:prstGeom prst="rect">
            <a:avLst/>
          </a:prstGeom>
          <a:ln w="6350">
            <a:solidFill>
              <a:schemeClr val="tx1"/>
            </a:solidFill>
          </a:ln>
        </p:spPr>
      </p:pic>
      <p:sp>
        <p:nvSpPr>
          <p:cNvPr id="5" name="Rectangle 4">
            <a:extLst>
              <a:ext uri="{FF2B5EF4-FFF2-40B4-BE49-F238E27FC236}">
                <a16:creationId xmlns:a16="http://schemas.microsoft.com/office/drawing/2014/main" id="{F8C9BC6F-9990-48F3-8396-E218C63CA1B5}"/>
              </a:ext>
            </a:extLst>
          </p:cNvPr>
          <p:cNvSpPr/>
          <p:nvPr/>
        </p:nvSpPr>
        <p:spPr>
          <a:xfrm>
            <a:off x="0" y="6161766"/>
            <a:ext cx="9038122" cy="221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i="1" dirty="0">
                <a:solidFill>
                  <a:schemeClr val="tx1"/>
                </a:solidFill>
              </a:rPr>
              <a:t>*Note emerging technologies not considered, economic potential depends on multiple additional factors. See also NREL Renewable Energy Interactive Mapping Tools – Biomass atlas example later in this presentation. </a:t>
            </a:r>
          </a:p>
          <a:p>
            <a:pPr algn="ctr"/>
            <a:endParaRPr lang="en-AU" i="1" dirty="0">
              <a:solidFill>
                <a:schemeClr val="tx1"/>
              </a:solidFill>
            </a:endParaRPr>
          </a:p>
        </p:txBody>
      </p:sp>
    </p:spTree>
    <p:extLst>
      <p:ext uri="{BB962C8B-B14F-4D97-AF65-F5344CB8AC3E}">
        <p14:creationId xmlns:p14="http://schemas.microsoft.com/office/powerpoint/2010/main" val="3716004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472D7-19B6-4407-84A4-1194C6828681}"/>
              </a:ext>
            </a:extLst>
          </p:cNvPr>
          <p:cNvSpPr>
            <a:spLocks noGrp="1"/>
          </p:cNvSpPr>
          <p:nvPr>
            <p:ph idx="1"/>
          </p:nvPr>
        </p:nvSpPr>
        <p:spPr>
          <a:xfrm>
            <a:off x="0" y="1537027"/>
            <a:ext cx="1902241" cy="4217773"/>
          </a:xfrm>
        </p:spPr>
        <p:txBody>
          <a:bodyPr>
            <a:normAutofit fontScale="92500" lnSpcReduction="10000"/>
          </a:bodyPr>
          <a:lstStyle/>
          <a:p>
            <a:pPr>
              <a:lnSpc>
                <a:spcPct val="110000"/>
              </a:lnSpc>
            </a:pPr>
            <a:r>
              <a:rPr lang="en-AU" b="1" dirty="0">
                <a:solidFill>
                  <a:schemeClr val="accent2"/>
                </a:solidFill>
                <a:latin typeface="+mj-lt"/>
                <a:ea typeface="+mj-ea"/>
                <a:cs typeface="+mj-cs"/>
              </a:rPr>
              <a:t>Biogas is limited by the economies of scale</a:t>
            </a:r>
          </a:p>
          <a:p>
            <a:r>
              <a:rPr lang="en-AU" b="1" dirty="0">
                <a:solidFill>
                  <a:schemeClr val="accent2"/>
                </a:solidFill>
                <a:latin typeface="+mj-lt"/>
                <a:ea typeface="+mj-ea"/>
                <a:cs typeface="+mj-cs"/>
              </a:rPr>
              <a:t>Solar PV is more common at smaller plants</a:t>
            </a:r>
          </a:p>
          <a:p>
            <a:endParaRPr lang="en-AU" dirty="0"/>
          </a:p>
        </p:txBody>
      </p:sp>
      <p:pic>
        <p:nvPicPr>
          <p:cNvPr id="3074" name="Picture 2" descr="https://ars.els-cdn.com/content/image/1-s2.0-S0301479719310461-gr5_lrg.jpg">
            <a:extLst>
              <a:ext uri="{FF2B5EF4-FFF2-40B4-BE49-F238E27FC236}">
                <a16:creationId xmlns:a16="http://schemas.microsoft.com/office/drawing/2014/main" id="{9FA583B0-6151-4A84-BA58-395A287B6B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26" b="49773"/>
          <a:stretch/>
        </p:blipFill>
        <p:spPr bwMode="auto">
          <a:xfrm>
            <a:off x="1902241" y="902044"/>
            <a:ext cx="7241760" cy="505391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B37241B-5556-4A8C-ADFF-9BE98CAC68EC}"/>
              </a:ext>
            </a:extLst>
          </p:cNvPr>
          <p:cNvSpPr txBox="1">
            <a:spLocks/>
          </p:cNvSpPr>
          <p:nvPr/>
        </p:nvSpPr>
        <p:spPr>
          <a:xfrm>
            <a:off x="53221" y="-188216"/>
            <a:ext cx="9090780" cy="1407751"/>
          </a:xfrm>
          <a:prstGeom prst="rect">
            <a:avLst/>
          </a:prstGeom>
        </p:spPr>
        <p:txBody>
          <a:bodyPr vert="horz" lIns="91440" tIns="45720" rIns="91440" bIns="45720" rtlCol="0" anchor="ctr">
            <a:normAutofit fontScale="97500"/>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r>
              <a:rPr lang="en-AU" sz="3600" dirty="0"/>
              <a:t>Size of WWT plant has a marked influence on DER type adopted. Example from Californian analysis.</a:t>
            </a:r>
          </a:p>
        </p:txBody>
      </p:sp>
      <p:sp>
        <p:nvSpPr>
          <p:cNvPr id="6" name="Rectangle 5">
            <a:extLst>
              <a:ext uri="{FF2B5EF4-FFF2-40B4-BE49-F238E27FC236}">
                <a16:creationId xmlns:a16="http://schemas.microsoft.com/office/drawing/2014/main" id="{DB417AD6-AEB7-439E-9A24-861F21C82836}"/>
              </a:ext>
            </a:extLst>
          </p:cNvPr>
          <p:cNvSpPr/>
          <p:nvPr/>
        </p:nvSpPr>
        <p:spPr>
          <a:xfrm>
            <a:off x="0" y="5955956"/>
            <a:ext cx="9144000" cy="566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i="1" dirty="0">
                <a:solidFill>
                  <a:schemeClr val="tx1"/>
                </a:solidFill>
              </a:rPr>
              <a:t>Source: Strazzabosco et al 2019. Solar PV adoption in wastewater treatment plants: A review of practice in California. Journal of Environmental Management. 248. </a:t>
            </a:r>
            <a:r>
              <a:rPr lang="en-AU" sz="1400" u="sng" dirty="0">
                <a:hlinkClick r:id="rId3" tooltip="Persistent link using digital object identifier"/>
              </a:rPr>
              <a:t>Link</a:t>
            </a:r>
            <a:endParaRPr lang="en-AU" sz="1400" i="1" dirty="0">
              <a:solidFill>
                <a:schemeClr val="tx1"/>
              </a:solidFill>
            </a:endParaRPr>
          </a:p>
        </p:txBody>
      </p:sp>
    </p:spTree>
    <p:extLst>
      <p:ext uri="{BB962C8B-B14F-4D97-AF65-F5344CB8AC3E}">
        <p14:creationId xmlns:p14="http://schemas.microsoft.com/office/powerpoint/2010/main" val="1217788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8C8C48-5FC0-45FF-BFB6-D171B00DD198}"/>
              </a:ext>
            </a:extLst>
          </p:cNvPr>
          <p:cNvSpPr txBox="1">
            <a:spLocks/>
          </p:cNvSpPr>
          <p:nvPr/>
        </p:nvSpPr>
        <p:spPr>
          <a:xfrm>
            <a:off x="368772" y="172623"/>
            <a:ext cx="7886700" cy="968280"/>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r>
              <a:rPr lang="en-AU" sz="8600" dirty="0"/>
              <a:t>Opportunities for DER differ with location</a:t>
            </a:r>
          </a:p>
          <a:p>
            <a:r>
              <a:rPr lang="en-AU" dirty="0"/>
              <a:t>Co-digestion, anaerobic digestion, and heat recovery more relevant in the North, and Solar PV in the South.</a:t>
            </a:r>
          </a:p>
        </p:txBody>
      </p:sp>
      <p:pic>
        <p:nvPicPr>
          <p:cNvPr id="8" name="Picture 7">
            <a:extLst>
              <a:ext uri="{FF2B5EF4-FFF2-40B4-BE49-F238E27FC236}">
                <a16:creationId xmlns:a16="http://schemas.microsoft.com/office/drawing/2014/main" id="{A2807723-AABF-4EE4-8204-84671634B2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58688" y="1140903"/>
            <a:ext cx="7026624" cy="5277429"/>
          </a:xfrm>
          <a:prstGeom prst="rect">
            <a:avLst/>
          </a:prstGeom>
          <a:noFill/>
        </p:spPr>
      </p:pic>
    </p:spTree>
    <p:extLst>
      <p:ext uri="{BB962C8B-B14F-4D97-AF65-F5344CB8AC3E}">
        <p14:creationId xmlns:p14="http://schemas.microsoft.com/office/powerpoint/2010/main" val="1263498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8C8C48-5FC0-45FF-BFB6-D171B00DD198}"/>
              </a:ext>
            </a:extLst>
          </p:cNvPr>
          <p:cNvSpPr txBox="1">
            <a:spLocks/>
          </p:cNvSpPr>
          <p:nvPr/>
        </p:nvSpPr>
        <p:spPr>
          <a:xfrm>
            <a:off x="368771" y="172623"/>
            <a:ext cx="8573097" cy="795459"/>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r>
              <a:rPr lang="en-AU" dirty="0"/>
              <a:t>Drivers for Distributed Energy Projects </a:t>
            </a:r>
          </a:p>
        </p:txBody>
      </p:sp>
      <p:pic>
        <p:nvPicPr>
          <p:cNvPr id="7" name="Picture 6">
            <a:extLst>
              <a:ext uri="{FF2B5EF4-FFF2-40B4-BE49-F238E27FC236}">
                <a16:creationId xmlns:a16="http://schemas.microsoft.com/office/drawing/2014/main" id="{4578AD4A-6598-4DFC-BFF4-ECDA059BE5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2769" y="1054709"/>
            <a:ext cx="8362848" cy="5124710"/>
          </a:xfrm>
          <a:prstGeom prst="rect">
            <a:avLst/>
          </a:prstGeom>
          <a:noFill/>
        </p:spPr>
      </p:pic>
    </p:spTree>
    <p:extLst>
      <p:ext uri="{BB962C8B-B14F-4D97-AF65-F5344CB8AC3E}">
        <p14:creationId xmlns:p14="http://schemas.microsoft.com/office/powerpoint/2010/main" val="426490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8C8C48-5FC0-45FF-BFB6-D171B00DD198}"/>
              </a:ext>
            </a:extLst>
          </p:cNvPr>
          <p:cNvSpPr txBox="1">
            <a:spLocks/>
          </p:cNvSpPr>
          <p:nvPr/>
        </p:nvSpPr>
        <p:spPr>
          <a:xfrm>
            <a:off x="368771" y="172623"/>
            <a:ext cx="8573097" cy="79545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r>
              <a:rPr lang="en-AU" dirty="0"/>
              <a:t>Assessment of the Influence of Policies and Regulations on the Development of DER at Water and Wastewater Utilities </a:t>
            </a:r>
          </a:p>
        </p:txBody>
      </p:sp>
      <p:pic>
        <p:nvPicPr>
          <p:cNvPr id="4" name="Picture 3">
            <a:extLst>
              <a:ext uri="{FF2B5EF4-FFF2-40B4-BE49-F238E27FC236}">
                <a16:creationId xmlns:a16="http://schemas.microsoft.com/office/drawing/2014/main" id="{037AE8B5-734A-44EB-8888-96E2316C487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31888"/>
            <a:ext cx="8568952" cy="4817391"/>
          </a:xfrm>
          <a:prstGeom prst="rect">
            <a:avLst/>
          </a:prstGeom>
          <a:noFill/>
        </p:spPr>
      </p:pic>
    </p:spTree>
    <p:extLst>
      <p:ext uri="{BB962C8B-B14F-4D97-AF65-F5344CB8AC3E}">
        <p14:creationId xmlns:p14="http://schemas.microsoft.com/office/powerpoint/2010/main" val="177840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8C8C48-5FC0-45FF-BFB6-D171B00DD198}"/>
              </a:ext>
            </a:extLst>
          </p:cNvPr>
          <p:cNvSpPr txBox="1">
            <a:spLocks/>
          </p:cNvSpPr>
          <p:nvPr/>
        </p:nvSpPr>
        <p:spPr>
          <a:xfrm>
            <a:off x="266700" y="112085"/>
            <a:ext cx="5270029" cy="13894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r>
              <a:rPr lang="en-AU" dirty="0"/>
              <a:t>Case studies summary</a:t>
            </a:r>
          </a:p>
        </p:txBody>
      </p:sp>
      <p:pic>
        <p:nvPicPr>
          <p:cNvPr id="5" name="Picture 4">
            <a:extLst>
              <a:ext uri="{FF2B5EF4-FFF2-40B4-BE49-F238E27FC236}">
                <a16:creationId xmlns:a16="http://schemas.microsoft.com/office/drawing/2014/main" id="{A827C5A9-2E97-4974-AA8B-04FA196D06D9}"/>
              </a:ext>
            </a:extLst>
          </p:cNvPr>
          <p:cNvPicPr>
            <a:picLocks noChangeAspect="1"/>
          </p:cNvPicPr>
          <p:nvPr/>
        </p:nvPicPr>
        <p:blipFill rotWithShape="1">
          <a:blip r:embed="rId2"/>
          <a:srcRect l="31369" t="32901" r="14326" b="27592"/>
          <a:stretch/>
        </p:blipFill>
        <p:spPr>
          <a:xfrm>
            <a:off x="126999" y="2943358"/>
            <a:ext cx="8651894" cy="3540418"/>
          </a:xfrm>
          <a:prstGeom prst="rect">
            <a:avLst/>
          </a:prstGeom>
        </p:spPr>
      </p:pic>
      <p:pic>
        <p:nvPicPr>
          <p:cNvPr id="7" name="Picture 6" descr="../../Downloads/Na3.jpeg">
            <a:extLst>
              <a:ext uri="{FF2B5EF4-FFF2-40B4-BE49-F238E27FC236}">
                <a16:creationId xmlns:a16="http://schemas.microsoft.com/office/drawing/2014/main" id="{0772EDBE-C83D-4D1B-B2CF-1D15125CF428}"/>
              </a:ext>
            </a:extLst>
          </p:cNvPr>
          <p:cNvPicPr/>
          <p:nvPr/>
        </p:nvPicPr>
        <p:blipFill rotWithShape="1">
          <a:blip r:embed="rId3" cstate="print">
            <a:extLst>
              <a:ext uri="{28A0092B-C50C-407E-A947-70E740481C1C}">
                <a14:useLocalDpi xmlns:a14="http://schemas.microsoft.com/office/drawing/2010/main" val="0"/>
              </a:ext>
            </a:extLst>
          </a:blip>
          <a:srcRect l="2605" t="22370" r="2226" b="11915"/>
          <a:stretch/>
        </p:blipFill>
        <p:spPr bwMode="auto">
          <a:xfrm>
            <a:off x="5638800" y="691724"/>
            <a:ext cx="3238500" cy="2089576"/>
          </a:xfrm>
          <a:prstGeom prst="rect">
            <a:avLst/>
          </a:prstGeom>
          <a:noFill/>
          <a:ln>
            <a:solidFill>
              <a:schemeClr val="tx1"/>
            </a:solidFill>
          </a:ln>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156B6ACF-5A08-4F2B-865A-EF26C7FB5848}"/>
              </a:ext>
            </a:extLst>
          </p:cNvPr>
          <p:cNvSpPr>
            <a:spLocks noGrp="1"/>
          </p:cNvSpPr>
          <p:nvPr>
            <p:ph sz="half" idx="1"/>
          </p:nvPr>
        </p:nvSpPr>
        <p:spPr>
          <a:xfrm>
            <a:off x="317735" y="1160242"/>
            <a:ext cx="5270029" cy="5239543"/>
          </a:xfrm>
        </p:spPr>
        <p:txBody>
          <a:bodyPr>
            <a:normAutofit/>
          </a:bodyPr>
          <a:lstStyle/>
          <a:p>
            <a:r>
              <a:rPr lang="en-AU" dirty="0"/>
              <a:t>How DER have succeeded, key drivers, related regulations, stakeholders and how risks overcome. </a:t>
            </a:r>
          </a:p>
        </p:txBody>
      </p:sp>
    </p:spTree>
    <p:extLst>
      <p:ext uri="{BB962C8B-B14F-4D97-AF65-F5344CB8AC3E}">
        <p14:creationId xmlns:p14="http://schemas.microsoft.com/office/powerpoint/2010/main" val="1191339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Tools to Promote DER Development and Case Study Learnings</a:t>
            </a:r>
          </a:p>
        </p:txBody>
      </p:sp>
      <p:sp>
        <p:nvSpPr>
          <p:cNvPr id="5" name="Text Placeholder 4"/>
          <p:cNvSpPr>
            <a:spLocks noGrp="1"/>
          </p:cNvSpPr>
          <p:nvPr>
            <p:ph type="body" sz="quarter" idx="11"/>
          </p:nvPr>
        </p:nvSpPr>
        <p:spPr/>
        <p:txBody>
          <a:bodyPr/>
          <a:lstStyle/>
          <a:p>
            <a:r>
              <a:rPr lang="en-US" dirty="0"/>
              <a:t>James McCall</a:t>
            </a:r>
          </a:p>
          <a:p>
            <a:r>
              <a:rPr lang="en-US" dirty="0"/>
              <a:t>Water Research Foundation (WRF) Webinar</a:t>
            </a:r>
          </a:p>
          <a:p>
            <a:r>
              <a:rPr lang="en-US" dirty="0"/>
              <a:t>October 10</a:t>
            </a:r>
            <a:r>
              <a:rPr lang="en-US" baseline="30000" dirty="0"/>
              <a:t>th</a:t>
            </a:r>
            <a:r>
              <a:rPr lang="en-US" dirty="0"/>
              <a:t>, 2019</a:t>
            </a:r>
          </a:p>
        </p:txBody>
      </p:sp>
    </p:spTree>
    <p:extLst>
      <p:ext uri="{BB962C8B-B14F-4D97-AF65-F5344CB8AC3E}">
        <p14:creationId xmlns:p14="http://schemas.microsoft.com/office/powerpoint/2010/main" val="1774141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C3A2-AD79-480A-8BAA-1C251032E3EE}"/>
              </a:ext>
            </a:extLst>
          </p:cNvPr>
          <p:cNvSpPr>
            <a:spLocks noGrp="1"/>
          </p:cNvSpPr>
          <p:nvPr>
            <p:ph type="title"/>
          </p:nvPr>
        </p:nvSpPr>
        <p:spPr/>
        <p:txBody>
          <a:bodyPr/>
          <a:lstStyle/>
          <a:p>
            <a:r>
              <a:rPr lang="en-US" dirty="0"/>
              <a:t>Housekeeping Items</a:t>
            </a:r>
          </a:p>
        </p:txBody>
      </p:sp>
      <p:sp>
        <p:nvSpPr>
          <p:cNvPr id="6" name="Content Placeholder 5">
            <a:extLst>
              <a:ext uri="{FF2B5EF4-FFF2-40B4-BE49-F238E27FC236}">
                <a16:creationId xmlns:a16="http://schemas.microsoft.com/office/drawing/2014/main" id="{269F3AD0-9408-47A8-84E5-21501564CF34}"/>
              </a:ext>
            </a:extLst>
          </p:cNvPr>
          <p:cNvSpPr>
            <a:spLocks noGrp="1"/>
          </p:cNvSpPr>
          <p:nvPr>
            <p:ph idx="1"/>
          </p:nvPr>
        </p:nvSpPr>
        <p:spPr>
          <a:xfrm>
            <a:off x="628650" y="1825625"/>
            <a:ext cx="6971222" cy="4351338"/>
          </a:xfrm>
        </p:spPr>
        <p:txBody>
          <a:bodyPr>
            <a:normAutofit lnSpcReduction="10000"/>
          </a:bodyPr>
          <a:lstStyle/>
          <a:p>
            <a:pPr marL="285750" lvl="0" indent="-285750">
              <a:spcBef>
                <a:spcPts val="0"/>
              </a:spcBef>
              <a:buClrTx/>
              <a:defRPr/>
            </a:pPr>
            <a:r>
              <a:rPr lang="en-US" dirty="0">
                <a:solidFill>
                  <a:srgbClr val="000000"/>
                </a:solidFill>
                <a:latin typeface="Calibri" panose="020F0502020204030204"/>
              </a:rPr>
              <a:t>Submit questions through the question box at any time!  We will do a Q&amp;A near the end of the webcast.</a:t>
            </a:r>
          </a:p>
          <a:p>
            <a:pPr marL="285750" lvl="0" indent="-285750">
              <a:spcBef>
                <a:spcPts val="0"/>
              </a:spcBef>
              <a:buClrTx/>
              <a:defRPr/>
            </a:pPr>
            <a:endParaRPr lang="en-US" dirty="0">
              <a:solidFill>
                <a:srgbClr val="000000"/>
              </a:solidFill>
              <a:latin typeface="Calibri" panose="020F0502020204030204"/>
            </a:endParaRPr>
          </a:p>
          <a:p>
            <a:pPr marL="285750" indent="-285750">
              <a:spcBef>
                <a:spcPts val="0"/>
              </a:spcBef>
              <a:buClrTx/>
              <a:defRPr/>
            </a:pPr>
            <a:r>
              <a:rPr lang="en-US" dirty="0">
                <a:solidFill>
                  <a:srgbClr val="000000"/>
                </a:solidFill>
                <a:latin typeface="Calibri" panose="020F0502020204030204"/>
              </a:rPr>
              <a:t>Slides and a recording of the webcast will be available at </a:t>
            </a:r>
            <a:r>
              <a:rPr lang="en-US" dirty="0">
                <a:solidFill>
                  <a:srgbClr val="000000"/>
                </a:solidFill>
                <a:latin typeface="Calibri" panose="020F0502020204030204"/>
                <a:hlinkClick r:id="rId2"/>
              </a:rPr>
              <a:t>www.waterrf.org</a:t>
            </a:r>
            <a:r>
              <a:rPr lang="en-US" dirty="0">
                <a:solidFill>
                  <a:srgbClr val="000000"/>
                </a:solidFill>
                <a:latin typeface="Calibri" panose="020F0502020204030204"/>
              </a:rPr>
              <a:t>.</a:t>
            </a:r>
          </a:p>
          <a:p>
            <a:pPr marL="285750" indent="-285750">
              <a:spcBef>
                <a:spcPts val="0"/>
              </a:spcBef>
              <a:buClrTx/>
              <a:defRPr/>
            </a:pPr>
            <a:endParaRPr lang="en-US" dirty="0">
              <a:solidFill>
                <a:srgbClr val="000000"/>
              </a:solidFill>
              <a:latin typeface="Calibri" panose="020F0502020204030204"/>
            </a:endParaRPr>
          </a:p>
          <a:p>
            <a:pPr marL="285750" indent="-285750">
              <a:spcBef>
                <a:spcPts val="0"/>
              </a:spcBef>
              <a:buClrTx/>
              <a:defRPr/>
            </a:pPr>
            <a:r>
              <a:rPr lang="en-US" dirty="0">
                <a:solidFill>
                  <a:srgbClr val="000000"/>
                </a:solidFill>
                <a:latin typeface="Calibri" panose="020F0502020204030204"/>
              </a:rPr>
              <a:t>Send an email to Michelle Suazo at </a:t>
            </a:r>
            <a:r>
              <a:rPr lang="en-US" dirty="0">
                <a:solidFill>
                  <a:srgbClr val="000000"/>
                </a:solidFill>
                <a:latin typeface="Calibri" panose="020F0502020204030204"/>
                <a:hlinkClick r:id="rId3"/>
              </a:rPr>
              <a:t>msuazo@waterrf.org</a:t>
            </a:r>
            <a:r>
              <a:rPr lang="en-US" dirty="0">
                <a:solidFill>
                  <a:srgbClr val="000000"/>
                </a:solidFill>
                <a:latin typeface="Calibri" panose="020F0502020204030204"/>
              </a:rPr>
              <a:t> for a PDH certificate. </a:t>
            </a:r>
          </a:p>
          <a:p>
            <a:pPr marL="285750" indent="-285750">
              <a:spcBef>
                <a:spcPts val="0"/>
              </a:spcBef>
              <a:buClrTx/>
              <a:defRPr/>
            </a:pPr>
            <a:endParaRPr lang="en-US" dirty="0">
              <a:solidFill>
                <a:srgbClr val="000000"/>
              </a:solidFill>
              <a:latin typeface="Calibri" panose="020F0502020204030204"/>
            </a:endParaRPr>
          </a:p>
          <a:p>
            <a:pPr marL="285750" lvl="0" indent="-285750">
              <a:spcBef>
                <a:spcPts val="0"/>
              </a:spcBef>
              <a:buClrTx/>
              <a:defRPr/>
            </a:pPr>
            <a:r>
              <a:rPr lang="en-US" dirty="0">
                <a:solidFill>
                  <a:srgbClr val="000000"/>
                </a:solidFill>
                <a:latin typeface="Calibri" panose="020F0502020204030204"/>
              </a:rPr>
              <a:t>Survey at the end of the webcast.</a:t>
            </a:r>
          </a:p>
          <a:p>
            <a:endParaRPr lang="en-US" dirty="0"/>
          </a:p>
        </p:txBody>
      </p:sp>
    </p:spTree>
    <p:extLst>
      <p:ext uri="{BB962C8B-B14F-4D97-AF65-F5344CB8AC3E}">
        <p14:creationId xmlns:p14="http://schemas.microsoft.com/office/powerpoint/2010/main" val="2407274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BACE-2B7E-474D-8937-984CCF678A08}"/>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E71B3EC5-B59A-4910-924B-EA7E540FF374}"/>
              </a:ext>
            </a:extLst>
          </p:cNvPr>
          <p:cNvSpPr>
            <a:spLocks noGrp="1"/>
          </p:cNvSpPr>
          <p:nvPr>
            <p:ph type="body" sz="quarter" idx="10"/>
          </p:nvPr>
        </p:nvSpPr>
        <p:spPr>
          <a:xfrm>
            <a:off x="511969" y="1881255"/>
            <a:ext cx="8120063" cy="3621769"/>
          </a:xfrm>
        </p:spPr>
        <p:txBody>
          <a:bodyPr/>
          <a:lstStyle/>
          <a:p>
            <a:r>
              <a:rPr lang="en-US" dirty="0"/>
              <a:t>Project Motivation/Guidebooks</a:t>
            </a:r>
          </a:p>
          <a:p>
            <a:r>
              <a:rPr lang="en-US" dirty="0"/>
              <a:t>Overview of DER Tools </a:t>
            </a:r>
          </a:p>
          <a:p>
            <a:pPr lvl="1"/>
            <a:r>
              <a:rPr lang="en-US" dirty="0"/>
              <a:t>Incentives, policies, and permitting</a:t>
            </a:r>
          </a:p>
          <a:p>
            <a:pPr lvl="1"/>
            <a:r>
              <a:rPr lang="en-US" dirty="0"/>
              <a:t>Technical and economic models</a:t>
            </a:r>
          </a:p>
          <a:p>
            <a:r>
              <a:rPr lang="en-US" dirty="0"/>
              <a:t>Case Study Learnings</a:t>
            </a:r>
          </a:p>
          <a:p>
            <a:pPr lvl="1"/>
            <a:r>
              <a:rPr lang="en-US" dirty="0"/>
              <a:t>Boulder Water – solar PV</a:t>
            </a:r>
          </a:p>
          <a:p>
            <a:pPr lvl="1"/>
            <a:r>
              <a:rPr lang="en-US" dirty="0"/>
              <a:t>DC Water – biomethane, thermal hydrolysis, and solar PV</a:t>
            </a:r>
          </a:p>
        </p:txBody>
      </p:sp>
    </p:spTree>
    <p:extLst>
      <p:ext uri="{BB962C8B-B14F-4D97-AF65-F5344CB8AC3E}">
        <p14:creationId xmlns:p14="http://schemas.microsoft.com/office/powerpoint/2010/main" val="2754948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Project Fundamentals (BEPTC)</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956" y="1354123"/>
            <a:ext cx="7400089" cy="45201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23120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2E14-9999-426D-B07F-523AAC4522CD}"/>
              </a:ext>
            </a:extLst>
          </p:cNvPr>
          <p:cNvSpPr>
            <a:spLocks noGrp="1"/>
          </p:cNvSpPr>
          <p:nvPr>
            <p:ph type="title"/>
          </p:nvPr>
        </p:nvSpPr>
        <p:spPr>
          <a:xfrm>
            <a:off x="457200" y="857251"/>
            <a:ext cx="5936343" cy="649245"/>
          </a:xfrm>
        </p:spPr>
        <p:txBody>
          <a:bodyPr/>
          <a:lstStyle/>
          <a:p>
            <a:r>
              <a:rPr lang="en-US" dirty="0"/>
              <a:t>Tools Summary – Appendix E</a:t>
            </a:r>
          </a:p>
        </p:txBody>
      </p:sp>
      <p:pic>
        <p:nvPicPr>
          <p:cNvPr id="4" name="table">
            <a:extLst>
              <a:ext uri="{FF2B5EF4-FFF2-40B4-BE49-F238E27FC236}">
                <a16:creationId xmlns:a16="http://schemas.microsoft.com/office/drawing/2014/main" id="{041BBE43-55D2-4004-B293-243CA30A1201}"/>
              </a:ext>
            </a:extLst>
          </p:cNvPr>
          <p:cNvPicPr>
            <a:picLocks noChangeAspect="1"/>
          </p:cNvPicPr>
          <p:nvPr/>
        </p:nvPicPr>
        <p:blipFill>
          <a:blip r:embed="rId2"/>
          <a:stretch>
            <a:fillRect/>
          </a:stretch>
        </p:blipFill>
        <p:spPr>
          <a:xfrm>
            <a:off x="1248003" y="1506496"/>
            <a:ext cx="6647994" cy="4496693"/>
          </a:xfrm>
          <a:prstGeom prst="rect">
            <a:avLst/>
          </a:prstGeom>
        </p:spPr>
      </p:pic>
    </p:spTree>
    <p:extLst>
      <p:ext uri="{BB962C8B-B14F-4D97-AF65-F5344CB8AC3E}">
        <p14:creationId xmlns:p14="http://schemas.microsoft.com/office/powerpoint/2010/main" val="3285046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804133"/>
            <a:ext cx="6172200" cy="685800"/>
          </a:xfrm>
        </p:spPr>
        <p:txBody>
          <a:bodyPr>
            <a:normAutofit/>
          </a:bodyPr>
          <a:lstStyle/>
          <a:p>
            <a:pPr marL="0" indent="0">
              <a:buNone/>
            </a:pPr>
            <a:r>
              <a:rPr lang="en-US" sz="1500" i="1" dirty="0"/>
              <a:t>One-stop shop for permits, processes, guidance, regulations, best practices, and other relevant information for renewable energy projects</a:t>
            </a:r>
          </a:p>
        </p:txBody>
      </p:sp>
      <p:sp>
        <p:nvSpPr>
          <p:cNvPr id="2" name="Title 1"/>
          <p:cNvSpPr>
            <a:spLocks noGrp="1"/>
          </p:cNvSpPr>
          <p:nvPr>
            <p:ph type="title"/>
          </p:nvPr>
        </p:nvSpPr>
        <p:spPr/>
        <p:txBody>
          <a:bodyPr>
            <a:noAutofit/>
          </a:bodyPr>
          <a:lstStyle/>
          <a:p>
            <a:r>
              <a:rPr lang="en-US" sz="2400" dirty="0"/>
              <a:t>RAPID Toolkit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857250"/>
            <a:ext cx="3136106" cy="6929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3272616" y="1572333"/>
            <a:ext cx="2534476" cy="300082"/>
          </a:xfrm>
          <a:prstGeom prst="rect">
            <a:avLst/>
          </a:prstGeom>
        </p:spPr>
        <p:txBody>
          <a:bodyPr wrap="none">
            <a:spAutoFit/>
          </a:bodyPr>
          <a:lstStyle/>
          <a:p>
            <a:pPr defTabSz="457200"/>
            <a:r>
              <a:rPr lang="en-US" sz="1350" dirty="0">
                <a:solidFill>
                  <a:srgbClr val="0079C1"/>
                </a:solidFill>
                <a:latin typeface="Calibri"/>
                <a:hlinkClick r:id="rId3"/>
              </a:rPr>
              <a:t>http://en.openei.org/wiki/RAPID</a:t>
            </a:r>
            <a:r>
              <a:rPr lang="en-US" sz="1350" dirty="0">
                <a:solidFill>
                  <a:srgbClr val="0079C1"/>
                </a:solidFill>
                <a:latin typeface="Calibri"/>
              </a:rPr>
              <a:t> </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408" y="2785893"/>
            <a:ext cx="2300619" cy="29847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2998" y="2328692"/>
            <a:ext cx="235743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201" y="2504503"/>
            <a:ext cx="4469455" cy="32661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37019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25D8-6187-4394-ACBC-39FF677A035C}"/>
              </a:ext>
            </a:extLst>
          </p:cNvPr>
          <p:cNvSpPr>
            <a:spLocks noGrp="1"/>
          </p:cNvSpPr>
          <p:nvPr>
            <p:ph type="title"/>
          </p:nvPr>
        </p:nvSpPr>
        <p:spPr/>
        <p:txBody>
          <a:bodyPr/>
          <a:lstStyle/>
          <a:p>
            <a:r>
              <a:rPr lang="en-US" dirty="0"/>
              <a:t>Database of State Incentives for Renewables and Efficiency (DSIRE)</a:t>
            </a:r>
          </a:p>
        </p:txBody>
      </p:sp>
      <p:sp>
        <p:nvSpPr>
          <p:cNvPr id="3" name="Text Placeholder 2">
            <a:extLst>
              <a:ext uri="{FF2B5EF4-FFF2-40B4-BE49-F238E27FC236}">
                <a16:creationId xmlns:a16="http://schemas.microsoft.com/office/drawing/2014/main" id="{BFC04A13-6323-4572-9952-42A177297269}"/>
              </a:ext>
            </a:extLst>
          </p:cNvPr>
          <p:cNvSpPr>
            <a:spLocks noGrp="1"/>
          </p:cNvSpPr>
          <p:nvPr>
            <p:ph type="body" sz="quarter" idx="10"/>
          </p:nvPr>
        </p:nvSpPr>
        <p:spPr/>
        <p:txBody>
          <a:bodyPr/>
          <a:lstStyle/>
          <a:p>
            <a:r>
              <a:rPr lang="en-US" dirty="0"/>
              <a:t>Run by NC Clean Energy Technology Center</a:t>
            </a:r>
          </a:p>
          <a:p>
            <a:r>
              <a:rPr lang="en-US" dirty="0"/>
              <a:t>Contains relevant incentives, policies, and utility programs</a:t>
            </a:r>
          </a:p>
          <a:p>
            <a:pPr lvl="1"/>
            <a:r>
              <a:rPr lang="en-US" dirty="0"/>
              <a:t>State and Federal level</a:t>
            </a:r>
          </a:p>
          <a:p>
            <a:pPr lvl="1"/>
            <a:r>
              <a:rPr lang="en-US" dirty="0"/>
              <a:t>Can filter by technology, incentive type, and sector </a:t>
            </a:r>
          </a:p>
          <a:p>
            <a:r>
              <a:rPr lang="en-US" dirty="0"/>
              <a:t>Publishes information regarding net metering policies by state</a:t>
            </a:r>
          </a:p>
          <a:p>
            <a:r>
              <a:rPr lang="en-US" dirty="0">
                <a:hlinkClick r:id="rId2"/>
              </a:rPr>
              <a:t>https://www.dsireusa.org/</a:t>
            </a:r>
            <a:endParaRPr lang="en-US" dirty="0"/>
          </a:p>
          <a:p>
            <a:endParaRPr lang="en-US" dirty="0"/>
          </a:p>
        </p:txBody>
      </p:sp>
    </p:spTree>
    <p:extLst>
      <p:ext uri="{BB962C8B-B14F-4D97-AF65-F5344CB8AC3E}">
        <p14:creationId xmlns:p14="http://schemas.microsoft.com/office/powerpoint/2010/main" val="395771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C413-2AC7-4B69-ABE6-AF53799D924C}"/>
              </a:ext>
            </a:extLst>
          </p:cNvPr>
          <p:cNvSpPr>
            <a:spLocks noGrp="1"/>
          </p:cNvSpPr>
          <p:nvPr>
            <p:ph type="title"/>
          </p:nvPr>
        </p:nvSpPr>
        <p:spPr/>
        <p:txBody>
          <a:bodyPr/>
          <a:lstStyle/>
          <a:p>
            <a:r>
              <a:rPr lang="en-US" dirty="0"/>
              <a:t>State and Local Energy Data (SLED)</a:t>
            </a:r>
          </a:p>
        </p:txBody>
      </p:sp>
      <p:sp>
        <p:nvSpPr>
          <p:cNvPr id="3" name="Text Placeholder 2">
            <a:extLst>
              <a:ext uri="{FF2B5EF4-FFF2-40B4-BE49-F238E27FC236}">
                <a16:creationId xmlns:a16="http://schemas.microsoft.com/office/drawing/2014/main" id="{C8117C2B-1BF0-402A-83B9-E64CE46AEEC8}"/>
              </a:ext>
            </a:extLst>
          </p:cNvPr>
          <p:cNvSpPr>
            <a:spLocks noGrp="1"/>
          </p:cNvSpPr>
          <p:nvPr>
            <p:ph type="body" sz="quarter" idx="10"/>
          </p:nvPr>
        </p:nvSpPr>
        <p:spPr/>
        <p:txBody>
          <a:bodyPr>
            <a:normAutofit/>
          </a:bodyPr>
          <a:lstStyle/>
          <a:p>
            <a:r>
              <a:rPr lang="en-US" dirty="0"/>
              <a:t>SLED providers an energy profiler and decision support tool </a:t>
            </a:r>
          </a:p>
          <a:p>
            <a:r>
              <a:rPr lang="en-US" dirty="0"/>
              <a:t>A city’s energy profile contains:</a:t>
            </a:r>
          </a:p>
          <a:p>
            <a:pPr lvl="1" fontAlgn="base"/>
            <a:r>
              <a:rPr lang="en-US" dirty="0"/>
              <a:t>Greenhouse gas emissions</a:t>
            </a:r>
          </a:p>
          <a:p>
            <a:pPr lvl="1" fontAlgn="base"/>
            <a:r>
              <a:rPr lang="en-US" dirty="0"/>
              <a:t>Electricity generation</a:t>
            </a:r>
          </a:p>
          <a:p>
            <a:pPr lvl="1" fontAlgn="base"/>
            <a:r>
              <a:rPr lang="en-US" dirty="0"/>
              <a:t>Natural gas and other fuel source costs</a:t>
            </a:r>
          </a:p>
          <a:p>
            <a:pPr lvl="1" fontAlgn="base"/>
            <a:r>
              <a:rPr lang="en-US" dirty="0"/>
              <a:t>Renewable energy resource potential</a:t>
            </a:r>
          </a:p>
          <a:p>
            <a:pPr lvl="1" fontAlgn="base"/>
            <a:r>
              <a:rPr lang="en-US" dirty="0"/>
              <a:t>Transportation, buildings, and industry data</a:t>
            </a:r>
          </a:p>
          <a:p>
            <a:pPr fontAlgn="base"/>
            <a:r>
              <a:rPr lang="en-US" dirty="0"/>
              <a:t>Provides insight for developers, utilities, and policy makers of past DER actions </a:t>
            </a:r>
          </a:p>
          <a:p>
            <a:r>
              <a:rPr lang="en-US" dirty="0">
                <a:hlinkClick r:id="rId2"/>
              </a:rPr>
              <a:t>https://www.eere.energy.gov/sled/#/</a:t>
            </a:r>
            <a:endParaRPr lang="en-US" dirty="0"/>
          </a:p>
          <a:p>
            <a:endParaRPr lang="en-US" dirty="0"/>
          </a:p>
        </p:txBody>
      </p:sp>
    </p:spTree>
    <p:extLst>
      <p:ext uri="{BB962C8B-B14F-4D97-AF65-F5344CB8AC3E}">
        <p14:creationId xmlns:p14="http://schemas.microsoft.com/office/powerpoint/2010/main" val="714727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7591" y="885480"/>
            <a:ext cx="7348818" cy="513270"/>
          </a:xfrm>
        </p:spPr>
        <p:txBody>
          <a:bodyPr>
            <a:normAutofit/>
          </a:bodyPr>
          <a:lstStyle/>
          <a:p>
            <a:r>
              <a:rPr lang="en-US" sz="2400" dirty="0"/>
              <a:t>Renewable Energy Interactive Mapping Tools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884379"/>
            <a:ext cx="5200650" cy="37796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3486150" y="1543050"/>
            <a:ext cx="1771650" cy="300082"/>
          </a:xfrm>
          <a:prstGeom prst="rect">
            <a:avLst/>
          </a:prstGeom>
          <a:noFill/>
        </p:spPr>
        <p:txBody>
          <a:bodyPr wrap="square" rtlCol="0">
            <a:spAutoFit/>
          </a:bodyPr>
          <a:lstStyle/>
          <a:p>
            <a:pPr defTabSz="457200"/>
            <a:r>
              <a:rPr lang="en-US" sz="1350" dirty="0">
                <a:solidFill>
                  <a:srgbClr val="0079C1"/>
                </a:solidFill>
                <a:latin typeface="Calibri"/>
                <a:hlinkClick r:id="rId3"/>
              </a:rPr>
              <a:t>https://maps.nrel.gov/</a:t>
            </a:r>
            <a:r>
              <a:rPr lang="en-US" sz="1350" dirty="0">
                <a:solidFill>
                  <a:srgbClr val="0079C1"/>
                </a:solidFill>
                <a:latin typeface="Calibri"/>
              </a:rPr>
              <a:t> </a:t>
            </a:r>
          </a:p>
        </p:txBody>
      </p:sp>
    </p:spTree>
    <p:extLst>
      <p:ext uri="{BB962C8B-B14F-4D97-AF65-F5344CB8AC3E}">
        <p14:creationId xmlns:p14="http://schemas.microsoft.com/office/powerpoint/2010/main" val="1354808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Interactive Tool Features – Technical Potential</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2559" y="1485902"/>
            <a:ext cx="2839393" cy="19675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1988" y="3516059"/>
            <a:ext cx="2789963" cy="2224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1" y="2689622"/>
            <a:ext cx="1415667" cy="17073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1020" y="1603316"/>
            <a:ext cx="1947863" cy="41816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34439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967" y="1475243"/>
            <a:ext cx="6156396" cy="557203"/>
          </a:xfrm>
        </p:spPr>
        <p:txBody>
          <a:bodyPr>
            <a:noAutofit/>
          </a:bodyPr>
          <a:lstStyle/>
          <a:p>
            <a:pPr marL="0" indent="0" algn="ctr">
              <a:buNone/>
            </a:pPr>
            <a:r>
              <a:rPr lang="en-US" sz="1650" dirty="0">
                <a:latin typeface="Segoe UI Light" panose="020B0502040204020203" pitchFamily="34" charset="0"/>
                <a:cs typeface="Segoe UI Light" panose="020B0502040204020203" pitchFamily="34" charset="0"/>
              </a:rPr>
              <a:t>Free software that enable detailed performance and financial analysis for renewable energy systems</a:t>
            </a:r>
          </a:p>
        </p:txBody>
      </p:sp>
      <p:sp>
        <p:nvSpPr>
          <p:cNvPr id="3" name="Title 2"/>
          <p:cNvSpPr>
            <a:spLocks noGrp="1"/>
          </p:cNvSpPr>
          <p:nvPr>
            <p:ph type="title"/>
          </p:nvPr>
        </p:nvSpPr>
        <p:spPr/>
        <p:txBody>
          <a:bodyPr>
            <a:normAutofit/>
          </a:bodyPr>
          <a:lstStyle/>
          <a:p>
            <a:r>
              <a:rPr lang="en-US" dirty="0">
                <a:latin typeface="Segoe UI Light" panose="020B0502040204020203" pitchFamily="34" charset="0"/>
                <a:cs typeface="Segoe UI Light" panose="020B0502040204020203" pitchFamily="34" charset="0"/>
              </a:rPr>
              <a:t>System Advisor Model (SAM) &amp; PVWatts</a:t>
            </a:r>
          </a:p>
        </p:txBody>
      </p:sp>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555" y="2153565"/>
            <a:ext cx="3258337" cy="2291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838509" y="5110628"/>
            <a:ext cx="2340449" cy="300082"/>
          </a:xfrm>
          <a:prstGeom prst="rect">
            <a:avLst/>
          </a:prstGeom>
        </p:spPr>
        <p:txBody>
          <a:bodyPr wrap="none">
            <a:spAutoFit/>
          </a:bodyPr>
          <a:lstStyle/>
          <a:p>
            <a:pPr defTabSz="457200"/>
            <a:r>
              <a:rPr lang="en-US" sz="1350" dirty="0">
                <a:solidFill>
                  <a:srgbClr val="333333"/>
                </a:solidFill>
                <a:latin typeface="Segoe UI Light" panose="020B0502040204020203" pitchFamily="34" charset="0"/>
                <a:cs typeface="Segoe UI Light" panose="020B0502040204020203" pitchFamily="34" charset="0"/>
                <a:hlinkClick r:id="rId4"/>
              </a:rPr>
              <a:t>http://sam.nrel.gov/download</a:t>
            </a:r>
            <a:endParaRPr lang="en-US" sz="1350" dirty="0">
              <a:solidFill>
                <a:srgbClr val="333333"/>
              </a:solidFill>
              <a:latin typeface="Segoe UI Light" panose="020B0502040204020203" pitchFamily="34" charset="0"/>
              <a:cs typeface="Segoe UI Light" panose="020B0502040204020203" pitchFamily="34" charset="0"/>
            </a:endParaRPr>
          </a:p>
        </p:txBody>
      </p:sp>
      <p:pic>
        <p:nvPicPr>
          <p:cNvPr id="15" name="Picture 2">
            <a:extLst>
              <a:ext uri="{FF2B5EF4-FFF2-40B4-BE49-F238E27FC236}">
                <a16:creationId xmlns:a16="http://schemas.microsoft.com/office/drawing/2014/main" id="{D0247BCD-9D06-4428-80BB-DDC38DC8FCB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2165631" y="2546700"/>
            <a:ext cx="3612481" cy="2291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a:extLst>
              <a:ext uri="{FF2B5EF4-FFF2-40B4-BE49-F238E27FC236}">
                <a16:creationId xmlns:a16="http://schemas.microsoft.com/office/drawing/2014/main" id="{C24B8610-9031-4423-BDEB-3FBA05E43607}"/>
              </a:ext>
            </a:extLst>
          </p:cNvPr>
          <p:cNvGrpSpPr/>
          <p:nvPr/>
        </p:nvGrpSpPr>
        <p:grpSpPr>
          <a:xfrm>
            <a:off x="7073825" y="910270"/>
            <a:ext cx="963725" cy="541564"/>
            <a:chOff x="7907764" y="70694"/>
            <a:chExt cx="1284966" cy="722084"/>
          </a:xfrm>
        </p:grpSpPr>
        <p:pic>
          <p:nvPicPr>
            <p:cNvPr id="13" name="Picture 2" descr="C:\Users\jfreeman\AppData\Local\Microsoft\Windows\Temporary Internet Files\Content.Outlook\7NSWCMBD\sam_icon_128.png">
              <a:extLst>
                <a:ext uri="{FF2B5EF4-FFF2-40B4-BE49-F238E27FC236}">
                  <a16:creationId xmlns:a16="http://schemas.microsoft.com/office/drawing/2014/main" id="{E0CE9457-A009-404F-B852-E8DFE1CE549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296541" y="70694"/>
              <a:ext cx="464903" cy="4649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851A500-BE0A-4F38-AFEF-BDFA35570F41}"/>
                </a:ext>
              </a:extLst>
            </p:cNvPr>
            <p:cNvSpPr txBox="1"/>
            <p:nvPr/>
          </p:nvSpPr>
          <p:spPr>
            <a:xfrm>
              <a:off x="7907764" y="531168"/>
              <a:ext cx="1284966" cy="261610"/>
            </a:xfrm>
            <a:prstGeom prst="rect">
              <a:avLst/>
            </a:prstGeom>
            <a:noFill/>
          </p:spPr>
          <p:txBody>
            <a:bodyPr wrap="none" rtlCol="0">
              <a:spAutoFit/>
            </a:bodyPr>
            <a:lstStyle/>
            <a:p>
              <a:pPr defTabSz="457200"/>
              <a:r>
                <a:rPr lang="en-US" sz="675" dirty="0">
                  <a:solidFill>
                    <a:srgbClr val="FFFFFF"/>
                  </a:solidFill>
                  <a:latin typeface="Calibri"/>
                </a:rPr>
                <a:t>System Advisor Model</a:t>
              </a:r>
            </a:p>
          </p:txBody>
        </p:sp>
      </p:grpSp>
      <p:sp>
        <p:nvSpPr>
          <p:cNvPr id="11" name="Rectangle 10">
            <a:extLst>
              <a:ext uri="{FF2B5EF4-FFF2-40B4-BE49-F238E27FC236}">
                <a16:creationId xmlns:a16="http://schemas.microsoft.com/office/drawing/2014/main" id="{06964176-FE8F-41BD-BDA3-F66A3AAC9478}"/>
              </a:ext>
            </a:extLst>
          </p:cNvPr>
          <p:cNvSpPr/>
          <p:nvPr/>
        </p:nvSpPr>
        <p:spPr>
          <a:xfrm>
            <a:off x="2027296" y="5288621"/>
            <a:ext cx="1877181" cy="300082"/>
          </a:xfrm>
          <a:prstGeom prst="rect">
            <a:avLst/>
          </a:prstGeom>
        </p:spPr>
        <p:txBody>
          <a:bodyPr wrap="none">
            <a:spAutoFit/>
          </a:bodyPr>
          <a:lstStyle/>
          <a:p>
            <a:pPr defTabSz="457200"/>
            <a:r>
              <a:rPr lang="en-US" sz="1350" u="sng" dirty="0">
                <a:solidFill>
                  <a:srgbClr val="333333"/>
                </a:solidFill>
                <a:latin typeface="Segoe UI Light" panose="020B0502040204020203" pitchFamily="34" charset="0"/>
                <a:cs typeface="Segoe UI Light" panose="020B0502040204020203" pitchFamily="34" charset="0"/>
                <a:hlinkClick r:id="rId7"/>
              </a:rPr>
              <a:t>https://pvwatts.nrel.gov</a:t>
            </a:r>
            <a:endParaRPr lang="en-US" sz="1350" u="sng" dirty="0">
              <a:solidFill>
                <a:srgbClr val="333333"/>
              </a:solidFill>
              <a:latin typeface="Segoe UI Light" panose="020B0502040204020203" pitchFamily="34" charset="0"/>
              <a:cs typeface="Segoe UI Light" panose="020B0502040204020203" pitchFamily="34" charset="0"/>
            </a:endParaRPr>
          </a:p>
        </p:txBody>
      </p:sp>
      <p:sp>
        <p:nvSpPr>
          <p:cNvPr id="16" name="Content Placeholder 1">
            <a:extLst>
              <a:ext uri="{FF2B5EF4-FFF2-40B4-BE49-F238E27FC236}">
                <a16:creationId xmlns:a16="http://schemas.microsoft.com/office/drawing/2014/main" id="{8D2E08C1-D590-4A12-BEB6-EC1AED98C516}"/>
              </a:ext>
            </a:extLst>
          </p:cNvPr>
          <p:cNvSpPr txBox="1">
            <a:spLocks/>
          </p:cNvSpPr>
          <p:nvPr/>
        </p:nvSpPr>
        <p:spPr>
          <a:xfrm>
            <a:off x="6246972" y="1605614"/>
            <a:ext cx="2585546" cy="4196271"/>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800" b="0" kern="1200">
                <a:solidFill>
                  <a:srgbClr val="353A3E"/>
                </a:solidFill>
                <a:latin typeface="Calibri"/>
                <a:ea typeface="+mn-ea"/>
                <a:cs typeface="Calibri"/>
              </a:defRPr>
            </a:lvl1pPr>
            <a:lvl2pPr marL="742950" indent="-285750" algn="l" defTabSz="914400" rtl="0" eaLnBrk="1" latinLnBrk="0" hangingPunct="1">
              <a:spcBef>
                <a:spcPct val="20000"/>
              </a:spcBef>
              <a:buSzPct val="80000"/>
              <a:buFont typeface="Courier New" pitchFamily="49" charset="0"/>
              <a:buChar char="o"/>
              <a:defRPr sz="2600" kern="1200">
                <a:solidFill>
                  <a:srgbClr val="353A3E"/>
                </a:solidFill>
                <a:latin typeface="Calibri"/>
                <a:ea typeface="+mn-ea"/>
                <a:cs typeface="Calibri"/>
              </a:defRPr>
            </a:lvl2pPr>
            <a:lvl3pPr marL="1143000" indent="-228600" algn="l" defTabSz="914400" rtl="0" eaLnBrk="1" latinLnBrk="0" hangingPunct="1">
              <a:spcBef>
                <a:spcPct val="20000"/>
              </a:spcBef>
              <a:buFont typeface="Calibri" pitchFamily="34" charset="0"/>
              <a:buChar char="–"/>
              <a:defRPr sz="2400" kern="1200">
                <a:solidFill>
                  <a:srgbClr val="353A3E"/>
                </a:solidFill>
                <a:latin typeface="Calibri"/>
                <a:ea typeface="+mn-ea"/>
                <a:cs typeface="Calibri"/>
              </a:defRPr>
            </a:lvl3pPr>
            <a:lvl4pPr marL="1600200" indent="-228600" algn="l" defTabSz="914400" rtl="0" eaLnBrk="1" latinLnBrk="0" hangingPunct="1">
              <a:spcBef>
                <a:spcPct val="20000"/>
              </a:spcBef>
              <a:buFont typeface="Wingdings" pitchFamily="2" charset="2"/>
              <a:buChar char="§"/>
              <a:defRPr sz="2000" kern="1200">
                <a:solidFill>
                  <a:srgbClr val="353A3E"/>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rgbClr val="353A3E"/>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cs typeface="Segoe UI Light" panose="020B0502040204020203" pitchFamily="34" charset="0"/>
              </a:rPr>
              <a:t>Technologies</a:t>
            </a:r>
          </a:p>
          <a:p>
            <a:pPr marL="0" indent="0">
              <a:buNone/>
            </a:pPr>
            <a:r>
              <a:rPr lang="en-US" sz="1200" dirty="0">
                <a:cs typeface="Segoe UI Light" panose="020B0502040204020203" pitchFamily="34" charset="0"/>
              </a:rPr>
              <a:t>Photovoltaics, detailed &amp; PVWatts</a:t>
            </a:r>
          </a:p>
          <a:p>
            <a:pPr marL="0" indent="0">
              <a:buNone/>
            </a:pPr>
            <a:r>
              <a:rPr lang="en-US" sz="1200" dirty="0">
                <a:cs typeface="Segoe UI Light" panose="020B0502040204020203" pitchFamily="34" charset="0"/>
              </a:rPr>
              <a:t>Battery storage</a:t>
            </a:r>
          </a:p>
          <a:p>
            <a:pPr marL="0" indent="0">
              <a:buNone/>
            </a:pPr>
            <a:r>
              <a:rPr lang="en-US" sz="1200" dirty="0">
                <a:cs typeface="Segoe UI Light" panose="020B0502040204020203" pitchFamily="34" charset="0"/>
              </a:rPr>
              <a:t>Concentrating solar power</a:t>
            </a:r>
          </a:p>
          <a:p>
            <a:pPr marL="0" indent="0">
              <a:buNone/>
            </a:pPr>
            <a:r>
              <a:rPr lang="en-US" sz="1200" dirty="0">
                <a:cs typeface="Segoe UI Light" panose="020B0502040204020203" pitchFamily="34" charset="0"/>
              </a:rPr>
              <a:t>Wind</a:t>
            </a:r>
          </a:p>
          <a:p>
            <a:pPr marL="0" indent="0">
              <a:buNone/>
            </a:pPr>
            <a:r>
              <a:rPr lang="en-US" sz="1200" dirty="0">
                <a:cs typeface="Segoe UI Light" panose="020B0502040204020203" pitchFamily="34" charset="0"/>
              </a:rPr>
              <a:t>Geothermal</a:t>
            </a:r>
          </a:p>
          <a:p>
            <a:pPr marL="0" indent="0">
              <a:buNone/>
            </a:pPr>
            <a:r>
              <a:rPr lang="en-US" sz="1200" dirty="0">
                <a:cs typeface="Segoe UI Light" panose="020B0502040204020203" pitchFamily="34" charset="0"/>
              </a:rPr>
              <a:t>Biomass</a:t>
            </a:r>
          </a:p>
          <a:p>
            <a:pPr marL="0" indent="0">
              <a:buNone/>
            </a:pPr>
            <a:r>
              <a:rPr lang="en-US" sz="1200" dirty="0">
                <a:cs typeface="Segoe UI Light" panose="020B0502040204020203" pitchFamily="34" charset="0"/>
              </a:rPr>
              <a:t>Solar water heating</a:t>
            </a:r>
          </a:p>
          <a:p>
            <a:pPr marL="0" indent="0">
              <a:buNone/>
            </a:pPr>
            <a:endParaRPr lang="en-US" sz="1200" b="1" dirty="0">
              <a:cs typeface="Segoe UI Light" panose="020B0502040204020203" pitchFamily="34" charset="0"/>
            </a:endParaRPr>
          </a:p>
          <a:p>
            <a:pPr marL="0" indent="0">
              <a:buNone/>
            </a:pPr>
            <a:r>
              <a:rPr lang="en-US" sz="1200" b="1" dirty="0">
                <a:cs typeface="Segoe UI Light" panose="020B0502040204020203" pitchFamily="34" charset="0"/>
              </a:rPr>
              <a:t>Financials</a:t>
            </a:r>
          </a:p>
          <a:p>
            <a:pPr marL="0" indent="0">
              <a:buNone/>
            </a:pPr>
            <a:r>
              <a:rPr lang="en-US" sz="1200" dirty="0">
                <a:cs typeface="Segoe UI Light" panose="020B0502040204020203" pitchFamily="34" charset="0"/>
              </a:rPr>
              <a:t>Behind-the-meter </a:t>
            </a:r>
          </a:p>
          <a:p>
            <a:pPr marL="0" indent="0">
              <a:buNone/>
            </a:pPr>
            <a:r>
              <a:rPr lang="en-US" sz="1200" dirty="0">
                <a:cs typeface="Segoe UI Light" panose="020B0502040204020203" pitchFamily="34" charset="0"/>
              </a:rPr>
              <a:t>     residential</a:t>
            </a:r>
          </a:p>
          <a:p>
            <a:pPr marL="0" indent="0">
              <a:buNone/>
            </a:pPr>
            <a:r>
              <a:rPr lang="en-US" sz="1200" dirty="0">
                <a:cs typeface="Segoe UI Light" panose="020B0502040204020203" pitchFamily="34" charset="0"/>
              </a:rPr>
              <a:t>     commercial</a:t>
            </a:r>
          </a:p>
          <a:p>
            <a:pPr marL="0" indent="0">
              <a:buNone/>
            </a:pPr>
            <a:r>
              <a:rPr lang="en-US" sz="1200" dirty="0">
                <a:cs typeface="Segoe UI Light" panose="020B0502040204020203" pitchFamily="34" charset="0"/>
              </a:rPr>
              <a:t>Power purchase agreements</a:t>
            </a:r>
          </a:p>
          <a:p>
            <a:pPr marL="0" indent="0">
              <a:buNone/>
            </a:pPr>
            <a:r>
              <a:rPr lang="en-US" sz="1200" dirty="0">
                <a:cs typeface="Segoe UI Light" panose="020B0502040204020203" pitchFamily="34" charset="0"/>
              </a:rPr>
              <a:t>     single owner</a:t>
            </a:r>
          </a:p>
          <a:p>
            <a:pPr marL="0" indent="0">
              <a:buNone/>
            </a:pPr>
            <a:r>
              <a:rPr lang="en-US" sz="1200" dirty="0">
                <a:cs typeface="Segoe UI Light" panose="020B0502040204020203" pitchFamily="34" charset="0"/>
              </a:rPr>
              <a:t>     equity flips</a:t>
            </a:r>
          </a:p>
          <a:p>
            <a:pPr marL="0" indent="0">
              <a:buNone/>
            </a:pPr>
            <a:r>
              <a:rPr lang="en-US" sz="1200" dirty="0">
                <a:cs typeface="Segoe UI Light" panose="020B0502040204020203" pitchFamily="34" charset="0"/>
              </a:rPr>
              <a:t>     sale-leaseback</a:t>
            </a:r>
          </a:p>
          <a:p>
            <a:pPr marL="0" indent="0">
              <a:buNone/>
            </a:pPr>
            <a:r>
              <a:rPr lang="en-US" sz="1200" dirty="0">
                <a:cs typeface="Segoe UI Light" panose="020B0502040204020203" pitchFamily="34" charset="0"/>
              </a:rPr>
              <a:t>Simple LCOE calculator</a:t>
            </a:r>
          </a:p>
        </p:txBody>
      </p:sp>
    </p:spTree>
    <p:extLst>
      <p:ext uri="{BB962C8B-B14F-4D97-AF65-F5344CB8AC3E}">
        <p14:creationId xmlns:p14="http://schemas.microsoft.com/office/powerpoint/2010/main" val="1378424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Segoe UI Light" panose="020B0502040204020203" pitchFamily="34" charset="0"/>
                <a:cs typeface="Segoe UI Light" panose="020B0502040204020203" pitchFamily="34" charset="0"/>
              </a:rPr>
              <a:t>Steps to Modeling Renewable Energy</a:t>
            </a:r>
          </a:p>
        </p:txBody>
      </p:sp>
      <p:sp>
        <p:nvSpPr>
          <p:cNvPr id="4" name="TextBox 3"/>
          <p:cNvSpPr txBox="1"/>
          <p:nvPr/>
        </p:nvSpPr>
        <p:spPr>
          <a:xfrm>
            <a:off x="-464500" y="1257088"/>
            <a:ext cx="184731" cy="300082"/>
          </a:xfrm>
          <a:prstGeom prst="rect">
            <a:avLst/>
          </a:prstGeom>
          <a:noFill/>
        </p:spPr>
        <p:txBody>
          <a:bodyPr wrap="none" rtlCol="0">
            <a:spAutoFit/>
          </a:bodyPr>
          <a:lstStyle/>
          <a:p>
            <a:pPr defTabSz="457200"/>
            <a:endParaRPr lang="en-US" sz="1350" dirty="0">
              <a:solidFill>
                <a:srgbClr val="333333"/>
              </a:solidFill>
              <a:latin typeface="Calibri"/>
            </a:endParaRPr>
          </a:p>
        </p:txBody>
      </p:sp>
      <p:sp>
        <p:nvSpPr>
          <p:cNvPr id="12" name="Rounded Rectangle 11"/>
          <p:cNvSpPr/>
          <p:nvPr/>
        </p:nvSpPr>
        <p:spPr>
          <a:xfrm>
            <a:off x="2492939" y="1534087"/>
            <a:ext cx="1592826" cy="407424"/>
          </a:xfrm>
          <a:prstGeom prst="roundRect">
            <a:avLst/>
          </a:prstGeom>
          <a:solidFill>
            <a:schemeClr val="accent2">
              <a:lumMod val="75000"/>
            </a:schemeClr>
          </a:solidFill>
          <a:ln w="38100" cap="flat" cmpd="sng" algn="ctr">
            <a:noFill/>
            <a:prstDash val="solid"/>
          </a:ln>
          <a:effectLst/>
        </p:spPr>
        <p:txBody>
          <a:bodyPr rtlCol="0" anchor="ctr"/>
          <a:lstStyle/>
          <a:p>
            <a:pPr algn="ctr" defTabSz="685800">
              <a:defRPr/>
            </a:pPr>
            <a:r>
              <a:rPr lang="en-US" kern="0" dirty="0">
                <a:solidFill>
                  <a:srgbClr val="FFFFFF"/>
                </a:solidFill>
                <a:latin typeface="Segoe UI Light" panose="020B0502040204020203" pitchFamily="34" charset="0"/>
                <a:cs typeface="Segoe UI Light" panose="020B0502040204020203" pitchFamily="34" charset="0"/>
              </a:rPr>
              <a:t>Weather Data</a:t>
            </a:r>
          </a:p>
        </p:txBody>
      </p:sp>
      <p:grpSp>
        <p:nvGrpSpPr>
          <p:cNvPr id="13" name="Group 12"/>
          <p:cNvGrpSpPr/>
          <p:nvPr/>
        </p:nvGrpSpPr>
        <p:grpSpPr>
          <a:xfrm>
            <a:off x="3152009" y="1993131"/>
            <a:ext cx="274689" cy="274689"/>
            <a:chOff x="4191000" y="1447800"/>
            <a:chExt cx="457200" cy="457200"/>
          </a:xfrm>
          <a:effectLst/>
        </p:grpSpPr>
        <p:cxnSp>
          <p:nvCxnSpPr>
            <p:cNvPr id="14" name="Straight Connector 13"/>
            <p:cNvCxnSpPr/>
            <p:nvPr/>
          </p:nvCxnSpPr>
          <p:spPr>
            <a:xfrm rot="5400000">
              <a:off x="4191000" y="1676400"/>
              <a:ext cx="457200" cy="0"/>
            </a:xfrm>
            <a:prstGeom prst="line">
              <a:avLst/>
            </a:prstGeom>
            <a:noFill/>
            <a:ln w="76200" cap="flat" cmpd="sng" algn="ctr">
              <a:solidFill>
                <a:srgbClr val="000000"/>
              </a:solidFill>
              <a:prstDash val="solid"/>
            </a:ln>
            <a:effectLst/>
          </p:spPr>
        </p:cxnSp>
        <p:cxnSp>
          <p:nvCxnSpPr>
            <p:cNvPr id="15" name="Straight Connector 14"/>
            <p:cNvCxnSpPr/>
            <p:nvPr/>
          </p:nvCxnSpPr>
          <p:spPr>
            <a:xfrm>
              <a:off x="4191000" y="1676400"/>
              <a:ext cx="457200" cy="0"/>
            </a:xfrm>
            <a:prstGeom prst="line">
              <a:avLst/>
            </a:prstGeom>
            <a:noFill/>
            <a:ln w="76200" cap="flat" cmpd="sng" algn="ctr">
              <a:solidFill>
                <a:srgbClr val="000000"/>
              </a:solidFill>
              <a:prstDash val="solid"/>
            </a:ln>
            <a:effectLst/>
          </p:spPr>
        </p:cxnSp>
      </p:grpSp>
      <p:sp>
        <p:nvSpPr>
          <p:cNvPr id="16" name="Rounded Rectangle 15"/>
          <p:cNvSpPr/>
          <p:nvPr/>
        </p:nvSpPr>
        <p:spPr>
          <a:xfrm>
            <a:off x="2492939" y="2348936"/>
            <a:ext cx="1592826" cy="407424"/>
          </a:xfrm>
          <a:prstGeom prst="roundRect">
            <a:avLst/>
          </a:prstGeom>
          <a:solidFill>
            <a:schemeClr val="accent2">
              <a:lumMod val="75000"/>
            </a:schemeClr>
          </a:solidFill>
          <a:ln w="38100" cap="flat" cmpd="sng" algn="ctr">
            <a:noFill/>
            <a:prstDash val="solid"/>
          </a:ln>
          <a:effectLst/>
        </p:spPr>
        <p:txBody>
          <a:bodyPr rtlCol="0" anchor="ctr"/>
          <a:lstStyle/>
          <a:p>
            <a:pPr algn="ctr" defTabSz="685800">
              <a:defRPr/>
            </a:pPr>
            <a:r>
              <a:rPr lang="en-US" kern="0" dirty="0">
                <a:solidFill>
                  <a:srgbClr val="FFFFFF"/>
                </a:solidFill>
                <a:latin typeface="Segoe UI Light" panose="020B0502040204020203" pitchFamily="34" charset="0"/>
                <a:cs typeface="Segoe UI Light" panose="020B0502040204020203" pitchFamily="34" charset="0"/>
              </a:rPr>
              <a:t>System Specs</a:t>
            </a:r>
          </a:p>
        </p:txBody>
      </p:sp>
      <p:grpSp>
        <p:nvGrpSpPr>
          <p:cNvPr id="17" name="Group 16"/>
          <p:cNvGrpSpPr/>
          <p:nvPr/>
        </p:nvGrpSpPr>
        <p:grpSpPr>
          <a:xfrm>
            <a:off x="3134955" y="3807181"/>
            <a:ext cx="308795" cy="99551"/>
            <a:chOff x="4724400" y="1752600"/>
            <a:chExt cx="457200" cy="228600"/>
          </a:xfrm>
          <a:effectLst/>
        </p:grpSpPr>
        <p:cxnSp>
          <p:nvCxnSpPr>
            <p:cNvPr id="18" name="Straight Connector 17"/>
            <p:cNvCxnSpPr/>
            <p:nvPr/>
          </p:nvCxnSpPr>
          <p:spPr>
            <a:xfrm>
              <a:off x="4724400" y="1752600"/>
              <a:ext cx="457200" cy="0"/>
            </a:xfrm>
            <a:prstGeom prst="line">
              <a:avLst/>
            </a:prstGeom>
            <a:noFill/>
            <a:ln w="76200" cap="flat" cmpd="sng" algn="ctr">
              <a:solidFill>
                <a:srgbClr val="000000"/>
              </a:solidFill>
              <a:prstDash val="solid"/>
            </a:ln>
            <a:effectLst/>
          </p:spPr>
        </p:cxnSp>
        <p:cxnSp>
          <p:nvCxnSpPr>
            <p:cNvPr id="19" name="Straight Connector 18"/>
            <p:cNvCxnSpPr/>
            <p:nvPr/>
          </p:nvCxnSpPr>
          <p:spPr>
            <a:xfrm>
              <a:off x="4724400" y="1981200"/>
              <a:ext cx="457200" cy="0"/>
            </a:xfrm>
            <a:prstGeom prst="line">
              <a:avLst/>
            </a:prstGeom>
            <a:noFill/>
            <a:ln w="76200" cap="flat" cmpd="sng" algn="ctr">
              <a:solidFill>
                <a:srgbClr val="000000"/>
              </a:solidFill>
              <a:prstDash val="solid"/>
            </a:ln>
            <a:effectLst/>
          </p:spPr>
        </p:cxnSp>
      </p:grpSp>
      <p:sp>
        <p:nvSpPr>
          <p:cNvPr id="20" name="Rounded Rectangle 19"/>
          <p:cNvSpPr/>
          <p:nvPr/>
        </p:nvSpPr>
        <p:spPr>
          <a:xfrm>
            <a:off x="2492939" y="4044076"/>
            <a:ext cx="1592826" cy="650773"/>
          </a:xfrm>
          <a:prstGeom prst="roundRect">
            <a:avLst/>
          </a:prstGeom>
          <a:solidFill>
            <a:schemeClr val="accent2">
              <a:lumMod val="75000"/>
            </a:schemeClr>
          </a:solidFill>
          <a:ln w="38100" cap="flat" cmpd="sng" algn="ctr">
            <a:noFill/>
            <a:prstDash val="solid"/>
          </a:ln>
          <a:effectLst/>
        </p:spPr>
        <p:txBody>
          <a:bodyPr rtlCol="0" anchor="ctr"/>
          <a:lstStyle/>
          <a:p>
            <a:pPr algn="ctr" defTabSz="685800">
              <a:defRPr/>
            </a:pPr>
            <a:r>
              <a:rPr lang="en-US" kern="0" dirty="0">
                <a:solidFill>
                  <a:srgbClr val="FFFFFF"/>
                </a:solidFill>
                <a:latin typeface="Segoe UI Light" panose="020B0502040204020203" pitchFamily="34" charset="0"/>
                <a:cs typeface="Segoe UI Light" panose="020B0502040204020203" pitchFamily="34" charset="0"/>
              </a:rPr>
              <a:t>Electricity Production</a:t>
            </a:r>
          </a:p>
        </p:txBody>
      </p:sp>
      <p:cxnSp>
        <p:nvCxnSpPr>
          <p:cNvPr id="21" name="Elbow Connector 20"/>
          <p:cNvCxnSpPr>
            <a:stCxn id="20" idx="2"/>
            <a:endCxn id="22" idx="1"/>
          </p:cNvCxnSpPr>
          <p:nvPr/>
        </p:nvCxnSpPr>
        <p:spPr>
          <a:xfrm rot="5400000" flipH="1" flipV="1">
            <a:off x="2685362" y="2341790"/>
            <a:ext cx="2957049" cy="1749066"/>
          </a:xfrm>
          <a:prstGeom prst="bentConnector4">
            <a:avLst>
              <a:gd name="adj1" fmla="val -5798"/>
              <a:gd name="adj2" fmla="val 72767"/>
            </a:avLst>
          </a:prstGeom>
          <a:noFill/>
          <a:ln w="76200" cap="flat" cmpd="sng" algn="ctr">
            <a:solidFill>
              <a:srgbClr val="000000"/>
            </a:solidFill>
            <a:prstDash val="solid"/>
            <a:tailEnd type="arrow"/>
          </a:ln>
          <a:effectLst/>
        </p:spPr>
      </p:cxnSp>
      <p:sp>
        <p:nvSpPr>
          <p:cNvPr id="22" name="Rounded Rectangle 21"/>
          <p:cNvSpPr/>
          <p:nvPr/>
        </p:nvSpPr>
        <p:spPr>
          <a:xfrm>
            <a:off x="5038418" y="1534087"/>
            <a:ext cx="1592826" cy="407424"/>
          </a:xfrm>
          <a:prstGeom prst="roundRect">
            <a:avLst/>
          </a:prstGeom>
          <a:solidFill>
            <a:schemeClr val="accent4">
              <a:lumMod val="60000"/>
              <a:lumOff val="40000"/>
            </a:schemeClr>
          </a:solidFill>
          <a:ln w="38100" cap="flat" cmpd="sng" algn="ctr">
            <a:noFill/>
            <a:prstDash val="solid"/>
          </a:ln>
          <a:effectLst/>
        </p:spPr>
        <p:txBody>
          <a:bodyPr rtlCol="0" anchor="ctr"/>
          <a:lstStyle/>
          <a:p>
            <a:pPr algn="ctr" defTabSz="685800">
              <a:defRPr/>
            </a:pPr>
            <a:r>
              <a:rPr lang="en-US" kern="0" dirty="0">
                <a:solidFill>
                  <a:srgbClr val="FFFFFF"/>
                </a:solidFill>
                <a:latin typeface="Segoe UI Light" panose="020B0502040204020203" pitchFamily="34" charset="0"/>
                <a:cs typeface="Segoe UI Light" panose="020B0502040204020203" pitchFamily="34" charset="0"/>
              </a:rPr>
              <a:t>Costs</a:t>
            </a:r>
          </a:p>
        </p:txBody>
      </p:sp>
      <p:grpSp>
        <p:nvGrpSpPr>
          <p:cNvPr id="23" name="Group 22"/>
          <p:cNvGrpSpPr/>
          <p:nvPr/>
        </p:nvGrpSpPr>
        <p:grpSpPr>
          <a:xfrm>
            <a:off x="3152009" y="2833789"/>
            <a:ext cx="274689" cy="274689"/>
            <a:chOff x="4191000" y="1447800"/>
            <a:chExt cx="457200" cy="457200"/>
          </a:xfrm>
          <a:effectLst/>
        </p:grpSpPr>
        <p:cxnSp>
          <p:nvCxnSpPr>
            <p:cNvPr id="24" name="Straight Connector 23"/>
            <p:cNvCxnSpPr/>
            <p:nvPr/>
          </p:nvCxnSpPr>
          <p:spPr>
            <a:xfrm rot="5400000">
              <a:off x="4191000" y="1676400"/>
              <a:ext cx="457200" cy="0"/>
            </a:xfrm>
            <a:prstGeom prst="line">
              <a:avLst/>
            </a:prstGeom>
            <a:noFill/>
            <a:ln w="76200" cap="flat" cmpd="sng" algn="ctr">
              <a:solidFill>
                <a:srgbClr val="000000"/>
              </a:solidFill>
              <a:prstDash val="solid"/>
            </a:ln>
            <a:effectLst/>
          </p:spPr>
        </p:cxnSp>
        <p:cxnSp>
          <p:nvCxnSpPr>
            <p:cNvPr id="25" name="Straight Connector 24"/>
            <p:cNvCxnSpPr/>
            <p:nvPr/>
          </p:nvCxnSpPr>
          <p:spPr>
            <a:xfrm>
              <a:off x="4191000" y="1676400"/>
              <a:ext cx="457200" cy="0"/>
            </a:xfrm>
            <a:prstGeom prst="line">
              <a:avLst/>
            </a:prstGeom>
            <a:noFill/>
            <a:ln w="76200" cap="flat" cmpd="sng" algn="ctr">
              <a:solidFill>
                <a:srgbClr val="000000"/>
              </a:solidFill>
              <a:prstDash val="solid"/>
            </a:ln>
            <a:effectLst/>
          </p:spPr>
        </p:cxnSp>
      </p:grpSp>
      <p:sp>
        <p:nvSpPr>
          <p:cNvPr id="26" name="Rounded Rectangle 25"/>
          <p:cNvSpPr/>
          <p:nvPr/>
        </p:nvSpPr>
        <p:spPr>
          <a:xfrm>
            <a:off x="2492939" y="3231073"/>
            <a:ext cx="1592826" cy="407424"/>
          </a:xfrm>
          <a:prstGeom prst="roundRect">
            <a:avLst/>
          </a:prstGeom>
          <a:solidFill>
            <a:schemeClr val="accent2">
              <a:lumMod val="75000"/>
            </a:schemeClr>
          </a:solidFill>
          <a:ln w="38100" cap="flat" cmpd="sng" algn="ctr">
            <a:noFill/>
            <a:prstDash val="solid"/>
          </a:ln>
          <a:effectLst/>
        </p:spPr>
        <p:txBody>
          <a:bodyPr rtlCol="0" anchor="ctr"/>
          <a:lstStyle/>
          <a:p>
            <a:pPr algn="ctr" defTabSz="685800">
              <a:defRPr/>
            </a:pPr>
            <a:r>
              <a:rPr lang="en-US" kern="0" dirty="0">
                <a:solidFill>
                  <a:srgbClr val="FFFFFF"/>
                </a:solidFill>
                <a:latin typeface="Segoe UI Light" panose="020B0502040204020203" pitchFamily="34" charset="0"/>
                <a:cs typeface="Segoe UI Light" panose="020B0502040204020203" pitchFamily="34" charset="0"/>
              </a:rPr>
              <a:t>System Losses</a:t>
            </a:r>
          </a:p>
        </p:txBody>
      </p:sp>
      <p:grpSp>
        <p:nvGrpSpPr>
          <p:cNvPr id="27" name="Group 26"/>
          <p:cNvGrpSpPr/>
          <p:nvPr/>
        </p:nvGrpSpPr>
        <p:grpSpPr>
          <a:xfrm>
            <a:off x="5697489" y="1993131"/>
            <a:ext cx="274689" cy="274689"/>
            <a:chOff x="4191000" y="1447800"/>
            <a:chExt cx="457200" cy="457200"/>
          </a:xfrm>
          <a:effectLst/>
        </p:grpSpPr>
        <p:cxnSp>
          <p:nvCxnSpPr>
            <p:cNvPr id="28" name="Straight Connector 27"/>
            <p:cNvCxnSpPr/>
            <p:nvPr/>
          </p:nvCxnSpPr>
          <p:spPr>
            <a:xfrm rot="5400000">
              <a:off x="4191000" y="1676400"/>
              <a:ext cx="457200" cy="0"/>
            </a:xfrm>
            <a:prstGeom prst="line">
              <a:avLst/>
            </a:prstGeom>
            <a:noFill/>
            <a:ln w="76200" cap="flat" cmpd="sng" algn="ctr">
              <a:solidFill>
                <a:srgbClr val="000000"/>
              </a:solidFill>
              <a:prstDash val="solid"/>
            </a:ln>
            <a:effectLst/>
          </p:spPr>
        </p:cxnSp>
        <p:cxnSp>
          <p:nvCxnSpPr>
            <p:cNvPr id="29" name="Straight Connector 28"/>
            <p:cNvCxnSpPr/>
            <p:nvPr/>
          </p:nvCxnSpPr>
          <p:spPr>
            <a:xfrm>
              <a:off x="4191000" y="1676400"/>
              <a:ext cx="457200" cy="0"/>
            </a:xfrm>
            <a:prstGeom prst="line">
              <a:avLst/>
            </a:prstGeom>
            <a:noFill/>
            <a:ln w="76200" cap="flat" cmpd="sng" algn="ctr">
              <a:solidFill>
                <a:srgbClr val="000000"/>
              </a:solidFill>
              <a:prstDash val="solid"/>
            </a:ln>
            <a:effectLst/>
          </p:spPr>
        </p:cxnSp>
      </p:grpSp>
      <p:sp>
        <p:nvSpPr>
          <p:cNvPr id="30" name="Rounded Rectangle 29"/>
          <p:cNvSpPr/>
          <p:nvPr/>
        </p:nvSpPr>
        <p:spPr>
          <a:xfrm>
            <a:off x="5038418" y="2348936"/>
            <a:ext cx="1592826" cy="407424"/>
          </a:xfrm>
          <a:prstGeom prst="roundRect">
            <a:avLst/>
          </a:prstGeom>
          <a:solidFill>
            <a:schemeClr val="accent4">
              <a:lumMod val="60000"/>
              <a:lumOff val="40000"/>
            </a:schemeClr>
          </a:solidFill>
          <a:ln w="38100" cap="flat" cmpd="sng" algn="ctr">
            <a:noFill/>
            <a:prstDash val="solid"/>
          </a:ln>
          <a:effectLst/>
        </p:spPr>
        <p:txBody>
          <a:bodyPr rtlCol="0" anchor="ctr"/>
          <a:lstStyle/>
          <a:p>
            <a:pPr algn="ctr" defTabSz="685800">
              <a:defRPr/>
            </a:pPr>
            <a:r>
              <a:rPr lang="en-US" sz="1700" kern="0" dirty="0">
                <a:solidFill>
                  <a:srgbClr val="FFFFFF"/>
                </a:solidFill>
                <a:latin typeface="Segoe UI Light" panose="020B0502040204020203" pitchFamily="34" charset="0"/>
                <a:cs typeface="Segoe UI Light" panose="020B0502040204020203" pitchFamily="34" charset="0"/>
              </a:rPr>
              <a:t>Compensation</a:t>
            </a:r>
          </a:p>
        </p:txBody>
      </p:sp>
      <p:grpSp>
        <p:nvGrpSpPr>
          <p:cNvPr id="31" name="Group 30"/>
          <p:cNvGrpSpPr/>
          <p:nvPr/>
        </p:nvGrpSpPr>
        <p:grpSpPr>
          <a:xfrm>
            <a:off x="5680435" y="4694849"/>
            <a:ext cx="308795" cy="99551"/>
            <a:chOff x="4724400" y="1752600"/>
            <a:chExt cx="457200" cy="228600"/>
          </a:xfrm>
          <a:effectLst/>
        </p:grpSpPr>
        <p:cxnSp>
          <p:nvCxnSpPr>
            <p:cNvPr id="32" name="Straight Connector 31"/>
            <p:cNvCxnSpPr/>
            <p:nvPr/>
          </p:nvCxnSpPr>
          <p:spPr>
            <a:xfrm>
              <a:off x="4724400" y="1752600"/>
              <a:ext cx="457200" cy="0"/>
            </a:xfrm>
            <a:prstGeom prst="line">
              <a:avLst/>
            </a:prstGeom>
            <a:noFill/>
            <a:ln w="76200" cap="flat" cmpd="sng" algn="ctr">
              <a:solidFill>
                <a:srgbClr val="000000"/>
              </a:solidFill>
              <a:prstDash val="solid"/>
            </a:ln>
            <a:effectLst/>
          </p:spPr>
        </p:cxnSp>
        <p:cxnSp>
          <p:nvCxnSpPr>
            <p:cNvPr id="33" name="Straight Connector 32"/>
            <p:cNvCxnSpPr/>
            <p:nvPr/>
          </p:nvCxnSpPr>
          <p:spPr>
            <a:xfrm>
              <a:off x="4724400" y="1981200"/>
              <a:ext cx="457200" cy="0"/>
            </a:xfrm>
            <a:prstGeom prst="line">
              <a:avLst/>
            </a:prstGeom>
            <a:noFill/>
            <a:ln w="76200" cap="flat" cmpd="sng" algn="ctr">
              <a:solidFill>
                <a:srgbClr val="000000"/>
              </a:solidFill>
              <a:prstDash val="solid"/>
            </a:ln>
            <a:effectLst/>
          </p:spPr>
        </p:cxnSp>
      </p:grpSp>
      <p:grpSp>
        <p:nvGrpSpPr>
          <p:cNvPr id="34" name="Group 33"/>
          <p:cNvGrpSpPr/>
          <p:nvPr/>
        </p:nvGrpSpPr>
        <p:grpSpPr>
          <a:xfrm>
            <a:off x="5697488" y="2833789"/>
            <a:ext cx="274689" cy="274689"/>
            <a:chOff x="4191000" y="1447800"/>
            <a:chExt cx="457200" cy="457200"/>
          </a:xfrm>
          <a:effectLst/>
        </p:grpSpPr>
        <p:cxnSp>
          <p:nvCxnSpPr>
            <p:cNvPr id="35" name="Straight Connector 34"/>
            <p:cNvCxnSpPr/>
            <p:nvPr/>
          </p:nvCxnSpPr>
          <p:spPr>
            <a:xfrm rot="5400000">
              <a:off x="4191000" y="1676400"/>
              <a:ext cx="457200" cy="0"/>
            </a:xfrm>
            <a:prstGeom prst="line">
              <a:avLst/>
            </a:prstGeom>
            <a:noFill/>
            <a:ln w="76200" cap="flat" cmpd="sng" algn="ctr">
              <a:solidFill>
                <a:srgbClr val="000000"/>
              </a:solidFill>
              <a:prstDash val="solid"/>
            </a:ln>
            <a:effectLst/>
          </p:spPr>
        </p:cxnSp>
        <p:cxnSp>
          <p:nvCxnSpPr>
            <p:cNvPr id="36" name="Straight Connector 35"/>
            <p:cNvCxnSpPr/>
            <p:nvPr/>
          </p:nvCxnSpPr>
          <p:spPr>
            <a:xfrm>
              <a:off x="4191000" y="1676400"/>
              <a:ext cx="457200" cy="0"/>
            </a:xfrm>
            <a:prstGeom prst="line">
              <a:avLst/>
            </a:prstGeom>
            <a:noFill/>
            <a:ln w="76200" cap="flat" cmpd="sng" algn="ctr">
              <a:solidFill>
                <a:srgbClr val="000000"/>
              </a:solidFill>
              <a:prstDash val="solid"/>
            </a:ln>
            <a:effectLst/>
          </p:spPr>
        </p:cxnSp>
      </p:grpSp>
      <p:sp>
        <p:nvSpPr>
          <p:cNvPr id="37" name="Rounded Rectangle 36"/>
          <p:cNvSpPr/>
          <p:nvPr/>
        </p:nvSpPr>
        <p:spPr>
          <a:xfrm>
            <a:off x="5038418" y="3231073"/>
            <a:ext cx="1592826" cy="407424"/>
          </a:xfrm>
          <a:prstGeom prst="roundRect">
            <a:avLst/>
          </a:prstGeom>
          <a:solidFill>
            <a:schemeClr val="accent4">
              <a:lumMod val="60000"/>
              <a:lumOff val="40000"/>
            </a:schemeClr>
          </a:solidFill>
          <a:ln w="38100" cap="flat" cmpd="sng" algn="ctr">
            <a:noFill/>
            <a:prstDash val="solid"/>
          </a:ln>
          <a:effectLst/>
        </p:spPr>
        <p:txBody>
          <a:bodyPr rtlCol="0" anchor="ctr"/>
          <a:lstStyle/>
          <a:p>
            <a:pPr algn="ctr" defTabSz="685800">
              <a:defRPr/>
            </a:pPr>
            <a:r>
              <a:rPr lang="en-US" kern="0" dirty="0">
                <a:solidFill>
                  <a:srgbClr val="FFFFFF"/>
                </a:solidFill>
                <a:latin typeface="Segoe UI Light" panose="020B0502040204020203" pitchFamily="34" charset="0"/>
                <a:cs typeface="Segoe UI Light" panose="020B0502040204020203" pitchFamily="34" charset="0"/>
              </a:rPr>
              <a:t>Financing</a:t>
            </a:r>
          </a:p>
        </p:txBody>
      </p:sp>
      <p:grpSp>
        <p:nvGrpSpPr>
          <p:cNvPr id="38" name="Group 37"/>
          <p:cNvGrpSpPr/>
          <p:nvPr/>
        </p:nvGrpSpPr>
        <p:grpSpPr>
          <a:xfrm>
            <a:off x="5701638" y="3769387"/>
            <a:ext cx="274689" cy="274689"/>
            <a:chOff x="4191000" y="1447800"/>
            <a:chExt cx="457200" cy="457200"/>
          </a:xfrm>
          <a:effectLst/>
        </p:grpSpPr>
        <p:cxnSp>
          <p:nvCxnSpPr>
            <p:cNvPr id="39" name="Straight Connector 38"/>
            <p:cNvCxnSpPr/>
            <p:nvPr/>
          </p:nvCxnSpPr>
          <p:spPr>
            <a:xfrm rot="5400000">
              <a:off x="4191000" y="1676400"/>
              <a:ext cx="457200" cy="0"/>
            </a:xfrm>
            <a:prstGeom prst="line">
              <a:avLst/>
            </a:prstGeom>
            <a:noFill/>
            <a:ln w="76200" cap="flat" cmpd="sng" algn="ctr">
              <a:solidFill>
                <a:srgbClr val="000000"/>
              </a:solidFill>
              <a:prstDash val="solid"/>
            </a:ln>
            <a:effectLst/>
          </p:spPr>
        </p:cxnSp>
        <p:cxnSp>
          <p:nvCxnSpPr>
            <p:cNvPr id="40" name="Straight Connector 39"/>
            <p:cNvCxnSpPr/>
            <p:nvPr/>
          </p:nvCxnSpPr>
          <p:spPr>
            <a:xfrm>
              <a:off x="4191000" y="1676400"/>
              <a:ext cx="457200" cy="0"/>
            </a:xfrm>
            <a:prstGeom prst="line">
              <a:avLst/>
            </a:prstGeom>
            <a:noFill/>
            <a:ln w="76200" cap="flat" cmpd="sng" algn="ctr">
              <a:solidFill>
                <a:srgbClr val="000000"/>
              </a:solidFill>
              <a:prstDash val="solid"/>
            </a:ln>
            <a:effectLst/>
          </p:spPr>
        </p:cxnSp>
      </p:grpSp>
      <p:sp>
        <p:nvSpPr>
          <p:cNvPr id="41" name="Rounded Rectangle 40"/>
          <p:cNvSpPr/>
          <p:nvPr/>
        </p:nvSpPr>
        <p:spPr>
          <a:xfrm>
            <a:off x="5038418" y="4159298"/>
            <a:ext cx="1592826" cy="407424"/>
          </a:xfrm>
          <a:prstGeom prst="roundRect">
            <a:avLst/>
          </a:prstGeom>
          <a:solidFill>
            <a:schemeClr val="accent4">
              <a:lumMod val="60000"/>
              <a:lumOff val="40000"/>
            </a:schemeClr>
          </a:solidFill>
          <a:ln w="38100" cap="flat" cmpd="sng" algn="ctr">
            <a:noFill/>
            <a:prstDash val="solid"/>
          </a:ln>
          <a:effectLst/>
        </p:spPr>
        <p:txBody>
          <a:bodyPr rtlCol="0" anchor="ctr"/>
          <a:lstStyle/>
          <a:p>
            <a:pPr algn="ctr" defTabSz="685800">
              <a:defRPr/>
            </a:pPr>
            <a:r>
              <a:rPr lang="en-US" kern="0" dirty="0">
                <a:solidFill>
                  <a:srgbClr val="FFFFFF"/>
                </a:solidFill>
                <a:latin typeface="Segoe UI Light" panose="020B0502040204020203" pitchFamily="34" charset="0"/>
                <a:cs typeface="Segoe UI Light" panose="020B0502040204020203" pitchFamily="34" charset="0"/>
              </a:rPr>
              <a:t>Incentives</a:t>
            </a:r>
          </a:p>
        </p:txBody>
      </p:sp>
      <p:sp>
        <p:nvSpPr>
          <p:cNvPr id="42" name="Rounded Rectangle 41"/>
          <p:cNvSpPr/>
          <p:nvPr/>
        </p:nvSpPr>
        <p:spPr>
          <a:xfrm>
            <a:off x="1386350" y="5009177"/>
            <a:ext cx="6328901" cy="691331"/>
          </a:xfrm>
          <a:prstGeom prst="roundRect">
            <a:avLst/>
          </a:prstGeom>
          <a:solidFill>
            <a:srgbClr val="7030A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685800">
              <a:defRPr/>
            </a:pPr>
            <a:r>
              <a:rPr lang="en-US" b="1" kern="0" dirty="0">
                <a:solidFill>
                  <a:srgbClr val="FFFFFF"/>
                </a:solidFill>
                <a:latin typeface="Segoe UI Light" panose="020B0502040204020203" pitchFamily="34" charset="0"/>
                <a:cs typeface="Segoe UI Light" panose="020B0502040204020203" pitchFamily="34" charset="0"/>
              </a:rPr>
              <a:t>Results</a:t>
            </a:r>
            <a:endParaRPr lang="en-US" sz="1350" b="1" kern="0" dirty="0">
              <a:solidFill>
                <a:srgbClr val="FFFFFF"/>
              </a:solidFill>
              <a:latin typeface="Segoe UI Light" panose="020B0502040204020203" pitchFamily="34" charset="0"/>
              <a:cs typeface="Segoe UI Light" panose="020B0502040204020203" pitchFamily="34" charset="0"/>
            </a:endParaRPr>
          </a:p>
          <a:p>
            <a:pPr algn="ctr" defTabSz="685800">
              <a:defRPr/>
            </a:pPr>
            <a:r>
              <a:rPr lang="en-US" sz="1350" kern="0" dirty="0">
                <a:solidFill>
                  <a:srgbClr val="FFFFFF"/>
                </a:solidFill>
                <a:latin typeface="Segoe UI Light" panose="020B0502040204020203" pitchFamily="34" charset="0"/>
                <a:cs typeface="Segoe UI Light" panose="020B0502040204020203" pitchFamily="34" charset="0"/>
              </a:rPr>
              <a:t>Annual, Monthly, and Hourly Output, Capacity Factor, LCOE, NPV, Payback, Revenue</a:t>
            </a:r>
          </a:p>
        </p:txBody>
      </p:sp>
    </p:spTree>
    <p:extLst>
      <p:ext uri="{BB962C8B-B14F-4D97-AF65-F5344CB8AC3E}">
        <p14:creationId xmlns:p14="http://schemas.microsoft.com/office/powerpoint/2010/main" val="627094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059A-F3F5-4723-AB83-1EEF17184617}"/>
              </a:ext>
            </a:extLst>
          </p:cNvPr>
          <p:cNvSpPr>
            <a:spLocks noGrp="1"/>
          </p:cNvSpPr>
          <p:nvPr>
            <p:ph type="title"/>
          </p:nvPr>
        </p:nvSpPr>
        <p:spPr>
          <a:xfrm>
            <a:off x="628650" y="135960"/>
            <a:ext cx="7886700" cy="1325563"/>
          </a:xfrm>
        </p:spPr>
        <p:txBody>
          <a:bodyPr>
            <a:normAutofit fontScale="90000"/>
          </a:bodyPr>
          <a:lstStyle/>
          <a:p>
            <a:r>
              <a:rPr lang="en-US" b="0" dirty="0">
                <a:cs typeface="Calibri" panose="020F0502020204030204" pitchFamily="34" charset="0"/>
              </a:rPr>
              <a:t>Input your webinar questions here</a:t>
            </a:r>
            <a:endParaRPr lang="en-US" b="0" dirty="0"/>
          </a:p>
        </p:txBody>
      </p:sp>
      <p:pic>
        <p:nvPicPr>
          <p:cNvPr id="4" name="Picture 2">
            <a:extLst>
              <a:ext uri="{FF2B5EF4-FFF2-40B4-BE49-F238E27FC236}">
                <a16:creationId xmlns:a16="http://schemas.microsoft.com/office/drawing/2014/main" id="{75D0565F-2AF2-4768-9362-1982294D02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3766" y="1783679"/>
            <a:ext cx="411277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rrow: Right 4">
            <a:extLst>
              <a:ext uri="{FF2B5EF4-FFF2-40B4-BE49-F238E27FC236}">
                <a16:creationId xmlns:a16="http://schemas.microsoft.com/office/drawing/2014/main" id="{0BA7232A-17D5-47EA-831C-C8713AA9AC4F}"/>
              </a:ext>
            </a:extLst>
          </p:cNvPr>
          <p:cNvSpPr/>
          <p:nvPr/>
        </p:nvSpPr>
        <p:spPr>
          <a:xfrm>
            <a:off x="1100831" y="2425090"/>
            <a:ext cx="1384917" cy="95878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B13A4F4-9594-4345-80F2-72A855016D98}"/>
              </a:ext>
            </a:extLst>
          </p:cNvPr>
          <p:cNvSpPr txBox="1">
            <a:spLocks/>
          </p:cNvSpPr>
          <p:nvPr/>
        </p:nvSpPr>
        <p:spPr>
          <a:xfrm>
            <a:off x="628650" y="5412887"/>
            <a:ext cx="7886700" cy="753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Q&amp;A at end of webinar</a:t>
            </a:r>
          </a:p>
          <a:p>
            <a:pPr marL="0" indent="0">
              <a:buNone/>
            </a:pPr>
            <a:endParaRPr lang="en-US" dirty="0"/>
          </a:p>
        </p:txBody>
      </p:sp>
    </p:spTree>
    <p:extLst>
      <p:ext uri="{BB962C8B-B14F-4D97-AF65-F5344CB8AC3E}">
        <p14:creationId xmlns:p14="http://schemas.microsoft.com/office/powerpoint/2010/main" val="3528672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2983" y="1744565"/>
            <a:ext cx="5843647" cy="3997323"/>
            <a:chOff x="573317" y="1046201"/>
            <a:chExt cx="8570683" cy="6040399"/>
          </a:xfrm>
        </p:grpSpPr>
        <p:cxnSp>
          <p:nvCxnSpPr>
            <p:cNvPr id="53" name="Straight Arrow Connector 52"/>
            <p:cNvCxnSpPr/>
            <p:nvPr/>
          </p:nvCxnSpPr>
          <p:spPr>
            <a:xfrm rot="10800000" flipV="1">
              <a:off x="5622009" y="5029200"/>
              <a:ext cx="0" cy="997527"/>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p:nvPr/>
          </p:nvCxnSpPr>
          <p:spPr>
            <a:xfrm rot="5400000" flipV="1">
              <a:off x="3533813" y="2331316"/>
              <a:ext cx="1333500" cy="779145"/>
            </a:xfrm>
            <a:prstGeom prst="bentConnector3">
              <a:avLst>
                <a:gd name="adj1" fmla="val 84286"/>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178254" y="2085312"/>
              <a:ext cx="0" cy="1302327"/>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Elbow Connector 61"/>
            <p:cNvCxnSpPr/>
            <p:nvPr/>
          </p:nvCxnSpPr>
          <p:spPr>
            <a:xfrm rot="16200000" flipH="1" flipV="1">
              <a:off x="5497867" y="2331316"/>
              <a:ext cx="1333500" cy="779145"/>
            </a:xfrm>
            <a:prstGeom prst="bentConnector3">
              <a:avLst>
                <a:gd name="adj1" fmla="val 84286"/>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537209" y="1744978"/>
              <a:ext cx="0" cy="617222"/>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16200000" flipV="1">
              <a:off x="5888483" y="5320571"/>
              <a:ext cx="1102066" cy="532167"/>
            </a:xfrm>
            <a:prstGeom prst="bentConnector3">
              <a:avLst>
                <a:gd name="adj1" fmla="val 84286"/>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flipV="1">
              <a:off x="4538417" y="5033715"/>
              <a:ext cx="0" cy="109728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Elbow Connector 51"/>
            <p:cNvCxnSpPr/>
            <p:nvPr/>
          </p:nvCxnSpPr>
          <p:spPr>
            <a:xfrm rot="5400000" flipH="1" flipV="1">
              <a:off x="3246859" y="5297066"/>
              <a:ext cx="1102066" cy="585384"/>
            </a:xfrm>
            <a:prstGeom prst="bentConnector3">
              <a:avLst>
                <a:gd name="adj1" fmla="val 84286"/>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2378430" y="4268611"/>
              <a:ext cx="365760" cy="1542187"/>
            </a:xfrm>
            <a:prstGeom prst="bentConnector2">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flipH="1" flipV="1">
              <a:off x="2378430" y="2751549"/>
              <a:ext cx="365760" cy="1542187"/>
            </a:xfrm>
            <a:prstGeom prst="bentConnector2">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2058390" y="4799537"/>
              <a:ext cx="685800"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058390" y="3785736"/>
              <a:ext cx="685800"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744190" y="4225840"/>
              <a:ext cx="685800" cy="1"/>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1" y="2381800"/>
              <a:ext cx="1905992" cy="792480"/>
            </a:xfrm>
            <a:prstGeom prst="snip1Rect">
              <a:avLst/>
            </a:prstGeom>
            <a:solidFill>
              <a:schemeClr val="accent1"/>
            </a:solidFill>
            <a:ln>
              <a:noFill/>
            </a:ln>
          </p:spPr>
          <p:txBody>
            <a:bodyPr wrap="square" lIns="137160" rtlCol="0" anchor="ctr" anchorCtr="0">
              <a:noAutofit/>
            </a:bodyPr>
            <a:lstStyle/>
            <a:p>
              <a:pPr defTabSz="685640"/>
              <a:r>
                <a:rPr lang="en-US" sz="825" dirty="0">
                  <a:ln>
                    <a:solidFill>
                      <a:prstClr val="white"/>
                    </a:solidFill>
                  </a:ln>
                  <a:solidFill>
                    <a:prstClr val="white"/>
                  </a:solidFill>
                  <a:latin typeface="Calibri"/>
                </a:rPr>
                <a:t>Renewable Generation</a:t>
              </a:r>
            </a:p>
            <a:p>
              <a:pPr defTabSz="685640"/>
              <a:r>
                <a:rPr lang="en-US" sz="825" dirty="0">
                  <a:solidFill>
                    <a:prstClr val="white"/>
                  </a:solidFill>
                  <a:latin typeface="Calibri"/>
                </a:rPr>
                <a:t>Solar PV</a:t>
              </a:r>
            </a:p>
            <a:p>
              <a:pPr defTabSz="685640"/>
              <a:r>
                <a:rPr lang="en-US" sz="825" dirty="0">
                  <a:solidFill>
                    <a:prstClr val="white"/>
                  </a:solidFill>
                  <a:latin typeface="Calibri"/>
                </a:rPr>
                <a:t>Wind</a:t>
              </a:r>
            </a:p>
            <a:p>
              <a:pPr defTabSz="685640"/>
              <a:r>
                <a:rPr lang="en-US" sz="825" dirty="0">
                  <a:solidFill>
                    <a:prstClr val="white"/>
                  </a:solidFill>
                  <a:latin typeface="Calibri"/>
                </a:rPr>
                <a:t>Biomass, etc.</a:t>
              </a:r>
            </a:p>
          </p:txBody>
        </p:sp>
        <p:sp>
          <p:nvSpPr>
            <p:cNvPr id="18" name="TextBox 17"/>
            <p:cNvSpPr txBox="1"/>
            <p:nvPr/>
          </p:nvSpPr>
          <p:spPr>
            <a:xfrm>
              <a:off x="584204" y="4393480"/>
              <a:ext cx="1942274" cy="792480"/>
            </a:xfrm>
            <a:prstGeom prst="snip1Rect">
              <a:avLst/>
            </a:prstGeom>
            <a:solidFill>
              <a:schemeClr val="accent1"/>
            </a:solidFill>
            <a:ln>
              <a:noFill/>
            </a:ln>
          </p:spPr>
          <p:txBody>
            <a:bodyPr wrap="square" lIns="137160" rtlCol="0" anchor="ctr" anchorCtr="0">
              <a:noAutofit/>
            </a:bodyPr>
            <a:lstStyle/>
            <a:p>
              <a:pPr defTabSz="685640"/>
              <a:r>
                <a:rPr lang="en-US" sz="750" dirty="0">
                  <a:ln>
                    <a:solidFill>
                      <a:prstClr val="white"/>
                    </a:solidFill>
                  </a:ln>
                  <a:solidFill>
                    <a:prstClr val="white"/>
                  </a:solidFill>
                  <a:latin typeface="Calibri"/>
                </a:rPr>
                <a:t>Energy Storage</a:t>
              </a:r>
            </a:p>
            <a:p>
              <a:pPr defTabSz="685640"/>
              <a:r>
                <a:rPr lang="en-US" sz="825" dirty="0">
                  <a:solidFill>
                    <a:prstClr val="white"/>
                  </a:solidFill>
                  <a:latin typeface="Calibri"/>
                </a:rPr>
                <a:t>Batteries</a:t>
              </a:r>
            </a:p>
            <a:p>
              <a:pPr defTabSz="685640"/>
              <a:r>
                <a:rPr lang="en-US" sz="825" dirty="0">
                  <a:solidFill>
                    <a:prstClr val="white"/>
                  </a:solidFill>
                  <a:latin typeface="Calibri"/>
                </a:rPr>
                <a:t>Thermal</a:t>
              </a:r>
            </a:p>
            <a:p>
              <a:pPr defTabSz="685640"/>
              <a:r>
                <a:rPr lang="en-US" sz="825" dirty="0">
                  <a:solidFill>
                    <a:prstClr val="white"/>
                  </a:solidFill>
                  <a:latin typeface="Calibri"/>
                </a:rPr>
                <a:t>Water tanks</a:t>
              </a:r>
            </a:p>
          </p:txBody>
        </p:sp>
        <p:sp>
          <p:nvSpPr>
            <p:cNvPr id="19" name="TextBox 18"/>
            <p:cNvSpPr txBox="1"/>
            <p:nvPr/>
          </p:nvSpPr>
          <p:spPr>
            <a:xfrm>
              <a:off x="584203" y="3307616"/>
              <a:ext cx="1931390" cy="986119"/>
            </a:xfrm>
            <a:prstGeom prst="snip1Rect">
              <a:avLst/>
            </a:prstGeom>
            <a:solidFill>
              <a:schemeClr val="accent1"/>
            </a:solidFill>
            <a:ln>
              <a:noFill/>
            </a:ln>
          </p:spPr>
          <p:txBody>
            <a:bodyPr wrap="square" lIns="137160" rtlCol="0" anchor="ctr" anchorCtr="0">
              <a:noAutofit/>
            </a:bodyPr>
            <a:lstStyle/>
            <a:p>
              <a:pPr defTabSz="685640"/>
              <a:r>
                <a:rPr lang="en-US" sz="750" dirty="0">
                  <a:ln>
                    <a:solidFill>
                      <a:prstClr val="white"/>
                    </a:solidFill>
                  </a:ln>
                  <a:solidFill>
                    <a:prstClr val="white"/>
                  </a:solidFill>
                  <a:latin typeface="Calibri"/>
                </a:rPr>
                <a:t>Conventional Generation</a:t>
              </a:r>
            </a:p>
            <a:p>
              <a:pPr defTabSz="685640"/>
              <a:r>
                <a:rPr lang="en-US" sz="825" dirty="0">
                  <a:solidFill>
                    <a:prstClr val="white"/>
                  </a:solidFill>
                  <a:latin typeface="Calibri"/>
                </a:rPr>
                <a:t>Electric Grid</a:t>
              </a:r>
            </a:p>
            <a:p>
              <a:pPr defTabSz="685640"/>
              <a:r>
                <a:rPr lang="en-US" sz="825" dirty="0">
                  <a:solidFill>
                    <a:prstClr val="white"/>
                  </a:solidFill>
                  <a:latin typeface="Calibri"/>
                </a:rPr>
                <a:t>Diesel</a:t>
              </a:r>
            </a:p>
            <a:p>
              <a:pPr defTabSz="685640"/>
              <a:r>
                <a:rPr lang="en-US" sz="825" dirty="0">
                  <a:solidFill>
                    <a:prstClr val="white"/>
                  </a:solidFill>
                  <a:latin typeface="Calibri"/>
                </a:rPr>
                <a:t>Natural Gas</a:t>
              </a:r>
            </a:p>
            <a:p>
              <a:pPr defTabSz="685640"/>
              <a:r>
                <a:rPr lang="en-US" sz="825" dirty="0">
                  <a:solidFill>
                    <a:prstClr val="white"/>
                  </a:solidFill>
                  <a:latin typeface="Calibri"/>
                </a:rPr>
                <a:t>CHP  (multiple types)</a:t>
              </a:r>
            </a:p>
          </p:txBody>
        </p:sp>
        <p:sp>
          <p:nvSpPr>
            <p:cNvPr id="20" name="TextBox 19"/>
            <p:cNvSpPr txBox="1"/>
            <p:nvPr/>
          </p:nvSpPr>
          <p:spPr>
            <a:xfrm>
              <a:off x="573317" y="5399319"/>
              <a:ext cx="1942274" cy="792480"/>
            </a:xfrm>
            <a:prstGeom prst="snip1Rect">
              <a:avLst/>
            </a:prstGeom>
            <a:solidFill>
              <a:schemeClr val="accent1"/>
            </a:solidFill>
            <a:ln>
              <a:noFill/>
            </a:ln>
          </p:spPr>
          <p:txBody>
            <a:bodyPr wrap="square" lIns="137160" rtlCol="0" anchor="ctr" anchorCtr="0">
              <a:noAutofit/>
            </a:bodyPr>
            <a:lstStyle/>
            <a:p>
              <a:pPr defTabSz="685640"/>
              <a:r>
                <a:rPr lang="en-US" sz="750" dirty="0">
                  <a:ln>
                    <a:solidFill>
                      <a:prstClr val="white"/>
                    </a:solidFill>
                  </a:ln>
                  <a:solidFill>
                    <a:prstClr val="white"/>
                  </a:solidFill>
                  <a:latin typeface="Calibri"/>
                </a:rPr>
                <a:t>Dispatchable Loads</a:t>
              </a:r>
            </a:p>
            <a:p>
              <a:pPr defTabSz="685640"/>
              <a:r>
                <a:rPr lang="en-US" sz="825" dirty="0">
                  <a:solidFill>
                    <a:prstClr val="white"/>
                  </a:solidFill>
                  <a:latin typeface="Calibri"/>
                </a:rPr>
                <a:t>Water Treatment</a:t>
              </a:r>
            </a:p>
            <a:p>
              <a:pPr defTabSz="685640"/>
              <a:r>
                <a:rPr lang="en-US" sz="825" dirty="0">
                  <a:solidFill>
                    <a:prstClr val="white"/>
                  </a:solidFill>
                  <a:latin typeface="Calibri"/>
                </a:rPr>
                <a:t>HVAC </a:t>
              </a:r>
            </a:p>
          </p:txBody>
        </p:sp>
        <p:sp>
          <p:nvSpPr>
            <p:cNvPr id="30" name="TextBox 29"/>
            <p:cNvSpPr txBox="1"/>
            <p:nvPr/>
          </p:nvSpPr>
          <p:spPr>
            <a:xfrm>
              <a:off x="1096505" y="1681126"/>
              <a:ext cx="1038085" cy="372463"/>
            </a:xfrm>
            <a:prstGeom prst="rect">
              <a:avLst/>
            </a:prstGeom>
            <a:solidFill>
              <a:schemeClr val="accent1"/>
            </a:solidFill>
            <a:ln>
              <a:noFill/>
            </a:ln>
          </p:spPr>
          <p:txBody>
            <a:bodyPr wrap="square" lIns="137160" rtlCol="0" anchor="ctr" anchorCtr="0">
              <a:noAutofit/>
            </a:bodyPr>
            <a:lstStyle>
              <a:defPPr>
                <a:defRPr lang="en-US"/>
              </a:defPPr>
              <a:lvl1pPr>
                <a:defRPr sz="1200">
                  <a:ln>
                    <a:solidFill>
                      <a:schemeClr val="bg1"/>
                    </a:solidFill>
                  </a:ln>
                  <a:solidFill>
                    <a:schemeClr val="bg1"/>
                  </a:solidFill>
                </a:defRPr>
              </a:lvl1pPr>
            </a:lstStyle>
            <a:p>
              <a:pPr defTabSz="685640"/>
              <a:r>
                <a:rPr lang="en-US" sz="900" dirty="0">
                  <a:ln>
                    <a:solidFill>
                      <a:prstClr val="white"/>
                    </a:solidFill>
                  </a:ln>
                  <a:solidFill>
                    <a:prstClr val="white"/>
                  </a:solidFill>
                  <a:latin typeface="Calibri"/>
                </a:rPr>
                <a:t>Resources</a:t>
              </a:r>
            </a:p>
          </p:txBody>
        </p:sp>
        <p:sp>
          <p:nvSpPr>
            <p:cNvPr id="31" name="TextBox 30"/>
            <p:cNvSpPr txBox="1"/>
            <p:nvPr/>
          </p:nvSpPr>
          <p:spPr>
            <a:xfrm>
              <a:off x="2439390" y="1371600"/>
              <a:ext cx="1722865" cy="970890"/>
            </a:xfrm>
            <a:prstGeom prst="roundRect">
              <a:avLst/>
            </a:prstGeom>
            <a:solidFill>
              <a:schemeClr val="accent1"/>
            </a:solidFill>
            <a:ln>
              <a:noFill/>
            </a:ln>
          </p:spPr>
          <p:txBody>
            <a:bodyPr wrap="square" lIns="137160" rtlCol="0" anchor="ctr" anchorCtr="0">
              <a:noAutofit/>
            </a:bodyPr>
            <a:lstStyle/>
            <a:p>
              <a:pPr algn="ctr" defTabSz="685640"/>
              <a:r>
                <a:rPr lang="nl-NL" sz="825" dirty="0">
                  <a:ln>
                    <a:solidFill>
                      <a:prstClr val="white"/>
                    </a:solidFill>
                  </a:ln>
                  <a:solidFill>
                    <a:prstClr val="white"/>
                  </a:solidFill>
                  <a:latin typeface="Calibri"/>
                </a:rPr>
                <a:t>Goals</a:t>
              </a:r>
              <a:br>
                <a:rPr lang="nl-NL" sz="825" dirty="0">
                  <a:ln>
                    <a:solidFill>
                      <a:prstClr val="white"/>
                    </a:solidFill>
                  </a:ln>
                  <a:solidFill>
                    <a:prstClr val="white"/>
                  </a:solidFill>
                  <a:latin typeface="Calibri"/>
                </a:rPr>
              </a:br>
              <a:r>
                <a:rPr lang="nl-NL" sz="825" dirty="0">
                  <a:solidFill>
                    <a:prstClr val="white"/>
                  </a:solidFill>
                  <a:latin typeface="Calibri"/>
                </a:rPr>
                <a:t>Net Zero</a:t>
              </a:r>
            </a:p>
            <a:p>
              <a:pPr algn="ctr" defTabSz="685640"/>
              <a:r>
                <a:rPr lang="nl-NL" sz="825" dirty="0">
                  <a:solidFill>
                    <a:prstClr val="white"/>
                  </a:solidFill>
                  <a:latin typeface="Calibri"/>
                </a:rPr>
                <a:t>30% RE</a:t>
              </a:r>
            </a:p>
            <a:p>
              <a:pPr algn="ctr" defTabSz="685640"/>
              <a:r>
                <a:rPr lang="nl-NL" sz="825" dirty="0">
                  <a:solidFill>
                    <a:prstClr val="white"/>
                  </a:solidFill>
                  <a:latin typeface="Calibri"/>
                </a:rPr>
                <a:t>Carbon Neutral</a:t>
              </a:r>
            </a:p>
          </p:txBody>
        </p:sp>
        <p:sp>
          <p:nvSpPr>
            <p:cNvPr id="32" name="TextBox 31"/>
            <p:cNvSpPr txBox="1"/>
            <p:nvPr/>
          </p:nvSpPr>
          <p:spPr>
            <a:xfrm>
              <a:off x="4323091" y="1371600"/>
              <a:ext cx="1722865" cy="957486"/>
            </a:xfrm>
            <a:prstGeom prst="roundRect">
              <a:avLst/>
            </a:prstGeom>
            <a:solidFill>
              <a:schemeClr val="accent1"/>
            </a:solidFill>
            <a:ln>
              <a:noFill/>
            </a:ln>
          </p:spPr>
          <p:txBody>
            <a:bodyPr wrap="square" lIns="137160" rtlCol="0" anchor="ctr" anchorCtr="0">
              <a:noAutofit/>
            </a:bodyPr>
            <a:lstStyle/>
            <a:p>
              <a:pPr algn="ctr" defTabSz="685640"/>
              <a:r>
                <a:rPr lang="nl-NL" sz="825" dirty="0">
                  <a:ln>
                    <a:solidFill>
                      <a:prstClr val="white"/>
                    </a:solidFill>
                  </a:ln>
                  <a:solidFill>
                    <a:prstClr val="white"/>
                  </a:solidFill>
                  <a:latin typeface="Calibri"/>
                </a:rPr>
                <a:t>Economics</a:t>
              </a:r>
            </a:p>
            <a:p>
              <a:pPr algn="ctr" defTabSz="685640"/>
              <a:r>
                <a:rPr lang="en-US" sz="825" dirty="0">
                  <a:solidFill>
                    <a:prstClr val="white"/>
                  </a:solidFill>
                  <a:latin typeface="Calibri"/>
                </a:rPr>
                <a:t>Discount Rate</a:t>
              </a:r>
            </a:p>
            <a:p>
              <a:pPr algn="ctr" defTabSz="685640"/>
              <a:r>
                <a:rPr lang="en-US" sz="825" dirty="0">
                  <a:solidFill>
                    <a:prstClr val="white"/>
                  </a:solidFill>
                  <a:latin typeface="Calibri"/>
                </a:rPr>
                <a:t>Technology Costs</a:t>
              </a:r>
            </a:p>
            <a:p>
              <a:pPr algn="ctr" defTabSz="685640"/>
              <a:r>
                <a:rPr lang="en-US" sz="825" dirty="0">
                  <a:solidFill>
                    <a:prstClr val="white"/>
                  </a:solidFill>
                  <a:latin typeface="Calibri"/>
                </a:rPr>
                <a:t>Incentives</a:t>
              </a:r>
            </a:p>
          </p:txBody>
        </p:sp>
        <p:pic>
          <p:nvPicPr>
            <p:cNvPr id="41" name="Picture 2" descr="https://pixabay.com/static/uploads/photo/2014/04/03/00/42/power-plug-309142_640.png"/>
            <p:cNvPicPr>
              <a:picLocks noChangeAspect="1" noChangeArrowheads="1"/>
            </p:cNvPicPr>
            <p:nvPr/>
          </p:nvPicPr>
          <p:blipFill>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081217" y="5368996"/>
              <a:ext cx="914400" cy="914400"/>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42" name="TextBox 41"/>
            <p:cNvSpPr txBox="1"/>
            <p:nvPr/>
          </p:nvSpPr>
          <p:spPr>
            <a:xfrm>
              <a:off x="6337988" y="6629401"/>
              <a:ext cx="824812" cy="457199"/>
            </a:xfrm>
            <a:prstGeom prst="rect">
              <a:avLst/>
            </a:prstGeom>
            <a:noFill/>
          </p:spPr>
          <p:txBody>
            <a:bodyPr wrap="square" rtlCol="0" anchor="ctr" anchorCtr="0">
              <a:noAutofit/>
            </a:bodyPr>
            <a:lstStyle/>
            <a:p>
              <a:pPr algn="ctr" defTabSz="685640"/>
              <a:r>
                <a:rPr lang="en-US" sz="825" dirty="0">
                  <a:ln>
                    <a:solidFill>
                      <a:prstClr val="black"/>
                    </a:solidFill>
                  </a:ln>
                  <a:solidFill>
                    <a:prstClr val="black"/>
                  </a:solidFill>
                  <a:latin typeface="Calibri"/>
                </a:rPr>
                <a:t>Water Demand</a:t>
              </a:r>
            </a:p>
          </p:txBody>
        </p:sp>
        <p:sp>
          <p:nvSpPr>
            <p:cNvPr id="43" name="TextBox 42"/>
            <p:cNvSpPr txBox="1"/>
            <p:nvPr/>
          </p:nvSpPr>
          <p:spPr>
            <a:xfrm>
              <a:off x="4145280" y="6477000"/>
              <a:ext cx="779092" cy="457199"/>
            </a:xfrm>
            <a:prstGeom prst="rect">
              <a:avLst/>
            </a:prstGeom>
            <a:noFill/>
          </p:spPr>
          <p:txBody>
            <a:bodyPr wrap="square" rtlCol="0" anchor="ctr" anchorCtr="0">
              <a:noAutofit/>
            </a:bodyPr>
            <a:lstStyle/>
            <a:p>
              <a:pPr algn="ctr" defTabSz="685640"/>
              <a:r>
                <a:rPr lang="en-US" sz="825" dirty="0">
                  <a:ln>
                    <a:solidFill>
                      <a:prstClr val="black"/>
                    </a:solidFill>
                  </a:ln>
                  <a:solidFill>
                    <a:prstClr val="black"/>
                  </a:solidFill>
                  <a:latin typeface="Calibri"/>
                </a:rPr>
                <a:t>Electric Load</a:t>
              </a:r>
            </a:p>
          </p:txBody>
        </p:sp>
        <p:pic>
          <p:nvPicPr>
            <p:cNvPr id="44" name="Picture 4" descr="http://teambottle.nl/wp-content/uploads/2015/10/icon-water.png"/>
            <p:cNvPicPr>
              <a:picLocks noChangeAspect="1" noChangeArrowheads="1"/>
            </p:cNvPicPr>
            <p:nvPr/>
          </p:nvPicPr>
          <p:blipFill>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48400" y="5658557"/>
              <a:ext cx="914400" cy="914401"/>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46" name="TextBox 45"/>
            <p:cNvSpPr txBox="1"/>
            <p:nvPr/>
          </p:nvSpPr>
          <p:spPr>
            <a:xfrm>
              <a:off x="3132933" y="6629401"/>
              <a:ext cx="793283" cy="457199"/>
            </a:xfrm>
            <a:prstGeom prst="rect">
              <a:avLst/>
            </a:prstGeom>
            <a:noFill/>
          </p:spPr>
          <p:txBody>
            <a:bodyPr wrap="square" rtlCol="0" anchor="ctr" anchorCtr="0">
              <a:noAutofit/>
            </a:bodyPr>
            <a:lstStyle/>
            <a:p>
              <a:pPr algn="ctr" defTabSz="685640"/>
              <a:r>
                <a:rPr lang="en-US" sz="825" dirty="0">
                  <a:ln>
                    <a:solidFill>
                      <a:prstClr val="black"/>
                    </a:solidFill>
                  </a:ln>
                  <a:solidFill>
                    <a:prstClr val="black"/>
                  </a:solidFill>
                  <a:latin typeface="Calibri"/>
                </a:rPr>
                <a:t>Thermal Load</a:t>
              </a:r>
            </a:p>
          </p:txBody>
        </p:sp>
        <p:sp>
          <p:nvSpPr>
            <p:cNvPr id="47" name="TextBox 46"/>
            <p:cNvSpPr txBox="1"/>
            <p:nvPr/>
          </p:nvSpPr>
          <p:spPr>
            <a:xfrm>
              <a:off x="6206793" y="1371600"/>
              <a:ext cx="1722865" cy="957486"/>
            </a:xfrm>
            <a:prstGeom prst="roundRect">
              <a:avLst/>
            </a:prstGeom>
            <a:solidFill>
              <a:schemeClr val="accent1"/>
            </a:solidFill>
            <a:ln>
              <a:noFill/>
            </a:ln>
          </p:spPr>
          <p:txBody>
            <a:bodyPr wrap="square" lIns="137160" rtlCol="0" anchor="ctr" anchorCtr="0">
              <a:noAutofit/>
            </a:bodyPr>
            <a:lstStyle/>
            <a:p>
              <a:pPr algn="ctr" defTabSz="685640"/>
              <a:r>
                <a:rPr lang="nl-NL" sz="825" dirty="0">
                  <a:ln>
                    <a:solidFill>
                      <a:prstClr val="white"/>
                    </a:solidFill>
                  </a:ln>
                  <a:solidFill>
                    <a:prstClr val="white"/>
                  </a:solidFill>
                  <a:latin typeface="Calibri"/>
                </a:rPr>
                <a:t>Utility</a:t>
              </a:r>
            </a:p>
            <a:p>
              <a:pPr algn="ctr" defTabSz="685640"/>
              <a:r>
                <a:rPr lang="en-US" sz="825" dirty="0">
                  <a:solidFill>
                    <a:prstClr val="white"/>
                  </a:solidFill>
                  <a:latin typeface="Calibri"/>
                </a:rPr>
                <a:t>TOU Electricity Rates</a:t>
              </a:r>
            </a:p>
            <a:p>
              <a:pPr algn="ctr" defTabSz="685640"/>
              <a:r>
                <a:rPr lang="en-US" sz="825" dirty="0">
                  <a:solidFill>
                    <a:prstClr val="white"/>
                  </a:solidFill>
                  <a:latin typeface="Calibri"/>
                </a:rPr>
                <a:t>Demand Charges</a:t>
              </a:r>
            </a:p>
            <a:p>
              <a:pPr algn="ctr" defTabSz="685640"/>
              <a:r>
                <a:rPr lang="en-US" sz="825" dirty="0">
                  <a:solidFill>
                    <a:prstClr val="white"/>
                  </a:solidFill>
                  <a:latin typeface="Calibri"/>
                </a:rPr>
                <a:t>Ancillary Services</a:t>
              </a:r>
            </a:p>
          </p:txBody>
        </p:sp>
        <p:cxnSp>
          <p:nvCxnSpPr>
            <p:cNvPr id="64" name="Straight Arrow Connector 63"/>
            <p:cNvCxnSpPr/>
            <p:nvPr/>
          </p:nvCxnSpPr>
          <p:spPr>
            <a:xfrm flipH="1">
              <a:off x="6519823" y="4223385"/>
              <a:ext cx="566777" cy="1"/>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086600" y="3113984"/>
              <a:ext cx="2057400" cy="2559812"/>
            </a:xfrm>
            <a:prstGeom prst="roundRect">
              <a:avLst/>
            </a:prstGeom>
            <a:solidFill>
              <a:schemeClr val="bg1">
                <a:lumMod val="50000"/>
              </a:schemeClr>
            </a:solidFill>
            <a:ln>
              <a:noFill/>
            </a:ln>
          </p:spPr>
          <p:txBody>
            <a:bodyPr wrap="square" lIns="137160" rtlCol="0" anchor="t" anchorCtr="0">
              <a:noAutofit/>
            </a:bodyPr>
            <a:lstStyle/>
            <a:p>
              <a:pPr defTabSz="685640"/>
              <a:endParaRPr lang="en-US" sz="825" dirty="0">
                <a:ln>
                  <a:solidFill>
                    <a:prstClr val="white"/>
                  </a:solidFill>
                </a:ln>
                <a:solidFill>
                  <a:prstClr val="white"/>
                </a:solidFill>
                <a:latin typeface="Calibri"/>
              </a:endParaRPr>
            </a:p>
            <a:p>
              <a:pPr defTabSz="685640"/>
              <a:r>
                <a:rPr lang="en-US" sz="825" dirty="0">
                  <a:ln>
                    <a:solidFill>
                      <a:prstClr val="white"/>
                    </a:solidFill>
                  </a:ln>
                  <a:solidFill>
                    <a:prstClr val="white"/>
                  </a:solidFill>
                  <a:latin typeface="Calibri"/>
                </a:rPr>
                <a:t>Optimized minimum cost solution</a:t>
              </a:r>
            </a:p>
            <a:p>
              <a:pPr marL="115381" indent="-115381" defTabSz="685640">
                <a:buFont typeface="Arial" panose="020B0604020202020204" pitchFamily="34" charset="0"/>
                <a:buChar char="•"/>
              </a:pPr>
              <a:r>
                <a:rPr lang="en-US" sz="825" dirty="0">
                  <a:solidFill>
                    <a:prstClr val="white"/>
                  </a:solidFill>
                  <a:latin typeface="Calibri"/>
                </a:rPr>
                <a:t>Technology Mix</a:t>
              </a:r>
            </a:p>
            <a:p>
              <a:pPr marL="115381" indent="-115381" defTabSz="685640">
                <a:buFont typeface="Arial" panose="020B0604020202020204" pitchFamily="34" charset="0"/>
                <a:buChar char="•"/>
              </a:pPr>
              <a:r>
                <a:rPr lang="en-US" sz="825" dirty="0">
                  <a:solidFill>
                    <a:prstClr val="white"/>
                  </a:solidFill>
                  <a:latin typeface="Calibri"/>
                </a:rPr>
                <a:t>Technology Size</a:t>
              </a:r>
            </a:p>
            <a:p>
              <a:pPr marL="115381" indent="-115381" defTabSz="685640">
                <a:buFont typeface="Arial" panose="020B0604020202020204" pitchFamily="34" charset="0"/>
                <a:buChar char="•"/>
              </a:pPr>
              <a:r>
                <a:rPr lang="en-US" sz="825" dirty="0">
                  <a:solidFill>
                    <a:prstClr val="white"/>
                  </a:solidFill>
                  <a:latin typeface="Calibri"/>
                </a:rPr>
                <a:t>Dispatch in every time-step</a:t>
              </a:r>
            </a:p>
          </p:txBody>
        </p:sp>
        <p:pic>
          <p:nvPicPr>
            <p:cNvPr id="48" name="Picture 6" descr="Image result for thermal load"/>
            <p:cNvPicPr>
              <a:picLocks noChangeAspect="1" noChangeArrowheads="1"/>
            </p:cNvPicPr>
            <p:nvPr/>
          </p:nvPicPr>
          <p:blipFill>
            <a:blip r:embed="rId6" cstate="email">
              <a:duotone>
                <a:schemeClr val="accent1">
                  <a:shade val="45000"/>
                  <a:satMod val="135000"/>
                </a:schemeClr>
                <a:prstClr val="white"/>
              </a:duotone>
              <a:extLst>
                <a:ext uri="{BEBA8EAE-BF5A-486C-A8C5-ECC9F3942E4B}">
                  <a14:imgProps xmlns:a14="http://schemas.microsoft.com/office/drawing/2010/main">
                    <a14:imgLayer r:embed="rId7">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64809" y="5368996"/>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3" descr="Image result for natural gas icon"/>
            <p:cNvPicPr>
              <a:picLocks noChangeAspect="1" noChangeArrowheads="1"/>
            </p:cNvPicPr>
            <p:nvPr/>
          </p:nvPicPr>
          <p:blipFill>
            <a:blip r:embed="rId8" cstate="email">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97625" y="5658557"/>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TextBox 56"/>
            <p:cNvSpPr txBox="1"/>
            <p:nvPr/>
          </p:nvSpPr>
          <p:spPr>
            <a:xfrm>
              <a:off x="5184522" y="6477000"/>
              <a:ext cx="896848" cy="457199"/>
            </a:xfrm>
            <a:prstGeom prst="rect">
              <a:avLst/>
            </a:prstGeom>
            <a:noFill/>
          </p:spPr>
          <p:txBody>
            <a:bodyPr wrap="square" rtlCol="0" anchor="ctr" anchorCtr="0">
              <a:noAutofit/>
            </a:bodyPr>
            <a:lstStyle/>
            <a:p>
              <a:pPr algn="ctr" defTabSz="685640"/>
              <a:r>
                <a:rPr lang="en-US" sz="825" dirty="0">
                  <a:ln>
                    <a:solidFill>
                      <a:prstClr val="black"/>
                    </a:solidFill>
                  </a:ln>
                  <a:solidFill>
                    <a:prstClr val="black"/>
                  </a:solidFill>
                  <a:latin typeface="Calibri"/>
                </a:rPr>
                <a:t>Energy Efficiency</a:t>
              </a:r>
            </a:p>
          </p:txBody>
        </p:sp>
        <p:pic>
          <p:nvPicPr>
            <p:cNvPr id="55" name="Content Placeholder 3" descr="image006"/>
            <p:cNvPicPr>
              <a:picLocks noChangeAspect="1" noChangeArrowheads="1"/>
            </p:cNvPicPr>
            <p:nvPr/>
          </p:nvPicPr>
          <p:blipFill>
            <a:blip r:embed="rId10" cstate="emai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62800" y="4642352"/>
              <a:ext cx="1905000" cy="75696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rgbClr val="000000"/>
                  </a:solidFill>
                  <a:miter lim="800000"/>
                  <a:headEnd/>
                  <a:tailEnd/>
                </a14:hiddenLine>
              </a:ext>
            </a:extLst>
          </p:spPr>
        </p:pic>
        <p:pic>
          <p:nvPicPr>
            <p:cNvPr id="59" name="Picture 10" descr="http://www.cpmconstruction.com/wp-content/uploads/2013/07/finpage_icon.png"/>
            <p:cNvPicPr>
              <a:picLocks noChangeAspect="1" noChangeArrowheads="1"/>
            </p:cNvPicPr>
            <p:nvPr/>
          </p:nvPicPr>
          <p:blipFill>
            <a:blip r:embed="rId12" cstate="email">
              <a:duotone>
                <a:schemeClr val="accent1">
                  <a:shade val="45000"/>
                  <a:satMod val="135000"/>
                </a:schemeClr>
                <a:prstClr val="white"/>
              </a:duotone>
              <a:extLst>
                <a:ext uri="{BEBA8EAE-BF5A-486C-A8C5-ECC9F3942E4B}">
                  <a14:imgProps xmlns:a14="http://schemas.microsoft.com/office/drawing/2010/main">
                    <a14:imgLayer r:embed="rId13">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81371" y="1046201"/>
              <a:ext cx="590356" cy="590356"/>
            </a:xfrm>
            <a:prstGeom prst="rect">
              <a:avLst/>
            </a:prstGeom>
            <a:noFill/>
            <a:ln>
              <a:noFill/>
            </a:ln>
          </p:spPr>
        </p:pic>
        <p:pic>
          <p:nvPicPr>
            <p:cNvPr id="63" name="Picture 31" descr="http://www.precisebp.com/images/utility-icon-51b6b6eb.png"/>
            <p:cNvPicPr>
              <a:picLocks noChangeAspect="1" noChangeArrowheads="1"/>
            </p:cNvPicPr>
            <p:nvPr/>
          </p:nvPicPr>
          <p:blipFill>
            <a:blip r:embed="rId14" cstate="email">
              <a:duotone>
                <a:schemeClr val="accent1">
                  <a:shade val="45000"/>
                  <a:satMod val="135000"/>
                </a:schemeClr>
                <a:prstClr val="white"/>
              </a:duotone>
              <a:extLst>
                <a:ext uri="{BEBA8EAE-BF5A-486C-A8C5-ECC9F3942E4B}">
                  <a14:imgProps xmlns:a14="http://schemas.microsoft.com/office/drawing/2010/main">
                    <a14:imgLayer r:embed="rId15">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00563" y="1046201"/>
              <a:ext cx="622169" cy="622170"/>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66" name="Picture 4" descr="Image result for goals icon"/>
            <p:cNvPicPr>
              <a:picLocks noChangeAspect="1" noChangeArrowheads="1"/>
            </p:cNvPicPr>
            <p:nvPr/>
          </p:nvPicPr>
          <p:blipFill>
            <a:blip r:embed="rId16"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0790" y="1105507"/>
              <a:ext cx="609600" cy="609600"/>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Rounded Rectangle 57"/>
            <p:cNvSpPr/>
            <p:nvPr/>
          </p:nvSpPr>
          <p:spPr>
            <a:xfrm>
              <a:off x="3433517" y="3390900"/>
              <a:ext cx="3124200" cy="1629935"/>
            </a:xfrm>
            <a:prstGeom prst="roundRect">
              <a:avLst/>
            </a:prstGeom>
            <a:solidFill>
              <a:schemeClr val="bg1">
                <a:lumMod val="50000"/>
              </a:schemeClr>
            </a:solidFill>
            <a:ln w="57150">
              <a:noFill/>
            </a:ln>
            <a:effectLst/>
          </p:spPr>
          <p:style>
            <a:lnRef idx="1">
              <a:schemeClr val="accent2"/>
            </a:lnRef>
            <a:fillRef idx="3">
              <a:schemeClr val="accent2"/>
            </a:fillRef>
            <a:effectRef idx="2">
              <a:schemeClr val="accent2"/>
            </a:effectRef>
            <a:fontRef idx="minor">
              <a:schemeClr val="lt1"/>
            </a:fontRef>
          </p:style>
          <p:txBody>
            <a:bodyPr lIns="0" tIns="0" rIns="0" bIns="0" rtlCol="0" anchor="t" anchorCtr="0"/>
            <a:lstStyle/>
            <a:p>
              <a:pPr algn="ctr" defTabSz="685640"/>
              <a:r>
                <a:rPr lang="en-US" sz="1650" dirty="0" err="1">
                  <a:ln>
                    <a:solidFill>
                      <a:prstClr val="white"/>
                    </a:solidFill>
                  </a:ln>
                  <a:solidFill>
                    <a:prstClr val="white"/>
                  </a:solidFill>
                  <a:latin typeface="Calibri"/>
                </a:rPr>
                <a:t>REopt</a:t>
              </a:r>
              <a:endParaRPr lang="en-US" sz="1650" dirty="0">
                <a:ln>
                  <a:solidFill>
                    <a:prstClr val="white"/>
                  </a:solidFill>
                </a:ln>
                <a:solidFill>
                  <a:prstClr val="white"/>
                </a:solidFill>
                <a:latin typeface="Calibri"/>
              </a:endParaRPr>
            </a:p>
            <a:p>
              <a:pPr algn="ctr" defTabSz="685640"/>
              <a:r>
                <a:rPr lang="en-US" sz="1350" dirty="0">
                  <a:ln>
                    <a:solidFill>
                      <a:prstClr val="white"/>
                    </a:solidFill>
                  </a:ln>
                  <a:solidFill>
                    <a:prstClr val="white"/>
                  </a:solidFill>
                  <a:latin typeface="Calibri"/>
                </a:rPr>
                <a:t>Energy Planning Platform</a:t>
              </a:r>
            </a:p>
          </p:txBody>
        </p:sp>
        <p:pic>
          <p:nvPicPr>
            <p:cNvPr id="67" name="Picture 33" descr="http://rgsenergy.com/images/icon_sun.png"/>
            <p:cNvPicPr>
              <a:picLocks noChangeAspect="1" noChangeArrowheads="1"/>
            </p:cNvPicPr>
            <p:nvPr/>
          </p:nvPicPr>
          <p:blipFill>
            <a:blip r:embed="rId17" cstate="email">
              <a:duotone>
                <a:schemeClr val="accent1">
                  <a:shade val="45000"/>
                  <a:satMod val="135000"/>
                </a:schemeClr>
                <a:prstClr val="white"/>
              </a:duotone>
              <a:extLst>
                <a:ext uri="{BEBA8EAE-BF5A-486C-A8C5-ECC9F3942E4B}">
                  <a14:imgProps xmlns:a14="http://schemas.microsoft.com/office/drawing/2010/main">
                    <a14:imgLayer r:embed="rId18">
                      <a14:imgEffect>
                        <a14:saturation sat="0"/>
                      </a14:imgEffect>
                      <a14:imgEffect>
                        <a14:brightnessContrast bright="-30000" contrast="40000"/>
                      </a14:imgEffect>
                    </a14:imgLayer>
                  </a14:imgProps>
                </a:ext>
                <a:ext uri="{28A0092B-C50C-407E-A947-70E740481C1C}">
                  <a14:useLocalDpi xmlns:a14="http://schemas.microsoft.com/office/drawing/2010/main" val="0"/>
                </a:ext>
              </a:extLst>
            </a:blip>
            <a:srcRect/>
            <a:stretch>
              <a:fillRect/>
            </a:stretch>
          </p:blipFill>
          <p:spPr bwMode="auto">
            <a:xfrm>
              <a:off x="609600" y="1572980"/>
              <a:ext cx="609600" cy="609600"/>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4" name="TextBox 3"/>
          <p:cNvSpPr txBox="1"/>
          <p:nvPr/>
        </p:nvSpPr>
        <p:spPr>
          <a:xfrm>
            <a:off x="2122143" y="3877041"/>
            <a:ext cx="1992086" cy="385304"/>
          </a:xfrm>
          <a:prstGeom prst="rect">
            <a:avLst/>
          </a:prstGeom>
          <a:solidFill>
            <a:schemeClr val="bg1">
              <a:lumMod val="50000"/>
            </a:schemeClr>
          </a:solidFill>
        </p:spPr>
        <p:txBody>
          <a:bodyPr wrap="square" lIns="61536" tIns="30769" rIns="61536" bIns="30769" numCol="2" rtlCol="0">
            <a:spAutoFit/>
          </a:bodyPr>
          <a:lstStyle/>
          <a:p>
            <a:pPr marL="230762" indent="-230762" defTabSz="685640">
              <a:buFont typeface="Arial" panose="020B0604020202020204" pitchFamily="34" charset="0"/>
              <a:buChar char="•"/>
            </a:pPr>
            <a:r>
              <a:rPr lang="en-US" sz="1050" dirty="0">
                <a:ln>
                  <a:solidFill>
                    <a:prstClr val="white"/>
                  </a:solidFill>
                </a:ln>
                <a:solidFill>
                  <a:prstClr val="white"/>
                </a:solidFill>
                <a:latin typeface="Calibri"/>
              </a:rPr>
              <a:t>Portfolio</a:t>
            </a:r>
          </a:p>
          <a:p>
            <a:pPr marL="230762" indent="-230762" defTabSz="685640">
              <a:buFont typeface="Arial" panose="020B0604020202020204" pitchFamily="34" charset="0"/>
              <a:buChar char="•"/>
            </a:pPr>
            <a:r>
              <a:rPr lang="en-US" sz="1050" dirty="0">
                <a:ln>
                  <a:solidFill>
                    <a:prstClr val="white"/>
                  </a:solidFill>
                </a:ln>
                <a:solidFill>
                  <a:prstClr val="white"/>
                </a:solidFill>
                <a:latin typeface="Calibri"/>
              </a:rPr>
              <a:t>Campus</a:t>
            </a:r>
          </a:p>
          <a:p>
            <a:pPr marL="230762" indent="-230762" defTabSz="685640">
              <a:buFont typeface="Arial" panose="020B0604020202020204" pitchFamily="34" charset="0"/>
              <a:buChar char="•"/>
            </a:pPr>
            <a:r>
              <a:rPr lang="en-US" sz="1050" dirty="0">
                <a:ln>
                  <a:solidFill>
                    <a:prstClr val="white"/>
                  </a:solidFill>
                </a:ln>
                <a:solidFill>
                  <a:prstClr val="white"/>
                </a:solidFill>
                <a:latin typeface="Calibri"/>
              </a:rPr>
              <a:t>Microgrid</a:t>
            </a:r>
          </a:p>
          <a:p>
            <a:pPr marL="230762" indent="-230762" defTabSz="685640">
              <a:buFont typeface="Arial" panose="020B0604020202020204" pitchFamily="34" charset="0"/>
              <a:buChar char="•"/>
            </a:pPr>
            <a:r>
              <a:rPr lang="en-US" sz="1050" dirty="0">
                <a:ln>
                  <a:solidFill>
                    <a:prstClr val="white"/>
                  </a:solidFill>
                </a:ln>
                <a:solidFill>
                  <a:prstClr val="white"/>
                </a:solidFill>
                <a:latin typeface="Calibri"/>
              </a:rPr>
              <a:t>Resiliency</a:t>
            </a:r>
          </a:p>
        </p:txBody>
      </p:sp>
      <p:sp>
        <p:nvSpPr>
          <p:cNvPr id="2" name="Title 1"/>
          <p:cNvSpPr>
            <a:spLocks noGrp="1"/>
          </p:cNvSpPr>
          <p:nvPr>
            <p:ph type="title"/>
          </p:nvPr>
        </p:nvSpPr>
        <p:spPr>
          <a:xfrm>
            <a:off x="1509711" y="895759"/>
            <a:ext cx="6172200" cy="425196"/>
          </a:xfrm>
        </p:spPr>
        <p:txBody>
          <a:bodyPr>
            <a:normAutofit fontScale="90000"/>
          </a:bodyPr>
          <a:lstStyle/>
          <a:p>
            <a:r>
              <a:rPr lang="en-US" sz="2400" dirty="0" err="1"/>
              <a:t>REopt</a:t>
            </a:r>
            <a:r>
              <a:rPr lang="en-US" sz="2400" dirty="0"/>
              <a:t> Model</a:t>
            </a:r>
          </a:p>
        </p:txBody>
      </p:sp>
      <p:sp>
        <p:nvSpPr>
          <p:cNvPr id="56" name="Text Box 2"/>
          <p:cNvSpPr txBox="1">
            <a:spLocks noChangeArrowheads="1"/>
          </p:cNvSpPr>
          <p:nvPr/>
        </p:nvSpPr>
        <p:spPr bwMode="auto">
          <a:xfrm>
            <a:off x="902739" y="1298245"/>
            <a:ext cx="7386145" cy="378682"/>
          </a:xfrm>
          <a:prstGeom prst="rect">
            <a:avLst/>
          </a:prstGeom>
          <a:solidFill>
            <a:srgbClr val="42474C"/>
          </a:solidFill>
          <a:ln>
            <a:noFill/>
          </a:ln>
        </p:spPr>
        <p:txBody>
          <a:bodyPr wrap="square" anchor="ctr" anchorCtr="0">
            <a:noAutofit/>
          </a:bodyPr>
          <a:lstStyle>
            <a:lvl1pPr>
              <a:spcBef>
                <a:spcPct val="20000"/>
              </a:spcBef>
              <a:buChar char="•"/>
              <a:defRPr sz="2800">
                <a:solidFill>
                  <a:srgbClr val="0959A5"/>
                </a:solidFill>
                <a:latin typeface="Arial" pitchFamily="34" charset="0"/>
              </a:defRPr>
            </a:lvl1pPr>
            <a:lvl2pPr marL="742950" indent="-285750">
              <a:spcBef>
                <a:spcPct val="20000"/>
              </a:spcBef>
              <a:buChar char="–"/>
              <a:defRPr sz="2400">
                <a:solidFill>
                  <a:srgbClr val="0959A5"/>
                </a:solidFill>
                <a:latin typeface="Arial" pitchFamily="34" charset="0"/>
              </a:defRPr>
            </a:lvl2pPr>
            <a:lvl3pPr marL="1143000" indent="-228600">
              <a:spcBef>
                <a:spcPct val="20000"/>
              </a:spcBef>
              <a:buChar char="•"/>
              <a:defRPr sz="2000">
                <a:solidFill>
                  <a:srgbClr val="0959A5"/>
                </a:solidFill>
                <a:latin typeface="Arial" pitchFamily="34" charset="0"/>
              </a:defRPr>
            </a:lvl3pPr>
            <a:lvl4pPr marL="1600200" indent="-228600">
              <a:spcBef>
                <a:spcPct val="20000"/>
              </a:spcBef>
              <a:buChar char="–"/>
              <a:defRPr>
                <a:solidFill>
                  <a:srgbClr val="0959A5"/>
                </a:solidFill>
                <a:latin typeface="Arial" pitchFamily="34" charset="0"/>
              </a:defRPr>
            </a:lvl4pPr>
            <a:lvl5pPr marL="2057400" indent="-228600">
              <a:spcBef>
                <a:spcPct val="20000"/>
              </a:spcBef>
              <a:buChar char="»"/>
              <a:defRPr sz="1600">
                <a:solidFill>
                  <a:srgbClr val="0959A5"/>
                </a:solidFill>
                <a:latin typeface="Arial" pitchFamily="34" charset="0"/>
              </a:defRPr>
            </a:lvl5pPr>
            <a:lvl6pPr marL="2514600" indent="-228600" eaLnBrk="0" fontAlgn="base" hangingPunct="0">
              <a:spcBef>
                <a:spcPct val="20000"/>
              </a:spcBef>
              <a:spcAft>
                <a:spcPct val="0"/>
              </a:spcAft>
              <a:buChar char="»"/>
              <a:defRPr sz="1600">
                <a:solidFill>
                  <a:srgbClr val="0959A5"/>
                </a:solidFill>
                <a:latin typeface="Arial" pitchFamily="34" charset="0"/>
              </a:defRPr>
            </a:lvl6pPr>
            <a:lvl7pPr marL="2971800" indent="-228600" eaLnBrk="0" fontAlgn="base" hangingPunct="0">
              <a:spcBef>
                <a:spcPct val="20000"/>
              </a:spcBef>
              <a:spcAft>
                <a:spcPct val="0"/>
              </a:spcAft>
              <a:buChar char="»"/>
              <a:defRPr sz="1600">
                <a:solidFill>
                  <a:srgbClr val="0959A5"/>
                </a:solidFill>
                <a:latin typeface="Arial" pitchFamily="34" charset="0"/>
              </a:defRPr>
            </a:lvl7pPr>
            <a:lvl8pPr marL="3429000" indent="-228600" eaLnBrk="0" fontAlgn="base" hangingPunct="0">
              <a:spcBef>
                <a:spcPct val="20000"/>
              </a:spcBef>
              <a:spcAft>
                <a:spcPct val="0"/>
              </a:spcAft>
              <a:buChar char="»"/>
              <a:defRPr sz="1600">
                <a:solidFill>
                  <a:srgbClr val="0959A5"/>
                </a:solidFill>
                <a:latin typeface="Arial" pitchFamily="34" charset="0"/>
              </a:defRPr>
            </a:lvl8pPr>
            <a:lvl9pPr marL="3886200" indent="-228600" eaLnBrk="0" fontAlgn="base" hangingPunct="0">
              <a:spcBef>
                <a:spcPct val="20000"/>
              </a:spcBef>
              <a:spcAft>
                <a:spcPct val="0"/>
              </a:spcAft>
              <a:buChar char="»"/>
              <a:defRPr sz="1600">
                <a:solidFill>
                  <a:srgbClr val="0959A5"/>
                </a:solidFill>
                <a:latin typeface="Arial" pitchFamily="34" charset="0"/>
              </a:defRPr>
            </a:lvl9pPr>
          </a:lstStyle>
          <a:p>
            <a:pPr algn="ctr" defTabSz="457200">
              <a:spcBef>
                <a:spcPts val="0"/>
              </a:spcBef>
              <a:buNone/>
            </a:pPr>
            <a:r>
              <a:rPr lang="en-US" altLang="en-US" sz="1200" b="1" dirty="0">
                <a:solidFill>
                  <a:srgbClr val="FFFFFF"/>
                </a:solidFill>
                <a:latin typeface="Calibri"/>
              </a:rPr>
              <a:t>Identifies optimal technologies and operating strategies to meet site energy/water loads at minimum cost</a:t>
            </a:r>
          </a:p>
        </p:txBody>
      </p:sp>
      <p:sp>
        <p:nvSpPr>
          <p:cNvPr id="45" name="Text Placeholder 2">
            <a:extLst>
              <a:ext uri="{FF2B5EF4-FFF2-40B4-BE49-F238E27FC236}">
                <a16:creationId xmlns:a16="http://schemas.microsoft.com/office/drawing/2014/main" id="{F8DBB80D-9246-49F2-A4CF-B537B1915C0F}"/>
              </a:ext>
            </a:extLst>
          </p:cNvPr>
          <p:cNvSpPr txBox="1">
            <a:spLocks/>
          </p:cNvSpPr>
          <p:nvPr/>
        </p:nvSpPr>
        <p:spPr>
          <a:xfrm>
            <a:off x="5675407" y="2086442"/>
            <a:ext cx="3524548" cy="2811164"/>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333333"/>
                </a:solidFill>
                <a:latin typeface="Calibri"/>
              </a:rPr>
              <a:t>Online, Lite version of full ReOPT model</a:t>
            </a:r>
          </a:p>
          <a:p>
            <a:pPr lvl="1"/>
            <a:r>
              <a:rPr lang="en-US" dirty="0">
                <a:solidFill>
                  <a:srgbClr val="333333"/>
                </a:solidFill>
                <a:latin typeface="Calibri"/>
              </a:rPr>
              <a:t>Online version only looks at solar PV, wind &amp; battery systems</a:t>
            </a:r>
          </a:p>
          <a:p>
            <a:pPr marL="457200" lvl="1" indent="0">
              <a:buNone/>
            </a:pPr>
            <a:endParaRPr lang="en-US" dirty="0">
              <a:solidFill>
                <a:srgbClr val="333333"/>
              </a:solidFill>
              <a:latin typeface="Calibri"/>
            </a:endParaRPr>
          </a:p>
          <a:p>
            <a:pPr marL="0" indent="0">
              <a:buNone/>
            </a:pPr>
            <a:r>
              <a:rPr lang="en-US" dirty="0">
                <a:solidFill>
                  <a:srgbClr val="333333"/>
                </a:solidFill>
                <a:latin typeface="Calibri"/>
                <a:hlinkClick r:id="rId19"/>
              </a:rPr>
              <a:t>https://reopt.nrel.gov/tool</a:t>
            </a:r>
            <a:endParaRPr lang="en-US" dirty="0">
              <a:solidFill>
                <a:srgbClr val="333333"/>
              </a:solidFill>
              <a:latin typeface="Calibri"/>
            </a:endParaRPr>
          </a:p>
        </p:txBody>
      </p:sp>
    </p:spTree>
    <p:extLst>
      <p:ext uri="{BB962C8B-B14F-4D97-AF65-F5344CB8AC3E}">
        <p14:creationId xmlns:p14="http://schemas.microsoft.com/office/powerpoint/2010/main" val="3259615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2CF0E5-2BF3-4B08-BD9C-A6867C7B23D3}"/>
              </a:ext>
            </a:extLst>
          </p:cNvPr>
          <p:cNvSpPr>
            <a:spLocks noGrp="1"/>
          </p:cNvSpPr>
          <p:nvPr>
            <p:ph type="body" sz="quarter" idx="10"/>
          </p:nvPr>
        </p:nvSpPr>
        <p:spPr/>
        <p:txBody>
          <a:bodyPr/>
          <a:lstStyle/>
          <a:p>
            <a:r>
              <a:rPr lang="en-US" dirty="0"/>
              <a:t>Case study – Boulder Water</a:t>
            </a:r>
          </a:p>
        </p:txBody>
      </p:sp>
      <p:sp>
        <p:nvSpPr>
          <p:cNvPr id="3" name="Text Placeholder 2">
            <a:extLst>
              <a:ext uri="{FF2B5EF4-FFF2-40B4-BE49-F238E27FC236}">
                <a16:creationId xmlns:a16="http://schemas.microsoft.com/office/drawing/2014/main" id="{8CDE855E-E3CC-4C34-A386-F7C143DE2E36}"/>
              </a:ext>
            </a:extLst>
          </p:cNvPr>
          <p:cNvSpPr>
            <a:spLocks noGrp="1"/>
          </p:cNvSpPr>
          <p:nvPr>
            <p:ph type="body" sz="quarter" idx="11"/>
          </p:nvPr>
        </p:nvSpPr>
        <p:spPr/>
        <p:txBody>
          <a:bodyPr/>
          <a:lstStyle/>
          <a:p>
            <a:r>
              <a:rPr lang="en-US" dirty="0"/>
              <a:t>Solar PV</a:t>
            </a:r>
          </a:p>
        </p:txBody>
      </p:sp>
    </p:spTree>
    <p:extLst>
      <p:ext uri="{BB962C8B-B14F-4D97-AF65-F5344CB8AC3E}">
        <p14:creationId xmlns:p14="http://schemas.microsoft.com/office/powerpoint/2010/main" val="1898048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70C1-FFD8-42A7-90DF-FC5C37573567}"/>
              </a:ext>
            </a:extLst>
          </p:cNvPr>
          <p:cNvSpPr>
            <a:spLocks noGrp="1"/>
          </p:cNvSpPr>
          <p:nvPr>
            <p:ph type="title"/>
          </p:nvPr>
        </p:nvSpPr>
        <p:spPr>
          <a:xfrm>
            <a:off x="457200" y="857251"/>
            <a:ext cx="5936343" cy="583324"/>
          </a:xfrm>
        </p:spPr>
        <p:txBody>
          <a:bodyPr/>
          <a:lstStyle/>
          <a:p>
            <a:r>
              <a:rPr lang="en-US" dirty="0"/>
              <a:t>Boulder Water – solar PV</a:t>
            </a:r>
          </a:p>
        </p:txBody>
      </p:sp>
      <p:sp>
        <p:nvSpPr>
          <p:cNvPr id="3" name="Text Placeholder 2">
            <a:extLst>
              <a:ext uri="{FF2B5EF4-FFF2-40B4-BE49-F238E27FC236}">
                <a16:creationId xmlns:a16="http://schemas.microsoft.com/office/drawing/2014/main" id="{E0525262-2938-48AF-BE70-7D6B5E352A38}"/>
              </a:ext>
            </a:extLst>
          </p:cNvPr>
          <p:cNvSpPr>
            <a:spLocks noGrp="1"/>
          </p:cNvSpPr>
          <p:nvPr>
            <p:ph type="body" sz="quarter" idx="10"/>
          </p:nvPr>
        </p:nvSpPr>
        <p:spPr>
          <a:xfrm>
            <a:off x="457200" y="1440576"/>
            <a:ext cx="8120063" cy="4306115"/>
          </a:xfrm>
        </p:spPr>
        <p:txBody>
          <a:bodyPr>
            <a:normAutofit fontScale="77500" lnSpcReduction="20000"/>
          </a:bodyPr>
          <a:lstStyle/>
          <a:p>
            <a:r>
              <a:rPr lang="en-US" dirty="0"/>
              <a:t>Installed 1 MW PV system on city land in 2010; provides 10-15% of plant’s electricity demand</a:t>
            </a:r>
          </a:p>
          <a:p>
            <a:pPr lvl="1"/>
            <a:r>
              <a:rPr lang="en-US" dirty="0"/>
              <a:t>Chose to upgrade electrical system and controls onsite with PV installation </a:t>
            </a:r>
          </a:p>
          <a:p>
            <a:r>
              <a:rPr lang="en-US" dirty="0"/>
              <a:t>System is owned by 3</a:t>
            </a:r>
            <a:r>
              <a:rPr lang="en-US" baseline="30000" dirty="0"/>
              <a:t>rd</a:t>
            </a:r>
            <a:r>
              <a:rPr lang="en-US" dirty="0"/>
              <a:t> party and generation sold via power purchase agreement (PPA)</a:t>
            </a:r>
          </a:p>
          <a:p>
            <a:r>
              <a:rPr lang="en-US" dirty="0"/>
              <a:t>Drivers</a:t>
            </a:r>
          </a:p>
          <a:p>
            <a:pPr lvl="1"/>
            <a:r>
              <a:rPr lang="en-US" dirty="0"/>
              <a:t>PPA structure, no upfront cash or rate increase</a:t>
            </a:r>
          </a:p>
          <a:p>
            <a:pPr lvl="1"/>
            <a:r>
              <a:rPr lang="en-US" dirty="0"/>
              <a:t>City of Boulder’s aggressive renewable energy goals</a:t>
            </a:r>
          </a:p>
          <a:p>
            <a:pPr lvl="1"/>
            <a:r>
              <a:rPr lang="en-US" dirty="0"/>
              <a:t>Price hedging for future electricity rate increases</a:t>
            </a:r>
          </a:p>
          <a:p>
            <a:pPr lvl="1"/>
            <a:r>
              <a:rPr lang="en-US" dirty="0"/>
              <a:t>Little change to plant operations</a:t>
            </a:r>
          </a:p>
          <a:p>
            <a:pPr lvl="1"/>
            <a:r>
              <a:rPr lang="en-US" dirty="0"/>
              <a:t>Experience with past DER from anaerobic digestion implementation</a:t>
            </a:r>
          </a:p>
          <a:p>
            <a:r>
              <a:rPr lang="en-US" dirty="0"/>
              <a:t>Learnings</a:t>
            </a:r>
          </a:p>
          <a:p>
            <a:pPr lvl="1"/>
            <a:r>
              <a:rPr lang="en-US" dirty="0"/>
              <a:t>Include city and utility in development process early</a:t>
            </a:r>
          </a:p>
          <a:p>
            <a:pPr lvl="1"/>
            <a:r>
              <a:rPr lang="en-US" dirty="0"/>
              <a:t>Accurate communication of schedule and permitting is key</a:t>
            </a:r>
          </a:p>
        </p:txBody>
      </p:sp>
    </p:spTree>
    <p:extLst>
      <p:ext uri="{BB962C8B-B14F-4D97-AF65-F5344CB8AC3E}">
        <p14:creationId xmlns:p14="http://schemas.microsoft.com/office/powerpoint/2010/main" val="3966276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2CF0E5-2BF3-4B08-BD9C-A6867C7B23D3}"/>
              </a:ext>
            </a:extLst>
          </p:cNvPr>
          <p:cNvSpPr>
            <a:spLocks noGrp="1"/>
          </p:cNvSpPr>
          <p:nvPr>
            <p:ph type="body" sz="quarter" idx="10"/>
          </p:nvPr>
        </p:nvSpPr>
        <p:spPr/>
        <p:txBody>
          <a:bodyPr/>
          <a:lstStyle/>
          <a:p>
            <a:r>
              <a:rPr lang="en-US" dirty="0"/>
              <a:t>Case study – DC Water</a:t>
            </a:r>
          </a:p>
        </p:txBody>
      </p:sp>
      <p:sp>
        <p:nvSpPr>
          <p:cNvPr id="3" name="Text Placeholder 2">
            <a:extLst>
              <a:ext uri="{FF2B5EF4-FFF2-40B4-BE49-F238E27FC236}">
                <a16:creationId xmlns:a16="http://schemas.microsoft.com/office/drawing/2014/main" id="{8CDE855E-E3CC-4C34-A386-F7C143DE2E36}"/>
              </a:ext>
            </a:extLst>
          </p:cNvPr>
          <p:cNvSpPr>
            <a:spLocks noGrp="1"/>
          </p:cNvSpPr>
          <p:nvPr>
            <p:ph type="body" sz="quarter" idx="11"/>
          </p:nvPr>
        </p:nvSpPr>
        <p:spPr/>
        <p:txBody>
          <a:bodyPr/>
          <a:lstStyle/>
          <a:p>
            <a:r>
              <a:rPr lang="en-US" dirty="0"/>
              <a:t>Thermal hydrolysis and solar PV</a:t>
            </a:r>
          </a:p>
        </p:txBody>
      </p:sp>
    </p:spTree>
    <p:extLst>
      <p:ext uri="{BB962C8B-B14F-4D97-AF65-F5344CB8AC3E}">
        <p14:creationId xmlns:p14="http://schemas.microsoft.com/office/powerpoint/2010/main" val="1732894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70C1-FFD8-42A7-90DF-FC5C37573567}"/>
              </a:ext>
            </a:extLst>
          </p:cNvPr>
          <p:cNvSpPr>
            <a:spLocks noGrp="1"/>
          </p:cNvSpPr>
          <p:nvPr>
            <p:ph type="title"/>
          </p:nvPr>
        </p:nvSpPr>
        <p:spPr/>
        <p:txBody>
          <a:bodyPr/>
          <a:lstStyle/>
          <a:p>
            <a:r>
              <a:rPr lang="en-US" dirty="0"/>
              <a:t>DC Water – thermal hydrolysis</a:t>
            </a:r>
          </a:p>
        </p:txBody>
      </p:sp>
      <p:sp>
        <p:nvSpPr>
          <p:cNvPr id="3" name="Text Placeholder 2">
            <a:extLst>
              <a:ext uri="{FF2B5EF4-FFF2-40B4-BE49-F238E27FC236}">
                <a16:creationId xmlns:a16="http://schemas.microsoft.com/office/drawing/2014/main" id="{E0525262-2938-48AF-BE70-7D6B5E352A38}"/>
              </a:ext>
            </a:extLst>
          </p:cNvPr>
          <p:cNvSpPr>
            <a:spLocks noGrp="1"/>
          </p:cNvSpPr>
          <p:nvPr>
            <p:ph type="body" sz="quarter" idx="10"/>
          </p:nvPr>
        </p:nvSpPr>
        <p:spPr/>
        <p:txBody>
          <a:bodyPr>
            <a:normAutofit lnSpcReduction="10000"/>
          </a:bodyPr>
          <a:lstStyle/>
          <a:p>
            <a:r>
              <a:rPr lang="en-US" dirty="0"/>
              <a:t>Design started early 2000’s; installed by CAMBI in 2015</a:t>
            </a:r>
          </a:p>
          <a:p>
            <a:pPr lvl="1"/>
            <a:r>
              <a:rPr lang="en-US" dirty="0"/>
              <a:t>Waste heat is captured from onsite biomethane generators</a:t>
            </a:r>
          </a:p>
          <a:p>
            <a:pPr lvl="1"/>
            <a:r>
              <a:rPr lang="en-US" dirty="0"/>
              <a:t>Produces a class A biosolid (usable in rural and urban settings) after process</a:t>
            </a:r>
          </a:p>
          <a:p>
            <a:pPr lvl="1"/>
            <a:r>
              <a:rPr lang="en-US" dirty="0"/>
              <a:t>Reduces waste from aerobic digestors by 50% </a:t>
            </a:r>
          </a:p>
          <a:p>
            <a:r>
              <a:rPr lang="en-US" dirty="0"/>
              <a:t>Reduction of nitrogen discharge and waste reduction was a large driver (environmental permitting)</a:t>
            </a:r>
          </a:p>
          <a:p>
            <a:r>
              <a:rPr lang="en-US" dirty="0"/>
              <a:t>Savings from both reduced electricity and trucking waste costs were secondary drivers, but large selling point</a:t>
            </a:r>
          </a:p>
          <a:p>
            <a:r>
              <a:rPr lang="en-US" dirty="0"/>
              <a:t>Space constraints were a factor in technology selection</a:t>
            </a:r>
          </a:p>
          <a:p>
            <a:r>
              <a:rPr lang="en-US" dirty="0"/>
              <a:t>Uncertainty: first implementation of this technology in U.S.</a:t>
            </a:r>
          </a:p>
          <a:p>
            <a:endParaRPr lang="en-US" dirty="0"/>
          </a:p>
        </p:txBody>
      </p:sp>
    </p:spTree>
    <p:extLst>
      <p:ext uri="{BB962C8B-B14F-4D97-AF65-F5344CB8AC3E}">
        <p14:creationId xmlns:p14="http://schemas.microsoft.com/office/powerpoint/2010/main" val="3341076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782A-E999-44D0-A0FE-E6D447458197}"/>
              </a:ext>
            </a:extLst>
          </p:cNvPr>
          <p:cNvSpPr>
            <a:spLocks noGrp="1"/>
          </p:cNvSpPr>
          <p:nvPr>
            <p:ph type="title"/>
          </p:nvPr>
        </p:nvSpPr>
        <p:spPr/>
        <p:txBody>
          <a:bodyPr/>
          <a:lstStyle/>
          <a:p>
            <a:r>
              <a:rPr lang="en-US" dirty="0"/>
              <a:t>DC Water – solar PV</a:t>
            </a:r>
          </a:p>
        </p:txBody>
      </p:sp>
      <p:sp>
        <p:nvSpPr>
          <p:cNvPr id="3" name="Text Placeholder 2">
            <a:extLst>
              <a:ext uri="{FF2B5EF4-FFF2-40B4-BE49-F238E27FC236}">
                <a16:creationId xmlns:a16="http://schemas.microsoft.com/office/drawing/2014/main" id="{6C3C836C-FE04-41E1-B58A-C46414B44E18}"/>
              </a:ext>
            </a:extLst>
          </p:cNvPr>
          <p:cNvSpPr>
            <a:spLocks noGrp="1"/>
          </p:cNvSpPr>
          <p:nvPr>
            <p:ph type="body" sz="quarter" idx="10"/>
          </p:nvPr>
        </p:nvSpPr>
        <p:spPr/>
        <p:txBody>
          <a:bodyPr/>
          <a:lstStyle/>
          <a:p>
            <a:r>
              <a:rPr lang="en-US" dirty="0"/>
              <a:t>In Request for Proposal (RPF) and development process for 5 MW PV system on top of buildings, car ports, and processing tanks</a:t>
            </a:r>
          </a:p>
          <a:p>
            <a:r>
              <a:rPr lang="en-US" dirty="0"/>
              <a:t>Looking at PPA structure – no upfront cost to rate payers</a:t>
            </a:r>
          </a:p>
          <a:p>
            <a:r>
              <a:rPr lang="en-US" dirty="0"/>
              <a:t>Main driver(s): reduced electricity sales and price hedging</a:t>
            </a:r>
          </a:p>
          <a:p>
            <a:pPr lvl="1"/>
            <a:r>
              <a:rPr lang="en-US" dirty="0"/>
              <a:t>Policy incentive: DC has solar carve-out for PV within the district. Offers a high renewable energy credit (REC) price ($500/MWh)</a:t>
            </a:r>
          </a:p>
        </p:txBody>
      </p:sp>
    </p:spTree>
    <p:extLst>
      <p:ext uri="{BB962C8B-B14F-4D97-AF65-F5344CB8AC3E}">
        <p14:creationId xmlns:p14="http://schemas.microsoft.com/office/powerpoint/2010/main" val="3696329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3041-D7A2-45F5-AB14-9AD68D61F274}"/>
              </a:ext>
            </a:extLst>
          </p:cNvPr>
          <p:cNvSpPr>
            <a:spLocks noGrp="1"/>
          </p:cNvSpPr>
          <p:nvPr>
            <p:ph type="title"/>
          </p:nvPr>
        </p:nvSpPr>
        <p:spPr/>
        <p:txBody>
          <a:bodyPr/>
          <a:lstStyle/>
          <a:p>
            <a:r>
              <a:rPr lang="en-US" dirty="0"/>
              <a:t>DC Water - Lessons</a:t>
            </a:r>
          </a:p>
        </p:txBody>
      </p:sp>
      <p:sp>
        <p:nvSpPr>
          <p:cNvPr id="3" name="Text Placeholder 2">
            <a:extLst>
              <a:ext uri="{FF2B5EF4-FFF2-40B4-BE49-F238E27FC236}">
                <a16:creationId xmlns:a16="http://schemas.microsoft.com/office/drawing/2014/main" id="{2EAD1B01-E0DC-4356-B557-CEFEC152CB5B}"/>
              </a:ext>
            </a:extLst>
          </p:cNvPr>
          <p:cNvSpPr>
            <a:spLocks noGrp="1"/>
          </p:cNvSpPr>
          <p:nvPr>
            <p:ph type="body" sz="quarter" idx="10"/>
          </p:nvPr>
        </p:nvSpPr>
        <p:spPr/>
        <p:txBody>
          <a:bodyPr>
            <a:normAutofit fontScale="92500"/>
          </a:bodyPr>
          <a:lstStyle/>
          <a:p>
            <a:r>
              <a:rPr lang="en-US" dirty="0"/>
              <a:t>Examine both water AND energy system impacts</a:t>
            </a:r>
          </a:p>
          <a:p>
            <a:r>
              <a:rPr lang="en-US" dirty="0"/>
              <a:t>Incorporation of DC Energy Council on DC Water board </a:t>
            </a:r>
          </a:p>
          <a:p>
            <a:r>
              <a:rPr lang="en-US" dirty="0"/>
              <a:t>Technology and finance communication was key</a:t>
            </a:r>
          </a:p>
          <a:p>
            <a:r>
              <a:rPr lang="en-US" dirty="0"/>
              <a:t>Leverage expertise for specific DER resource </a:t>
            </a:r>
          </a:p>
          <a:p>
            <a:r>
              <a:rPr lang="en-US" dirty="0"/>
              <a:t>Both efforts are in second iteration</a:t>
            </a:r>
          </a:p>
          <a:p>
            <a:pPr lvl="1"/>
            <a:r>
              <a:rPr lang="en-US" dirty="0"/>
              <a:t>CAMBI: technology selection and design limited 1</a:t>
            </a:r>
            <a:r>
              <a:rPr lang="en-US" baseline="30000" dirty="0"/>
              <a:t>st</a:t>
            </a:r>
            <a:r>
              <a:rPr lang="en-US" dirty="0"/>
              <a:t> project</a:t>
            </a:r>
          </a:p>
          <a:p>
            <a:pPr lvl="2"/>
            <a:r>
              <a:rPr lang="en-US" dirty="0"/>
              <a:t>Building permits delayed construction within District</a:t>
            </a:r>
          </a:p>
          <a:p>
            <a:pPr lvl="1"/>
            <a:r>
              <a:rPr lang="en-US" dirty="0"/>
              <a:t>PV: expiration of Investment Tax Credit (ITC) and power purchase agreement (PPA) financing limited 1</a:t>
            </a:r>
            <a:r>
              <a:rPr lang="en-US" baseline="30000" dirty="0"/>
              <a:t>st</a:t>
            </a:r>
            <a:r>
              <a:rPr lang="en-US" dirty="0"/>
              <a:t> project</a:t>
            </a:r>
          </a:p>
          <a:p>
            <a:pPr lvl="2"/>
            <a:r>
              <a:rPr lang="en-US" dirty="0"/>
              <a:t>Interconnection and permits limited small PV project</a:t>
            </a:r>
          </a:p>
          <a:p>
            <a:r>
              <a:rPr lang="en-US" dirty="0"/>
              <a:t>Interested in other projects but concerns about plant resources and employee bandwidth</a:t>
            </a:r>
          </a:p>
        </p:txBody>
      </p:sp>
    </p:spTree>
    <p:extLst>
      <p:ext uri="{BB962C8B-B14F-4D97-AF65-F5344CB8AC3E}">
        <p14:creationId xmlns:p14="http://schemas.microsoft.com/office/powerpoint/2010/main" val="2055277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Placeholder 6"/>
          <p:cNvSpPr>
            <a:spLocks noGrp="1"/>
          </p:cNvSpPr>
          <p:nvPr>
            <p:ph type="body" sz="quarter" idx="11"/>
          </p:nvPr>
        </p:nvSpPr>
        <p:spPr bwMode="auto">
          <a:xfrm>
            <a:off x="512064" y="1901952"/>
            <a:ext cx="7946136" cy="202889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r>
              <a:rPr lang="en-US" sz="2400" dirty="0"/>
              <a:t>New York City Department of Environmental Protection, Waste Management New York and National Grid – Public and Private Sectors Partnering to Turn Food Waste into Gas </a:t>
            </a:r>
          </a:p>
        </p:txBody>
      </p:sp>
      <p:sp>
        <p:nvSpPr>
          <p:cNvPr id="2" name="Text Placeholder 1"/>
          <p:cNvSpPr>
            <a:spLocks noGrp="1"/>
          </p:cNvSpPr>
          <p:nvPr>
            <p:ph type="body" sz="quarter" idx="12"/>
          </p:nvPr>
        </p:nvSpPr>
        <p:spPr/>
        <p:txBody>
          <a:bodyPr/>
          <a:lstStyle/>
          <a:p>
            <a:r>
              <a:rPr lang="en-US" sz="2400" dirty="0"/>
              <a:t>Maria Cuenca, EIT., ENV SP</a:t>
            </a:r>
          </a:p>
        </p:txBody>
      </p:sp>
      <p:sp>
        <p:nvSpPr>
          <p:cNvPr id="5" name="Text Placeholder 8"/>
          <p:cNvSpPr>
            <a:spLocks noGrp="1"/>
          </p:cNvSpPr>
          <p:nvPr>
            <p:ph type="body" sz="quarter" idx="13"/>
          </p:nvPr>
        </p:nvSpPr>
        <p:spPr bwMode="auto">
          <a:xfrm>
            <a:off x="685800" y="4886325"/>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October 10, 2019</a:t>
            </a:r>
          </a:p>
        </p:txBody>
      </p:sp>
    </p:spTree>
    <p:extLst>
      <p:ext uri="{BB962C8B-B14F-4D97-AF65-F5344CB8AC3E}">
        <p14:creationId xmlns:p14="http://schemas.microsoft.com/office/powerpoint/2010/main" val="185240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6688" y="4816492"/>
            <a:ext cx="5737318" cy="1215717"/>
          </a:xfrm>
          <a:prstGeom prst="rect">
            <a:avLst/>
          </a:prstGeom>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Arial"/>
              </a:rPr>
              <a:t>AIR, NOISE, AND HAZARDOUS WASTE</a:t>
            </a:r>
          </a:p>
          <a:p>
            <a:pPr marL="285750" marR="0" lvl="0" indent="-227013"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en-US" sz="1700" b="0" i="0" u="none" strike="noStrike" kern="0" cap="none" spc="0" normalizeH="0" baseline="0" noProof="0" dirty="0">
                <a:ln>
                  <a:noFill/>
                </a:ln>
                <a:solidFill>
                  <a:srgbClr val="000000"/>
                </a:solidFill>
                <a:effectLst/>
                <a:uLnTx/>
                <a:uFillTx/>
                <a:latin typeface="Arial"/>
                <a:ea typeface="+mn-ea"/>
                <a:cs typeface="Arial"/>
              </a:rPr>
              <a:t>Update and enforce the Air Code to reduce local emissions, and regulate hazardous waste and noise pollution</a:t>
            </a:r>
          </a:p>
        </p:txBody>
      </p:sp>
      <p:sp>
        <p:nvSpPr>
          <p:cNvPr id="2" name="Title 1"/>
          <p:cNvSpPr>
            <a:spLocks noGrp="1"/>
          </p:cNvSpPr>
          <p:nvPr>
            <p:ph type="title"/>
          </p:nvPr>
        </p:nvSpPr>
        <p:spPr/>
        <p:txBody>
          <a:bodyPr/>
          <a:lstStyle/>
          <a:p>
            <a:r>
              <a:rPr lang="en-US" sz="3000" dirty="0"/>
              <a:t>Summary</a:t>
            </a:r>
          </a:p>
        </p:txBody>
      </p:sp>
      <p:pic>
        <p:nvPicPr>
          <p:cNvPr id="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 r="1659" b="12152"/>
          <a:stretch/>
        </p:blipFill>
        <p:spPr bwMode="auto">
          <a:xfrm>
            <a:off x="6206924" y="4816492"/>
            <a:ext cx="2787241" cy="1661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11706" y="1011874"/>
            <a:ext cx="6075750" cy="1764792"/>
          </a:xfrm>
          <a:prstGeom prst="rect">
            <a:avLst/>
          </a:prstGeom>
        </p:spPr>
        <p:txBody>
          <a:bodyPr wrap="square" anchor="ctr">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Arial"/>
              </a:rPr>
              <a:t>WATER SUPPLY</a:t>
            </a:r>
          </a:p>
          <a:p>
            <a:pPr marL="285750" marR="0" lvl="0" indent="-227013"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en-US" sz="1700" b="0" i="0" u="none" strike="noStrike" kern="0" cap="none" spc="0" normalizeH="0" baseline="0" noProof="0" dirty="0">
                <a:ln>
                  <a:noFill/>
                </a:ln>
                <a:solidFill>
                  <a:srgbClr val="000000"/>
                </a:solidFill>
                <a:effectLst/>
                <a:uLnTx/>
                <a:uFillTx/>
                <a:latin typeface="Arial"/>
                <a:ea typeface="+mn-ea"/>
                <a:cs typeface="Arial"/>
              </a:rPr>
              <a:t>Deliver 1.1 billion gallons of water to 9.6 million New Yorkers every day and maintain 7,000 miles of water mains</a:t>
            </a:r>
          </a:p>
          <a:p>
            <a:pPr marL="285750" marR="0" lvl="0" indent="-227013"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en-US" sz="1700" b="0" i="0" u="none" strike="noStrike" kern="0" cap="none" spc="0" normalizeH="0" baseline="0" noProof="0" dirty="0">
                <a:ln>
                  <a:noFill/>
                </a:ln>
                <a:solidFill>
                  <a:srgbClr val="000000"/>
                </a:solidFill>
                <a:effectLst/>
                <a:uLnTx/>
                <a:uFillTx/>
                <a:latin typeface="Arial"/>
                <a:ea typeface="+mn-ea"/>
                <a:cs typeface="Arial"/>
              </a:rPr>
              <a:t>Protect our 2,000 square mile watershed, including 19 reservoirs and three controlled lakes</a:t>
            </a:r>
          </a:p>
        </p:txBody>
      </p:sp>
      <p:sp>
        <p:nvSpPr>
          <p:cNvPr id="13" name="Rectangle 12"/>
          <p:cNvSpPr/>
          <p:nvPr/>
        </p:nvSpPr>
        <p:spPr>
          <a:xfrm>
            <a:off x="166688" y="3040784"/>
            <a:ext cx="5840282" cy="1292662"/>
          </a:xfrm>
          <a:prstGeom prst="rect">
            <a:avLst/>
          </a:prstGeom>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Arial"/>
              </a:rPr>
              <a:t>WASTEWATER TREATMENT</a:t>
            </a:r>
          </a:p>
          <a:p>
            <a:pPr marL="285750" marR="0" lvl="0" indent="-227013"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en-US" sz="1700" b="0" i="0" u="none" strike="noStrike" kern="0" cap="none" spc="0" normalizeH="0" baseline="0" noProof="0" dirty="0">
                <a:ln>
                  <a:noFill/>
                </a:ln>
                <a:solidFill>
                  <a:srgbClr val="000000"/>
                </a:solidFill>
                <a:effectLst/>
                <a:uLnTx/>
                <a:uFillTx/>
                <a:latin typeface="Arial"/>
                <a:ea typeface="+mn-ea"/>
                <a:cs typeface="Arial"/>
              </a:rPr>
              <a:t>Treat 1.3 billion gallons of wastewater each day</a:t>
            </a:r>
          </a:p>
          <a:p>
            <a:pPr marL="285750" marR="0" lvl="0" indent="-227013"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en-US" sz="1700" b="0" i="0" u="none" strike="noStrike" kern="0" cap="none" spc="0" normalizeH="0" baseline="0" noProof="0" dirty="0">
                <a:ln>
                  <a:noFill/>
                </a:ln>
                <a:solidFill>
                  <a:srgbClr val="000000"/>
                </a:solidFill>
                <a:effectLst/>
                <a:uLnTx/>
                <a:uFillTx/>
                <a:latin typeface="Arial"/>
                <a:ea typeface="+mn-ea"/>
                <a:cs typeface="Arial"/>
              </a:rPr>
              <a:t>Operate and maintain 14 plants, 96 pumping stations, and 7,500 miles of sewers</a:t>
            </a:r>
          </a:p>
        </p:txBody>
      </p:sp>
      <p:cxnSp>
        <p:nvCxnSpPr>
          <p:cNvPr id="17" name="Straight Connector 16"/>
          <p:cNvCxnSpPr/>
          <p:nvPr/>
        </p:nvCxnSpPr>
        <p:spPr>
          <a:xfrm flipH="1">
            <a:off x="111705" y="2834607"/>
            <a:ext cx="58952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11706" y="4718621"/>
            <a:ext cx="58952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11706" y="880974"/>
            <a:ext cx="58952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5150" b="1075"/>
          <a:stretch/>
        </p:blipFill>
        <p:spPr>
          <a:xfrm flipH="1">
            <a:off x="6202663" y="2909912"/>
            <a:ext cx="2803358" cy="1752567"/>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0478" t="23538" r="6303" b="20960"/>
          <a:stretch/>
        </p:blipFill>
        <p:spPr>
          <a:xfrm>
            <a:off x="6202663" y="1079431"/>
            <a:ext cx="2795119" cy="1587543"/>
          </a:xfrm>
          <a:prstGeom prst="rect">
            <a:avLst/>
          </a:prstGeom>
        </p:spPr>
      </p:pic>
    </p:spTree>
    <p:extLst>
      <p:ext uri="{BB962C8B-B14F-4D97-AF65-F5344CB8AC3E}">
        <p14:creationId xmlns:p14="http://schemas.microsoft.com/office/powerpoint/2010/main" val="522792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Water Supply</a:t>
            </a:r>
          </a:p>
        </p:txBody>
      </p:sp>
      <p:pic>
        <p:nvPicPr>
          <p:cNvPr id="4" name="Content Placeholder 3"/>
          <p:cNvPicPr>
            <a:picLocks noGrp="1" noChangeAspect="1"/>
          </p:cNvPicPr>
          <p:nvPr>
            <p:ph idx="14"/>
          </p:nvPr>
        </p:nvPicPr>
        <p:blipFill>
          <a:blip r:embed="rId2" cstate="print">
            <a:extLst>
              <a:ext uri="{28A0092B-C50C-407E-A947-70E740481C1C}">
                <a14:useLocalDpi xmlns:a14="http://schemas.microsoft.com/office/drawing/2010/main" val="0"/>
              </a:ext>
            </a:extLst>
          </a:blip>
          <a:stretch>
            <a:fillRect/>
          </a:stretch>
        </p:blipFill>
        <p:spPr>
          <a:xfrm>
            <a:off x="2246168" y="636918"/>
            <a:ext cx="4651664" cy="6019800"/>
          </a:xfrm>
        </p:spPr>
      </p:pic>
    </p:spTree>
    <p:extLst>
      <p:ext uri="{BB962C8B-B14F-4D97-AF65-F5344CB8AC3E}">
        <p14:creationId xmlns:p14="http://schemas.microsoft.com/office/powerpoint/2010/main" val="2437925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059A-F3F5-4723-AB83-1EEF17184617}"/>
              </a:ext>
            </a:extLst>
          </p:cNvPr>
          <p:cNvSpPr>
            <a:spLocks noGrp="1"/>
          </p:cNvSpPr>
          <p:nvPr>
            <p:ph type="title"/>
          </p:nvPr>
        </p:nvSpPr>
        <p:spPr>
          <a:xfrm>
            <a:off x="561538" y="243712"/>
            <a:ext cx="7886700" cy="1325563"/>
          </a:xfrm>
        </p:spPr>
        <p:txBody>
          <a:bodyPr>
            <a:normAutofit/>
          </a:bodyPr>
          <a:lstStyle/>
          <a:p>
            <a:r>
              <a:rPr lang="en-US" sz="4000" b="0" dirty="0">
                <a:cs typeface="Calibri" panose="020F0502020204030204" pitchFamily="34" charset="0"/>
              </a:rPr>
              <a:t>Download presentation</a:t>
            </a:r>
            <a:endParaRPr lang="en-US" sz="4000" b="0" dirty="0"/>
          </a:p>
        </p:txBody>
      </p:sp>
      <p:pic>
        <p:nvPicPr>
          <p:cNvPr id="4" name="Picture 2">
            <a:extLst>
              <a:ext uri="{FF2B5EF4-FFF2-40B4-BE49-F238E27FC236}">
                <a16:creationId xmlns:a16="http://schemas.microsoft.com/office/drawing/2014/main" id="{75D0565F-2AF2-4768-9362-1982294D02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93766" y="1783679"/>
            <a:ext cx="411277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rrow: Right 4">
            <a:extLst>
              <a:ext uri="{FF2B5EF4-FFF2-40B4-BE49-F238E27FC236}">
                <a16:creationId xmlns:a16="http://schemas.microsoft.com/office/drawing/2014/main" id="{0BA7232A-17D5-47EA-831C-C8713AA9AC4F}"/>
              </a:ext>
            </a:extLst>
          </p:cNvPr>
          <p:cNvSpPr/>
          <p:nvPr/>
        </p:nvSpPr>
        <p:spPr>
          <a:xfrm>
            <a:off x="1046123" y="4025290"/>
            <a:ext cx="1384917" cy="95878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B13A4F4-9594-4345-80F2-72A855016D98}"/>
              </a:ext>
            </a:extLst>
          </p:cNvPr>
          <p:cNvSpPr txBox="1">
            <a:spLocks/>
          </p:cNvSpPr>
          <p:nvPr/>
        </p:nvSpPr>
        <p:spPr>
          <a:xfrm>
            <a:off x="628650" y="5412887"/>
            <a:ext cx="7886700" cy="1073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cs typeface="Calibri" panose="020F0502020204030204" pitchFamily="34" charset="0"/>
              </a:rPr>
              <a:t>Slides and recording will be available to WRF subscribers WITHIN 24 hours after the webcast </a:t>
            </a:r>
          </a:p>
          <a:p>
            <a:pPr marL="0" indent="0" algn="ctr">
              <a:buNone/>
            </a:pPr>
            <a:endParaRPr lang="en-US" dirty="0"/>
          </a:p>
        </p:txBody>
      </p:sp>
    </p:spTree>
    <p:extLst>
      <p:ext uri="{BB962C8B-B14F-4D97-AF65-F5344CB8AC3E}">
        <p14:creationId xmlns:p14="http://schemas.microsoft.com/office/powerpoint/2010/main" val="3695008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lvl="0" eaLnBrk="1" hangingPunct="1"/>
            <a:r>
              <a:rPr lang="en-US" sz="3000" b="0" kern="1200" dirty="0">
                <a:solidFill>
                  <a:srgbClr val="FFFFFF"/>
                </a:solidFill>
                <a:ea typeface="+mn-ea"/>
              </a:rPr>
              <a:t>Newtown Creek Brooklyn, NY</a:t>
            </a:r>
          </a:p>
        </p:txBody>
      </p:sp>
      <p:sp>
        <p:nvSpPr>
          <p:cNvPr id="1536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1pPr>
            <a:lvl2pPr marL="742950" indent="-28575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2pPr>
            <a:lvl3pPr marL="11430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4pPr>
            <a:lvl5pPr marL="20574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B0D9228-1AD6-446A-8F52-D280F143611D}" type="slidenum">
              <a:rPr kumimoji="0" lang="en-US" altLang="en-US" sz="9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40</a:t>
            </a:fld>
            <a:endParaRPr kumimoji="0" lang="en-US" alt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6" name="Group 5"/>
          <p:cNvGrpSpPr/>
          <p:nvPr/>
        </p:nvGrpSpPr>
        <p:grpSpPr>
          <a:xfrm>
            <a:off x="4170629" y="1115752"/>
            <a:ext cx="4934714" cy="4806287"/>
            <a:chOff x="1445932" y="1140675"/>
            <a:chExt cx="5311481" cy="5171283"/>
          </a:xfrm>
        </p:grpSpPr>
        <p:pic>
          <p:nvPicPr>
            <p:cNvPr id="7" name="Picture 6"/>
            <p:cNvPicPr>
              <a:picLocks noChangeAspect="1"/>
            </p:cNvPicPr>
            <p:nvPr/>
          </p:nvPicPr>
          <p:blipFill>
            <a:blip r:embed="rId2" cstate="print">
              <a:clrChange>
                <a:clrFrom>
                  <a:srgbClr val="C0C0C0"/>
                </a:clrFrom>
                <a:clrTo>
                  <a:srgbClr val="C0C0C0">
                    <a:alpha val="0"/>
                  </a:srgbClr>
                </a:clrTo>
              </a:clrChange>
              <a:extLst>
                <a:ext uri="{28A0092B-C50C-407E-A947-70E740481C1C}">
                  <a14:useLocalDpi xmlns:a14="http://schemas.microsoft.com/office/drawing/2010/main" val="0"/>
                </a:ext>
              </a:extLst>
            </a:blip>
            <a:stretch>
              <a:fillRect/>
            </a:stretch>
          </p:blipFill>
          <p:spPr>
            <a:xfrm>
              <a:off x="1445932" y="1140675"/>
              <a:ext cx="5311481" cy="5171283"/>
            </a:xfrm>
            <a:prstGeom prst="rect">
              <a:avLst/>
            </a:prstGeom>
          </p:spPr>
        </p:pic>
        <p:sp>
          <p:nvSpPr>
            <p:cNvPr id="8" name="5-Point Star 7"/>
            <p:cNvSpPr/>
            <p:nvPr/>
          </p:nvSpPr>
          <p:spPr>
            <a:xfrm>
              <a:off x="4165637" y="3395350"/>
              <a:ext cx="334425" cy="2973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9" name="Content Placeholder 2"/>
          <p:cNvSpPr>
            <a:spLocks noGrp="1"/>
          </p:cNvSpPr>
          <p:nvPr>
            <p:ph idx="1"/>
          </p:nvPr>
        </p:nvSpPr>
        <p:spPr>
          <a:xfrm>
            <a:off x="405472" y="556187"/>
            <a:ext cx="3716151" cy="4525962"/>
          </a:xfrm>
        </p:spPr>
        <p:txBody>
          <a:bodyPr/>
          <a:lstStyle/>
          <a:p>
            <a:pPr marL="0" indent="0">
              <a:spcBef>
                <a:spcPts val="0"/>
              </a:spcBef>
              <a:spcAft>
                <a:spcPts val="600"/>
              </a:spcAft>
              <a:buNone/>
            </a:pPr>
            <a:r>
              <a:rPr lang="en-US" dirty="0">
                <a:ea typeface="Times New Roman" panose="02020603050405020304" pitchFamily="18" charset="0"/>
                <a:cs typeface="Calibri" panose="020F0502020204030204" pitchFamily="34" charset="0"/>
              </a:rPr>
              <a:t>Newtown Creek WWTP</a:t>
            </a:r>
          </a:p>
          <a:p>
            <a:pPr>
              <a:buFont typeface="Arial" panose="020B0604020202020204" pitchFamily="34" charset="0"/>
              <a:buChar char="•"/>
            </a:pPr>
            <a:r>
              <a:rPr lang="en-US" sz="1500" dirty="0"/>
              <a:t>Located in Greenpoint, Brooklyn</a:t>
            </a:r>
          </a:p>
          <a:p>
            <a:pPr>
              <a:buFont typeface="Arial" panose="020B0604020202020204" pitchFamily="34" charset="0"/>
              <a:buChar char="•"/>
            </a:pPr>
            <a:r>
              <a:rPr lang="en-US" sz="1500" dirty="0"/>
              <a:t>Capacity: 330 MGD (largest)</a:t>
            </a:r>
          </a:p>
          <a:p>
            <a:pPr>
              <a:buFont typeface="Arial" panose="020B0604020202020204" pitchFamily="34" charset="0"/>
              <a:buChar char="•"/>
            </a:pPr>
            <a:r>
              <a:rPr lang="en-US" sz="1500" dirty="0"/>
              <a:t>Population: 1M: East Manhattan, West Queens, North Brooklyn</a:t>
            </a:r>
          </a:p>
          <a:p>
            <a:pPr>
              <a:buFont typeface="Arial" panose="020B0604020202020204" pitchFamily="34" charset="0"/>
              <a:buChar char="•"/>
            </a:pPr>
            <a:r>
              <a:rPr lang="en-US" sz="1500" dirty="0"/>
              <a:t>2004: Digester eggs upgrade complete</a:t>
            </a:r>
          </a:p>
          <a:p>
            <a:pPr>
              <a:buFont typeface="Arial" panose="020B0604020202020204" pitchFamily="34" charset="0"/>
              <a:buChar char="•"/>
            </a:pPr>
            <a:r>
              <a:rPr lang="en-US" sz="1500" dirty="0"/>
              <a:t>Biogas used in on site boilers for process and building needs</a:t>
            </a:r>
          </a:p>
        </p:txBody>
      </p:sp>
      <p:pic>
        <p:nvPicPr>
          <p:cNvPr id="10" name="Picture 4" descr="Image result for newtown creek ww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36" y="3777384"/>
            <a:ext cx="3681087" cy="240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69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2129" y="0"/>
            <a:ext cx="6488636" cy="523220"/>
          </a:xfrm>
          <a:prstGeom prst="rect">
            <a:avLst/>
          </a:prstGeom>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Project Timeline &amp; NYCDEP Incentives</a:t>
            </a:r>
          </a:p>
        </p:txBody>
      </p:sp>
      <p:cxnSp>
        <p:nvCxnSpPr>
          <p:cNvPr id="11" name="Straight Connector 10"/>
          <p:cNvCxnSpPr/>
          <p:nvPr/>
        </p:nvCxnSpPr>
        <p:spPr>
          <a:xfrm>
            <a:off x="469516" y="3065298"/>
            <a:ext cx="8119478" cy="50831"/>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7" name="Flowchart: Connector 16"/>
          <p:cNvSpPr/>
          <p:nvPr/>
        </p:nvSpPr>
        <p:spPr>
          <a:xfrm>
            <a:off x="421408" y="2911321"/>
            <a:ext cx="801531" cy="3945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rPr>
              <a:t>2004</a:t>
            </a:r>
          </a:p>
        </p:txBody>
      </p:sp>
      <p:cxnSp>
        <p:nvCxnSpPr>
          <p:cNvPr id="25" name="Straight Connector 24"/>
          <p:cNvCxnSpPr/>
          <p:nvPr/>
        </p:nvCxnSpPr>
        <p:spPr>
          <a:xfrm>
            <a:off x="822173" y="3147922"/>
            <a:ext cx="0" cy="4504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689" y="3100647"/>
            <a:ext cx="1271847" cy="789709"/>
          </a:xfrm>
          <a:prstGeom prst="rect">
            <a:avLst/>
          </a:prstGeom>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8" name="TextBox 27"/>
          <p:cNvSpPr txBox="1"/>
          <p:nvPr/>
        </p:nvSpPr>
        <p:spPr>
          <a:xfrm>
            <a:off x="7632289" y="3667603"/>
            <a:ext cx="1352919" cy="646331"/>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Anticipated</a:t>
            </a: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Completion of food waste co-digestion demonstration</a:t>
            </a:r>
          </a:p>
        </p:txBody>
      </p:sp>
      <p:cxnSp>
        <p:nvCxnSpPr>
          <p:cNvPr id="32" name="Straight Connector 31"/>
          <p:cNvCxnSpPr/>
          <p:nvPr/>
        </p:nvCxnSpPr>
        <p:spPr>
          <a:xfrm>
            <a:off x="2782025" y="2636378"/>
            <a:ext cx="0" cy="450413"/>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47383" y="3667603"/>
            <a:ext cx="1565253" cy="507831"/>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Published</a:t>
            </a: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Mayor Michael Bloomberg’s PlaNYC for a greener, greater New York </a:t>
            </a:r>
          </a:p>
        </p:txBody>
      </p:sp>
      <p:pic>
        <p:nvPicPr>
          <p:cNvPr id="31" name="Picture 30"/>
          <p:cNvPicPr>
            <a:picLocks noChangeAspect="1"/>
          </p:cNvPicPr>
          <p:nvPr/>
        </p:nvPicPr>
        <p:blipFill>
          <a:blip r:embed="rId3"/>
          <a:stretch>
            <a:fillRect/>
          </a:stretch>
        </p:blipFill>
        <p:spPr>
          <a:xfrm>
            <a:off x="2253361" y="1286997"/>
            <a:ext cx="1070797" cy="1373367"/>
          </a:xfrm>
          <a:prstGeom prst="rect">
            <a:avLst/>
          </a:prstGeom>
        </p:spPr>
      </p:pic>
      <p:pic>
        <p:nvPicPr>
          <p:cNvPr id="34" name="Picture 3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77787" y="1555675"/>
            <a:ext cx="1612896" cy="1105506"/>
          </a:xfrm>
          <a:prstGeom prst="rect">
            <a:avLst/>
          </a:prstGeom>
        </p:spPr>
      </p:pic>
      <p:cxnSp>
        <p:nvCxnSpPr>
          <p:cNvPr id="36" name="Straight Connector 35"/>
          <p:cNvCxnSpPr/>
          <p:nvPr/>
        </p:nvCxnSpPr>
        <p:spPr>
          <a:xfrm>
            <a:off x="2782025" y="3217192"/>
            <a:ext cx="0" cy="450413"/>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939830" y="4171713"/>
            <a:ext cx="1565253" cy="646331"/>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Includes NYC’s first plan to commit to reducing GHG emissions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30 x 30 </a:t>
            </a:r>
          </a:p>
        </p:txBody>
      </p:sp>
      <p:cxnSp>
        <p:nvCxnSpPr>
          <p:cNvPr id="40" name="Straight Connector 39"/>
          <p:cNvCxnSpPr/>
          <p:nvPr/>
        </p:nvCxnSpPr>
        <p:spPr>
          <a:xfrm>
            <a:off x="866139" y="2415953"/>
            <a:ext cx="0" cy="450413"/>
          </a:xfrm>
          <a:prstGeom prst="line">
            <a:avLst/>
          </a:prstGeom>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362851" y="2902004"/>
            <a:ext cx="801531" cy="3945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rPr>
              <a:t>2007</a:t>
            </a:r>
          </a:p>
        </p:txBody>
      </p:sp>
      <p:sp>
        <p:nvSpPr>
          <p:cNvPr id="50" name="Flowchart: Connector 49"/>
          <p:cNvSpPr/>
          <p:nvPr/>
        </p:nvSpPr>
        <p:spPr>
          <a:xfrm>
            <a:off x="7907985" y="2911321"/>
            <a:ext cx="801531" cy="3945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rPr>
              <a:t>2019</a:t>
            </a:r>
          </a:p>
        </p:txBody>
      </p:sp>
      <p:sp>
        <p:nvSpPr>
          <p:cNvPr id="51" name="Flowchart: Connector 50"/>
          <p:cNvSpPr/>
          <p:nvPr/>
        </p:nvSpPr>
        <p:spPr>
          <a:xfrm>
            <a:off x="3704997" y="2911322"/>
            <a:ext cx="801531" cy="3945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rPr>
              <a:t>2010</a:t>
            </a:r>
          </a:p>
        </p:txBody>
      </p:sp>
      <p:sp>
        <p:nvSpPr>
          <p:cNvPr id="56" name="TextBox 55"/>
          <p:cNvSpPr txBox="1"/>
          <p:nvPr/>
        </p:nvSpPr>
        <p:spPr>
          <a:xfrm>
            <a:off x="145723" y="3667604"/>
            <a:ext cx="1352919" cy="507831"/>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Completed</a:t>
            </a: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Newtown Creek Digester Tank Upgrade</a:t>
            </a:r>
          </a:p>
        </p:txBody>
      </p:sp>
      <p:cxnSp>
        <p:nvCxnSpPr>
          <p:cNvPr id="57" name="Straight Connector 56"/>
          <p:cNvCxnSpPr/>
          <p:nvPr/>
        </p:nvCxnSpPr>
        <p:spPr>
          <a:xfrm>
            <a:off x="8308749" y="3217192"/>
            <a:ext cx="0" cy="450413"/>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22769" y="1975615"/>
            <a:ext cx="1352919" cy="507831"/>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Anticipated</a:t>
            </a: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Begin operation of Biogas-to-Grid project </a:t>
            </a:r>
          </a:p>
        </p:txBody>
      </p:sp>
      <p:cxnSp>
        <p:nvCxnSpPr>
          <p:cNvPr id="59" name="Straight Connector 58"/>
          <p:cNvCxnSpPr/>
          <p:nvPr/>
        </p:nvCxnSpPr>
        <p:spPr>
          <a:xfrm>
            <a:off x="8299229" y="2472298"/>
            <a:ext cx="0" cy="450413"/>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282955" y="4960168"/>
            <a:ext cx="1645613" cy="923330"/>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Published</a:t>
            </a: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WM approaches DEP to co-digest EBS® produced from NYC food waste from commercial, residential and institutional generators </a:t>
            </a:r>
          </a:p>
        </p:txBody>
      </p:sp>
      <p:pic>
        <p:nvPicPr>
          <p:cNvPr id="62" name="Picture 61"/>
          <p:cNvPicPr>
            <a:picLocks noChangeAspect="1"/>
          </p:cNvPicPr>
          <p:nvPr/>
        </p:nvPicPr>
        <p:blipFill rotWithShape="1">
          <a:blip r:embed="rId6"/>
          <a:srcRect l="8855" t="11417" b="11994"/>
          <a:stretch/>
        </p:blipFill>
        <p:spPr>
          <a:xfrm>
            <a:off x="3020176" y="5883498"/>
            <a:ext cx="2186278" cy="706582"/>
          </a:xfrm>
          <a:prstGeom prst="rect">
            <a:avLst/>
          </a:prstGeom>
        </p:spPr>
      </p:pic>
      <p:sp>
        <p:nvSpPr>
          <p:cNvPr id="64" name="Flowchart: Connector 63"/>
          <p:cNvSpPr/>
          <p:nvPr/>
        </p:nvSpPr>
        <p:spPr>
          <a:xfrm>
            <a:off x="5198262" y="2903391"/>
            <a:ext cx="801531" cy="3945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rPr>
              <a:t>2015</a:t>
            </a:r>
          </a:p>
        </p:txBody>
      </p:sp>
      <p:pic>
        <p:nvPicPr>
          <p:cNvPr id="65" name="Picture 2" descr="https://s3.amazonaws.com/s3.documentcloud.org/documents/2028658/pages/onenyc_042215-p1-normal.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510" y="1315563"/>
            <a:ext cx="1043033" cy="1349982"/>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cxnSp>
        <p:nvCxnSpPr>
          <p:cNvPr id="66" name="Straight Connector 65"/>
          <p:cNvCxnSpPr/>
          <p:nvPr/>
        </p:nvCxnSpPr>
        <p:spPr>
          <a:xfrm>
            <a:off x="5599027" y="2636378"/>
            <a:ext cx="0" cy="450413"/>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15635" y="3685919"/>
            <a:ext cx="1566784" cy="1200329"/>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Published</a:t>
            </a: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Mayor Bill DeBlasio’s OneNYC the plan for a Strong and Just City.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plan commits to reduce GHG emissions by 80% by 2050</a:t>
            </a:r>
          </a:p>
        </p:txBody>
      </p:sp>
      <p:pic>
        <p:nvPicPr>
          <p:cNvPr id="63" name="Picture 62"/>
          <p:cNvPicPr>
            <a:picLocks noChangeAspect="1"/>
          </p:cNvPicPr>
          <p:nvPr/>
        </p:nvPicPr>
        <p:blipFill rotWithShape="1">
          <a:blip r:embed="rId8"/>
          <a:srcRect t="8604" b="8185"/>
          <a:stretch/>
        </p:blipFill>
        <p:spPr>
          <a:xfrm>
            <a:off x="5168560" y="4886248"/>
            <a:ext cx="778740" cy="713846"/>
          </a:xfrm>
          <a:prstGeom prst="rect">
            <a:avLst/>
          </a:prstGeom>
        </p:spPr>
      </p:pic>
      <p:cxnSp>
        <p:nvCxnSpPr>
          <p:cNvPr id="72" name="Straight Connector 71"/>
          <p:cNvCxnSpPr/>
          <p:nvPr/>
        </p:nvCxnSpPr>
        <p:spPr>
          <a:xfrm flipH="1">
            <a:off x="4113315" y="2902004"/>
            <a:ext cx="1708" cy="2058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600782" y="3296516"/>
            <a:ext cx="0" cy="450413"/>
          </a:xfrm>
          <a:prstGeom prst="line">
            <a:avLst/>
          </a:prstGeom>
        </p:spPr>
        <p:style>
          <a:lnRef idx="1">
            <a:schemeClr val="accent1"/>
          </a:lnRef>
          <a:fillRef idx="0">
            <a:schemeClr val="accent1"/>
          </a:fillRef>
          <a:effectRef idx="0">
            <a:schemeClr val="accent1"/>
          </a:effectRef>
          <a:fontRef idx="minor">
            <a:schemeClr val="tx1"/>
          </a:fontRef>
        </p:style>
      </p:cxnSp>
      <p:sp>
        <p:nvSpPr>
          <p:cNvPr id="75" name="Flowchart: Connector 74"/>
          <p:cNvSpPr/>
          <p:nvPr/>
        </p:nvSpPr>
        <p:spPr>
          <a:xfrm>
            <a:off x="6345520" y="2902004"/>
            <a:ext cx="801531" cy="3945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rPr>
              <a:t>2016</a:t>
            </a:r>
          </a:p>
        </p:txBody>
      </p:sp>
      <p:cxnSp>
        <p:nvCxnSpPr>
          <p:cNvPr id="76" name="Straight Connector 75"/>
          <p:cNvCxnSpPr>
            <a:endCxn id="78" idx="0"/>
          </p:cNvCxnSpPr>
          <p:nvPr/>
        </p:nvCxnSpPr>
        <p:spPr>
          <a:xfrm>
            <a:off x="6769213" y="3276400"/>
            <a:ext cx="13970" cy="1663651"/>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960376" y="4940051"/>
            <a:ext cx="1645613" cy="646331"/>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Kicked Off</a:t>
            </a: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WM 3 year demonstration project to assess the operational impacts of co-digestion </a:t>
            </a:r>
          </a:p>
        </p:txBody>
      </p:sp>
      <p:cxnSp>
        <p:nvCxnSpPr>
          <p:cNvPr id="35" name="Straight Connector 34"/>
          <p:cNvCxnSpPr/>
          <p:nvPr/>
        </p:nvCxnSpPr>
        <p:spPr>
          <a:xfrm>
            <a:off x="3921397" y="2483446"/>
            <a:ext cx="0" cy="450413"/>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293111" y="1758856"/>
            <a:ext cx="1352919" cy="784830"/>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2009 NGrid</a:t>
            </a: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Meets with NYCDEP to discuss collaboration opportunities for GHG reductions</a:t>
            </a:r>
          </a:p>
        </p:txBody>
      </p:sp>
      <p:pic>
        <p:nvPicPr>
          <p:cNvPr id="39" name="Picture 2" descr="Image result for national grid"/>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1481" b="41652"/>
          <a:stretch/>
        </p:blipFill>
        <p:spPr bwMode="auto">
          <a:xfrm>
            <a:off x="3439853" y="1469470"/>
            <a:ext cx="1375782" cy="27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16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0" dirty="0"/>
              <a:t>Public-Private Partnerships</a:t>
            </a:r>
          </a:p>
        </p:txBody>
      </p:sp>
      <p:sp>
        <p:nvSpPr>
          <p:cNvPr id="3" name="Content Placeholder 2"/>
          <p:cNvSpPr>
            <a:spLocks noGrp="1"/>
          </p:cNvSpPr>
          <p:nvPr>
            <p:ph idx="1"/>
          </p:nvPr>
        </p:nvSpPr>
        <p:spPr>
          <a:xfrm>
            <a:off x="4725132" y="1831075"/>
            <a:ext cx="4228368" cy="4525962"/>
          </a:xfrm>
        </p:spPr>
        <p:txBody>
          <a:bodyPr/>
          <a:lstStyle/>
          <a:p>
            <a:pPr>
              <a:buFont typeface="Arial" panose="020B0604020202020204" pitchFamily="34" charset="0"/>
              <a:buChar char="•"/>
            </a:pPr>
            <a:r>
              <a:rPr lang="en-US" sz="1500" dirty="0"/>
              <a:t>Bio-methane cleaning project for export as renewable natural gas (RNG)</a:t>
            </a:r>
          </a:p>
          <a:p>
            <a:pPr>
              <a:buFont typeface="Arial" panose="020B0604020202020204" pitchFamily="34" charset="0"/>
              <a:buChar char="•"/>
            </a:pPr>
            <a:r>
              <a:rPr lang="en-US" sz="1500" dirty="0"/>
              <a:t>2009 – NGrid and </a:t>
            </a:r>
            <a:r>
              <a:rPr lang="en-US" sz="1600" dirty="0"/>
              <a:t>NYCDEP meet to discuss collaboration opportunities for GHG reductions</a:t>
            </a:r>
            <a:endParaRPr lang="en-US" sz="1500" dirty="0"/>
          </a:p>
          <a:p>
            <a:pPr>
              <a:buFont typeface="Arial" panose="020B0604020202020204" pitchFamily="34" charset="0"/>
              <a:buChar char="•"/>
            </a:pPr>
            <a:r>
              <a:rPr lang="en-US" sz="1500" dirty="0"/>
              <a:t>Driving factors</a:t>
            </a:r>
          </a:p>
          <a:p>
            <a:pPr lvl="1">
              <a:buFont typeface="Arial" panose="020B0604020202020204" pitchFamily="34" charset="0"/>
              <a:buChar char="•"/>
            </a:pPr>
            <a:r>
              <a:rPr lang="en-US" sz="1500" dirty="0"/>
              <a:t>OneNYC – NYC’s commitment to sustainability and reducing GHG emissions</a:t>
            </a:r>
          </a:p>
          <a:p>
            <a:pPr lvl="1">
              <a:buFont typeface="Arial" panose="020B0604020202020204" pitchFamily="34" charset="0"/>
              <a:buChar char="•"/>
            </a:pPr>
            <a:r>
              <a:rPr lang="en-US" sz="1500" dirty="0"/>
              <a:t>80 X 50 </a:t>
            </a:r>
          </a:p>
          <a:p>
            <a:pPr lvl="2">
              <a:buFont typeface="Arial" panose="020B0604020202020204" pitchFamily="34" charset="0"/>
              <a:buChar char="•"/>
            </a:pPr>
            <a:r>
              <a:rPr lang="en-US" sz="1500" dirty="0"/>
              <a:t>40 X 30</a:t>
            </a:r>
          </a:p>
          <a:p>
            <a:pPr>
              <a:buFont typeface="Arial" panose="020B0604020202020204" pitchFamily="34" charset="0"/>
              <a:buChar char="•"/>
            </a:pPr>
            <a:r>
              <a:rPr lang="en-US" sz="1500" dirty="0"/>
              <a:t>Peak production </a:t>
            </a:r>
          </a:p>
          <a:p>
            <a:pPr lvl="1">
              <a:buFont typeface="Arial" panose="020B0604020202020204" pitchFamily="34" charset="0"/>
              <a:buChar char="•"/>
            </a:pPr>
            <a:r>
              <a:rPr lang="en-US" sz="1500" dirty="0"/>
              <a:t>Heat 2,500 homes</a:t>
            </a:r>
          </a:p>
          <a:p>
            <a:pPr lvl="1">
              <a:buFont typeface="Arial" panose="020B0604020202020204" pitchFamily="34" charset="0"/>
              <a:buChar char="•"/>
            </a:pPr>
            <a:r>
              <a:rPr lang="en-US" sz="1500" dirty="0"/>
              <a:t>Reduce CO2e by 16,000 tons/yr</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5FF07E-AEED-44E5-A424-1F557C00F748}" type="slidenum">
              <a:rPr kumimoji="0" lang="en-US" sz="9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a:t>
            </a:fld>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026" name="Picture 2" descr="Image result for national gri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481" b="41652"/>
          <a:stretch/>
        </p:blipFill>
        <p:spPr bwMode="auto">
          <a:xfrm>
            <a:off x="5116895" y="896315"/>
            <a:ext cx="3265105" cy="6579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t="25642" b="24050"/>
          <a:stretch/>
        </p:blipFill>
        <p:spPr>
          <a:xfrm>
            <a:off x="1160636" y="686190"/>
            <a:ext cx="2143125" cy="1078173"/>
          </a:xfrm>
          <a:prstGeom prst="rect">
            <a:avLst/>
          </a:prstGeom>
        </p:spPr>
      </p:pic>
      <p:sp>
        <p:nvSpPr>
          <p:cNvPr id="7" name="Content Placeholder 2"/>
          <p:cNvSpPr txBox="1">
            <a:spLocks/>
          </p:cNvSpPr>
          <p:nvPr/>
        </p:nvSpPr>
        <p:spPr>
          <a:xfrm>
            <a:off x="118015" y="1831075"/>
            <a:ext cx="4228368" cy="4525962"/>
          </a:xfrm>
          <a:prstGeom prst="rect">
            <a:avLst/>
          </a:prstGeom>
        </p:spPr>
        <p:txBody>
          <a:bodyPr/>
          <a:lstStyle>
            <a:lvl1pPr marL="342900" indent="-342900" algn="l" rtl="0" eaLnBrk="0" fontAlgn="base" hangingPunct="0">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0" fontAlgn="base" hangingPunct="0">
              <a:spcBef>
                <a:spcPts val="1200"/>
              </a:spcBef>
              <a:spcAft>
                <a:spcPct val="0"/>
              </a:spcAft>
              <a:buFont typeface="Wingdings" pitchFamily="2" charset="2"/>
              <a:buChar char="v"/>
              <a:defRPr>
                <a:solidFill>
                  <a:schemeClr val="tx1"/>
                </a:solidFill>
                <a:latin typeface="+mn-lt"/>
                <a:cs typeface="+mn-cs"/>
              </a:defRPr>
            </a:lvl2pPr>
            <a:lvl3pPr marL="1143000" indent="-228600" algn="l" rtl="0" eaLnBrk="0" fontAlgn="base" hangingPunct="0">
              <a:spcBef>
                <a:spcPts val="1200"/>
              </a:spcBef>
              <a:spcAft>
                <a:spcPct val="0"/>
              </a:spcAft>
              <a:buFont typeface="Wingdings" pitchFamily="2" charset="2"/>
              <a:buChar char="v"/>
              <a:defRPr>
                <a:solidFill>
                  <a:schemeClr val="tx1"/>
                </a:solidFill>
                <a:latin typeface="+mn-lt"/>
                <a:cs typeface="+mn-cs"/>
              </a:defRPr>
            </a:lvl3pPr>
            <a:lvl4pPr marL="1600200" indent="-228600" algn="l" rtl="0" eaLnBrk="0" fontAlgn="base" hangingPunct="0">
              <a:spcBef>
                <a:spcPts val="1200"/>
              </a:spcBef>
              <a:spcAft>
                <a:spcPct val="0"/>
              </a:spcAft>
              <a:buFont typeface="Wingdings" pitchFamily="2" charset="2"/>
              <a:buChar char="v"/>
              <a:defRPr>
                <a:solidFill>
                  <a:schemeClr val="tx1"/>
                </a:solidFill>
                <a:latin typeface="+mn-lt"/>
                <a:cs typeface="+mn-cs"/>
              </a:defRPr>
            </a:lvl4pPr>
            <a:lvl5pPr marL="2057400" indent="-228600" algn="l" rtl="0" eaLnBrk="0" fontAlgn="base" hangingPunct="0">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342900" marR="0" lvl="0" indent="-3429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Calibri" panose="020F0502020204030204" pitchFamily="34" charset="0"/>
              </a:rPr>
              <a:t>Food waste augmentation project that delivers food waste bioslurry to improve co-digestion</a:t>
            </a:r>
          </a:p>
          <a:p>
            <a:pPr marL="342900" marR="0" lvl="0" indent="-3429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Calibri" panose="020F0502020204030204" pitchFamily="34" charset="0"/>
              </a:rPr>
              <a:t>2010 – WMNY expresses interest in co-digesting bioslurry from collected source separated organics (SSOs)</a:t>
            </a:r>
          </a:p>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a:rPr>
              <a:t>Driving factors </a:t>
            </a:r>
          </a:p>
          <a:p>
            <a:pPr marL="742950" marR="0" lvl="1"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a:rPr>
              <a:t>Contaminants and variability of inbound material</a:t>
            </a:r>
          </a:p>
          <a:p>
            <a:pPr marL="742950" marR="0" lvl="1"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a:rPr>
              <a:t>Source separated organics (SSO) processed offsite</a:t>
            </a:r>
          </a:p>
          <a:p>
            <a:pPr marL="742950" marR="0" lvl="1"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a:rPr>
              <a:t>Centralized Organic Recycling system (CORe)</a:t>
            </a:r>
          </a:p>
          <a:p>
            <a:pPr marL="1143000" marR="0" lvl="2" indent="-2286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a:rPr>
              <a:t>Full scale operation in CA</a:t>
            </a:r>
          </a:p>
          <a:p>
            <a:pPr marL="742950" marR="0" lvl="1"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a:rPr>
              <a:t>OneNYC Zero waste to landfill by 2030</a:t>
            </a:r>
          </a:p>
        </p:txBody>
      </p:sp>
      <p:cxnSp>
        <p:nvCxnSpPr>
          <p:cNvPr id="8" name="Straight Connector 7"/>
          <p:cNvCxnSpPr/>
          <p:nvPr/>
        </p:nvCxnSpPr>
        <p:spPr>
          <a:xfrm>
            <a:off x="4517408" y="1064525"/>
            <a:ext cx="75280" cy="548867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282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0" dirty="0"/>
              <a:t>Legislative, Regulatory, and Policy</a:t>
            </a:r>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5FF07E-AEED-44E5-A424-1F557C00F748}" type="slidenum">
              <a:rPr kumimoji="0" lang="en-US" sz="9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43</a:t>
            </a:fld>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026" name="Picture 2" descr="Image result for national gri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481" b="41652"/>
          <a:stretch/>
        </p:blipFill>
        <p:spPr bwMode="auto">
          <a:xfrm>
            <a:off x="5497895" y="698308"/>
            <a:ext cx="3265105" cy="6579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t="25642" b="24050"/>
          <a:stretch/>
        </p:blipFill>
        <p:spPr>
          <a:xfrm>
            <a:off x="1839989" y="533400"/>
            <a:ext cx="1940441" cy="976206"/>
          </a:xfrm>
          <a:prstGeom prst="rect">
            <a:avLst/>
          </a:prstGeom>
        </p:spPr>
      </p:pic>
      <p:cxnSp>
        <p:nvCxnSpPr>
          <p:cNvPr id="8" name="Straight Connector 7"/>
          <p:cNvCxnSpPr/>
          <p:nvPr/>
        </p:nvCxnSpPr>
        <p:spPr>
          <a:xfrm>
            <a:off x="5129214" y="914005"/>
            <a:ext cx="75280" cy="548867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0" name="Picture 2" descr="Image result for zero waste to landfill by 20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44" y="1654114"/>
            <a:ext cx="1769600" cy="11803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rown bin collection ny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96" y="1650093"/>
            <a:ext cx="3119577" cy="1559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DSN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88" y="2957691"/>
            <a:ext cx="795651" cy="795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86496" y="3753342"/>
            <a:ext cx="5042919" cy="733515"/>
          </a:xfrm>
          <a:prstGeom prst="rect">
            <a:avLst/>
          </a:prstGeom>
        </p:spPr>
      </p:pic>
      <p:pic>
        <p:nvPicPr>
          <p:cNvPr id="2058" name="Picture 10" descr="Centralized Organic Recycling&#10;WM CORe®&#10;Orange County, CA WM CORe®&#10;Patent USP&#10;#8,926,841&#10;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814" y="4627344"/>
            <a:ext cx="3734281" cy="21012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OneNY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5267" y="2423109"/>
            <a:ext cx="1619385" cy="209620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nyc PD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0175" y="1303137"/>
            <a:ext cx="2533650" cy="952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581715" y="1988720"/>
            <a:ext cx="2138727" cy="246221"/>
          </a:xfrm>
          <a:prstGeom prst="rect">
            <a:avLst/>
          </a:prstGeom>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NYC Public Design Commission</a:t>
            </a:r>
          </a:p>
        </p:txBody>
      </p:sp>
      <p:pic>
        <p:nvPicPr>
          <p:cNvPr id="13" name="Picture 12"/>
          <p:cNvPicPr>
            <a:picLocks noChangeAspect="1"/>
          </p:cNvPicPr>
          <p:nvPr/>
        </p:nvPicPr>
        <p:blipFill>
          <a:blip r:embed="rId11"/>
          <a:stretch>
            <a:fillRect/>
          </a:stretch>
        </p:blipFill>
        <p:spPr>
          <a:xfrm>
            <a:off x="5245238" y="4767801"/>
            <a:ext cx="3819072" cy="1264509"/>
          </a:xfrm>
          <a:prstGeom prst="rect">
            <a:avLst/>
          </a:prstGeom>
        </p:spPr>
      </p:pic>
      <p:pic>
        <p:nvPicPr>
          <p:cNvPr id="15" name="Picture 14"/>
          <p:cNvPicPr>
            <a:picLocks noChangeAspect="1"/>
          </p:cNvPicPr>
          <p:nvPr/>
        </p:nvPicPr>
        <p:blipFill>
          <a:blip r:embed="rId12"/>
          <a:stretch>
            <a:fillRect/>
          </a:stretch>
        </p:blipFill>
        <p:spPr>
          <a:xfrm>
            <a:off x="5475673" y="2624398"/>
            <a:ext cx="1535652" cy="1688605"/>
          </a:xfrm>
          <a:prstGeom prst="rect">
            <a:avLst/>
          </a:prstGeom>
        </p:spPr>
      </p:pic>
    </p:spTree>
    <p:extLst>
      <p:ext uri="{BB962C8B-B14F-4D97-AF65-F5344CB8AC3E}">
        <p14:creationId xmlns:p14="http://schemas.microsoft.com/office/powerpoint/2010/main" val="2526069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736823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740601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499455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915465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endParaRPr lang="en-US" dirty="0"/>
          </a:p>
        </p:txBody>
      </p:sp>
      <p:sp>
        <p:nvSpPr>
          <p:cNvPr id="4" name="Text Placeholder 3"/>
          <p:cNvSpPr>
            <a:spLocks noGrp="1"/>
          </p:cNvSpPr>
          <p:nvPr>
            <p:ph type="body" sz="quarter" idx="14"/>
          </p:nvPr>
        </p:nvSpPr>
        <p:spPr>
          <a:xfrm>
            <a:off x="1" y="857251"/>
            <a:ext cx="9144000" cy="666750"/>
          </a:xfrm>
        </p:spPr>
        <p:txBody>
          <a:bodyPr/>
          <a:lstStyle/>
          <a:p>
            <a:pPr algn="ctr"/>
            <a:r>
              <a:rPr lang="en-US" dirty="0"/>
              <a:t>Project Schematic: Existing</a:t>
            </a:r>
          </a:p>
        </p:txBody>
      </p:sp>
      <p:pic>
        <p:nvPicPr>
          <p:cNvPr id="2" name="Picture 1"/>
          <p:cNvPicPr>
            <a:picLocks noChangeAspect="1"/>
          </p:cNvPicPr>
          <p:nvPr/>
        </p:nvPicPr>
        <p:blipFill rotWithShape="1">
          <a:blip r:embed="rId3"/>
          <a:srcRect l="8950" t="5339" r="6268" b="6083"/>
          <a:stretch/>
        </p:blipFill>
        <p:spPr>
          <a:xfrm>
            <a:off x="88900" y="1524002"/>
            <a:ext cx="8960112" cy="4476749"/>
          </a:xfrm>
          <a:prstGeom prst="rect">
            <a:avLst/>
          </a:prstGeom>
        </p:spPr>
      </p:pic>
    </p:spTree>
    <p:extLst>
      <p:ext uri="{BB962C8B-B14F-4D97-AF65-F5344CB8AC3E}">
        <p14:creationId xmlns:p14="http://schemas.microsoft.com/office/powerpoint/2010/main" val="2969144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endParaRPr lang="en-US" dirty="0"/>
          </a:p>
        </p:txBody>
      </p:sp>
      <p:sp>
        <p:nvSpPr>
          <p:cNvPr id="4" name="Text Placeholder 3"/>
          <p:cNvSpPr>
            <a:spLocks noGrp="1"/>
          </p:cNvSpPr>
          <p:nvPr>
            <p:ph type="body" sz="quarter" idx="14"/>
          </p:nvPr>
        </p:nvSpPr>
        <p:spPr>
          <a:xfrm>
            <a:off x="1" y="857251"/>
            <a:ext cx="9144000" cy="666750"/>
          </a:xfrm>
        </p:spPr>
        <p:txBody>
          <a:bodyPr/>
          <a:lstStyle/>
          <a:p>
            <a:pPr algn="ctr"/>
            <a:r>
              <a:rPr lang="en-US" dirty="0"/>
              <a:t>Project Schematic: New</a:t>
            </a:r>
          </a:p>
        </p:txBody>
      </p:sp>
      <p:pic>
        <p:nvPicPr>
          <p:cNvPr id="6" name="Picture 5"/>
          <p:cNvPicPr>
            <a:picLocks noChangeAspect="1"/>
          </p:cNvPicPr>
          <p:nvPr/>
        </p:nvPicPr>
        <p:blipFill rotWithShape="1">
          <a:blip r:embed="rId3"/>
          <a:srcRect l="8983" t="5585" r="7333" b="6007"/>
          <a:stretch/>
        </p:blipFill>
        <p:spPr>
          <a:xfrm>
            <a:off x="110667" y="1530350"/>
            <a:ext cx="8823107" cy="4457700"/>
          </a:xfrm>
          <a:prstGeom prst="rect">
            <a:avLst/>
          </a:prstGeom>
        </p:spPr>
      </p:pic>
    </p:spTree>
    <p:extLst>
      <p:ext uri="{BB962C8B-B14F-4D97-AF65-F5344CB8AC3E}">
        <p14:creationId xmlns:p14="http://schemas.microsoft.com/office/powerpoint/2010/main" val="848486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34DC-B097-42F1-A5F5-3ED37A27055C}"/>
              </a:ext>
            </a:extLst>
          </p:cNvPr>
          <p:cNvSpPr>
            <a:spLocks noGrp="1"/>
          </p:cNvSpPr>
          <p:nvPr>
            <p:ph type="title"/>
          </p:nvPr>
        </p:nvSpPr>
        <p:spPr>
          <a:xfrm>
            <a:off x="628650" y="365126"/>
            <a:ext cx="7886700" cy="795459"/>
          </a:xfrm>
        </p:spPr>
        <p:txBody>
          <a:bodyPr/>
          <a:lstStyle/>
          <a:p>
            <a:r>
              <a:rPr lang="en-US" b="0" dirty="0"/>
              <a:t>Webcast Agenda</a:t>
            </a:r>
          </a:p>
        </p:txBody>
      </p:sp>
      <p:sp>
        <p:nvSpPr>
          <p:cNvPr id="4" name="Content Placeholder 3">
            <a:extLst>
              <a:ext uri="{FF2B5EF4-FFF2-40B4-BE49-F238E27FC236}">
                <a16:creationId xmlns:a16="http://schemas.microsoft.com/office/drawing/2014/main" id="{6B32D85E-82D4-405F-8B01-DA48A235E3AF}"/>
              </a:ext>
            </a:extLst>
          </p:cNvPr>
          <p:cNvSpPr>
            <a:spLocks noGrp="1"/>
          </p:cNvSpPr>
          <p:nvPr>
            <p:ph sz="half" idx="1"/>
          </p:nvPr>
        </p:nvSpPr>
        <p:spPr>
          <a:xfrm>
            <a:off x="553235" y="1439126"/>
            <a:ext cx="8590765" cy="4351338"/>
          </a:xfrm>
        </p:spPr>
        <p:txBody>
          <a:bodyPr>
            <a:normAutofit fontScale="85000" lnSpcReduction="10000"/>
          </a:bodyPr>
          <a:lstStyle/>
          <a:p>
            <a:r>
              <a:rPr lang="en-US" dirty="0"/>
              <a:t>Introductions (Ashwin Dhanasekar, WRF).</a:t>
            </a:r>
          </a:p>
          <a:p>
            <a:r>
              <a:rPr lang="en-AU" dirty="0"/>
              <a:t>Study background and findings (Steven Kenway, UQ)</a:t>
            </a:r>
            <a:endParaRPr lang="en-US" dirty="0"/>
          </a:p>
          <a:p>
            <a:pPr lvl="1"/>
            <a:r>
              <a:rPr lang="en-AU" dirty="0"/>
              <a:t>Approach </a:t>
            </a:r>
            <a:r>
              <a:rPr lang="en-AU" sz="1900" dirty="0"/>
              <a:t>(Chapter 1)</a:t>
            </a:r>
          </a:p>
          <a:p>
            <a:pPr lvl="1"/>
            <a:r>
              <a:rPr lang="en-AU" dirty="0"/>
              <a:t>DER opportunities and drivers </a:t>
            </a:r>
            <a:r>
              <a:rPr lang="en-AU" sz="1900" dirty="0"/>
              <a:t>(Chapters 2 and 3)</a:t>
            </a:r>
          </a:p>
          <a:p>
            <a:pPr lvl="1"/>
            <a:r>
              <a:rPr lang="en-AU" dirty="0"/>
              <a:t>Case study summaries </a:t>
            </a:r>
            <a:r>
              <a:rPr lang="en-AU" sz="1900" dirty="0"/>
              <a:t>(Chapter 4)</a:t>
            </a:r>
          </a:p>
          <a:p>
            <a:pPr lvl="1"/>
            <a:r>
              <a:rPr lang="en-AU" dirty="0"/>
              <a:t>Risks and success factors summary </a:t>
            </a:r>
            <a:r>
              <a:rPr lang="en-AU" sz="1900" dirty="0"/>
              <a:t>(Chapter 9)</a:t>
            </a:r>
          </a:p>
          <a:p>
            <a:pPr marL="228600" lvl="1">
              <a:spcBef>
                <a:spcPts val="1000"/>
              </a:spcBef>
              <a:buClr>
                <a:schemeClr val="accent1"/>
              </a:buClr>
              <a:buFont typeface="Arial" panose="020B0604020202020204" pitchFamily="34" charset="0"/>
              <a:buChar char="•"/>
            </a:pPr>
            <a:r>
              <a:rPr lang="en-US" sz="2800" dirty="0"/>
              <a:t>DER Tools and case studies (James McCall, NREL) </a:t>
            </a:r>
            <a:r>
              <a:rPr lang="en-US" sz="1900" dirty="0"/>
              <a:t>(Section 8.3 and Appendix E and B).</a:t>
            </a:r>
          </a:p>
          <a:p>
            <a:pPr marL="228600" lvl="1">
              <a:spcBef>
                <a:spcPts val="1000"/>
              </a:spcBef>
              <a:buClr>
                <a:schemeClr val="accent1"/>
              </a:buClr>
              <a:buFont typeface="Arial" panose="020B0604020202020204" pitchFamily="34" charset="0"/>
              <a:buChar char="•"/>
            </a:pPr>
            <a:r>
              <a:rPr lang="en-US" sz="2800" dirty="0"/>
              <a:t>Biogas and codigestion at NYDEP (Maria Cuencia) </a:t>
            </a:r>
            <a:r>
              <a:rPr lang="en-US" sz="2100" dirty="0"/>
              <a:t>(Appendix B).</a:t>
            </a:r>
          </a:p>
          <a:p>
            <a:pPr marL="228600" lvl="1">
              <a:spcBef>
                <a:spcPts val="1000"/>
              </a:spcBef>
              <a:buClr>
                <a:schemeClr val="accent1"/>
              </a:buClr>
              <a:buFont typeface="Arial" panose="020B0604020202020204" pitchFamily="34" charset="0"/>
              <a:buChar char="•"/>
            </a:pPr>
            <a:r>
              <a:rPr lang="en-US" sz="2800" dirty="0"/>
              <a:t>Heat and Gas recovery Jeff Carmichael (Metro Vancouver) </a:t>
            </a:r>
            <a:r>
              <a:rPr lang="en-US" sz="2100" dirty="0"/>
              <a:t>(B).</a:t>
            </a:r>
          </a:p>
          <a:p>
            <a:pPr marL="228600" lvl="1">
              <a:spcBef>
                <a:spcPts val="1000"/>
              </a:spcBef>
              <a:buClr>
                <a:schemeClr val="accent1"/>
              </a:buClr>
              <a:buFont typeface="Arial" panose="020B0604020202020204" pitchFamily="34" charset="0"/>
              <a:buChar char="•"/>
            </a:pPr>
            <a:r>
              <a:rPr lang="en-US" sz="2800" dirty="0"/>
              <a:t>Policy Action Plan Highlights (Steve Conrad, UBC) </a:t>
            </a:r>
            <a:r>
              <a:rPr lang="en-US" sz="2100" dirty="0"/>
              <a:t>(Chapters 8-10).</a:t>
            </a:r>
          </a:p>
          <a:p>
            <a:pPr marL="228600" lvl="1">
              <a:spcBef>
                <a:spcPts val="1000"/>
              </a:spcBef>
              <a:buClr>
                <a:schemeClr val="accent1"/>
              </a:buClr>
              <a:buFont typeface="Arial" panose="020B0604020202020204" pitchFamily="34" charset="0"/>
              <a:buChar char="•"/>
            </a:pPr>
            <a:endParaRPr lang="en-US" sz="2800" dirty="0"/>
          </a:p>
        </p:txBody>
      </p:sp>
    </p:spTree>
    <p:extLst>
      <p:ext uri="{BB962C8B-B14F-4D97-AF65-F5344CB8AC3E}">
        <p14:creationId xmlns:p14="http://schemas.microsoft.com/office/powerpoint/2010/main" val="415954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617873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320169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833334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26039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2ADB1B-83AD-4B64-B861-7DC48299FF1C}"/>
              </a:ext>
            </a:extLst>
          </p:cNvPr>
          <p:cNvSpPr txBox="1">
            <a:spLocks/>
          </p:cNvSpPr>
          <p:nvPr/>
        </p:nvSpPr>
        <p:spPr>
          <a:xfrm>
            <a:off x="190501" y="172623"/>
            <a:ext cx="8953500" cy="79545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r>
              <a:rPr lang="en-AU" sz="2800" dirty="0"/>
              <a:t>Summary of success factors and risks in implementing </a:t>
            </a:r>
          </a:p>
          <a:p>
            <a:r>
              <a:rPr lang="en-AU" sz="2800" dirty="0"/>
              <a:t>Renewable and DER projects (Chapter 9).</a:t>
            </a:r>
          </a:p>
        </p:txBody>
      </p:sp>
      <p:pic>
        <p:nvPicPr>
          <p:cNvPr id="9" name="Picture 8">
            <a:extLst>
              <a:ext uri="{FF2B5EF4-FFF2-40B4-BE49-F238E27FC236}">
                <a16:creationId xmlns:a16="http://schemas.microsoft.com/office/drawing/2014/main" id="{3FFCC875-7E3A-4A8A-8C51-FBC012FF66E0}"/>
              </a:ext>
            </a:extLst>
          </p:cNvPr>
          <p:cNvPicPr>
            <a:picLocks noChangeAspect="1"/>
          </p:cNvPicPr>
          <p:nvPr/>
        </p:nvPicPr>
        <p:blipFill rotWithShape="1">
          <a:blip r:embed="rId3"/>
          <a:srcRect l="69449" t="41531" r="14678" b="14804"/>
          <a:stretch/>
        </p:blipFill>
        <p:spPr>
          <a:xfrm>
            <a:off x="368772" y="931408"/>
            <a:ext cx="8129276" cy="5511337"/>
          </a:xfrm>
          <a:prstGeom prst="rect">
            <a:avLst/>
          </a:prstGeom>
          <a:ln w="19050">
            <a:solidFill>
              <a:schemeClr val="tx1"/>
            </a:solidFill>
          </a:ln>
        </p:spPr>
      </p:pic>
      <p:sp>
        <p:nvSpPr>
          <p:cNvPr id="4" name="Content Placeholder 2">
            <a:extLst>
              <a:ext uri="{FF2B5EF4-FFF2-40B4-BE49-F238E27FC236}">
                <a16:creationId xmlns:a16="http://schemas.microsoft.com/office/drawing/2014/main" id="{B6175689-CFFD-7142-B733-3DC1DA992B9A}"/>
              </a:ext>
            </a:extLst>
          </p:cNvPr>
          <p:cNvSpPr>
            <a:spLocks noGrp="1"/>
          </p:cNvSpPr>
          <p:nvPr>
            <p:ph idx="1"/>
          </p:nvPr>
        </p:nvSpPr>
        <p:spPr>
          <a:xfrm>
            <a:off x="1357313" y="1726867"/>
            <a:ext cx="5600700" cy="2859421"/>
          </a:xfrm>
          <a:solidFill>
            <a:schemeClr val="bg1"/>
          </a:solidFill>
        </p:spPr>
        <p:txBody>
          <a:bodyPr/>
          <a:lstStyle/>
          <a:p>
            <a:r>
              <a:rPr lang="en-CA" dirty="0"/>
              <a:t>Economic Feasibility </a:t>
            </a:r>
          </a:p>
          <a:p>
            <a:r>
              <a:rPr lang="en-CA" dirty="0"/>
              <a:t>Technical Feasibility </a:t>
            </a:r>
          </a:p>
          <a:p>
            <a:r>
              <a:rPr lang="en-CA" dirty="0"/>
              <a:t>Leadership </a:t>
            </a:r>
          </a:p>
          <a:p>
            <a:r>
              <a:rPr lang="en-CA" dirty="0"/>
              <a:t>Clear and Realistic Expectation </a:t>
            </a:r>
          </a:p>
          <a:p>
            <a:r>
              <a:rPr lang="en-CA" dirty="0"/>
              <a:t>Cooperation Between Stakeholders </a:t>
            </a:r>
          </a:p>
        </p:txBody>
      </p:sp>
    </p:spTree>
    <p:extLst>
      <p:ext uri="{BB962C8B-B14F-4D97-AF65-F5344CB8AC3E}">
        <p14:creationId xmlns:p14="http://schemas.microsoft.com/office/powerpoint/2010/main" val="2429865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5185-D32F-4645-A7CA-539AA6EADB73}"/>
              </a:ext>
            </a:extLst>
          </p:cNvPr>
          <p:cNvSpPr>
            <a:spLocks noGrp="1"/>
          </p:cNvSpPr>
          <p:nvPr>
            <p:ph type="title"/>
          </p:nvPr>
        </p:nvSpPr>
        <p:spPr/>
        <p:txBody>
          <a:bodyPr/>
          <a:lstStyle/>
          <a:p>
            <a:r>
              <a:rPr lang="en-CA" dirty="0"/>
              <a:t>Success Factors and Risks</a:t>
            </a:r>
          </a:p>
        </p:txBody>
      </p:sp>
      <p:sp>
        <p:nvSpPr>
          <p:cNvPr id="3" name="Content Placeholder 2">
            <a:extLst>
              <a:ext uri="{FF2B5EF4-FFF2-40B4-BE49-F238E27FC236}">
                <a16:creationId xmlns:a16="http://schemas.microsoft.com/office/drawing/2014/main" id="{6BE118C9-A360-4944-B59F-2DE32D6C5AAC}"/>
              </a:ext>
            </a:extLst>
          </p:cNvPr>
          <p:cNvSpPr>
            <a:spLocks noGrp="1"/>
          </p:cNvSpPr>
          <p:nvPr>
            <p:ph idx="1"/>
          </p:nvPr>
        </p:nvSpPr>
        <p:spPr/>
        <p:txBody>
          <a:bodyPr/>
          <a:lstStyle/>
          <a:p>
            <a:endParaRPr lang="en-CA" dirty="0"/>
          </a:p>
        </p:txBody>
      </p:sp>
      <p:graphicFrame>
        <p:nvGraphicFramePr>
          <p:cNvPr id="4" name="Content Placeholder 3">
            <a:extLst>
              <a:ext uri="{FF2B5EF4-FFF2-40B4-BE49-F238E27FC236}">
                <a16:creationId xmlns:a16="http://schemas.microsoft.com/office/drawing/2014/main" id="{57BCC1D4-1F05-5241-9ED1-9159ACBF4486}"/>
              </a:ext>
            </a:extLst>
          </p:cNvPr>
          <p:cNvGraphicFramePr>
            <a:graphicFrameLocks/>
          </p:cNvGraphicFramePr>
          <p:nvPr>
            <p:extLst>
              <p:ext uri="{D42A27DB-BD31-4B8C-83A1-F6EECF244321}">
                <p14:modId xmlns:p14="http://schemas.microsoft.com/office/powerpoint/2010/main" val="3402465914"/>
              </p:ext>
            </p:extLst>
          </p:nvPr>
        </p:nvGraphicFramePr>
        <p:xfrm>
          <a:off x="114300" y="1357314"/>
          <a:ext cx="8872539" cy="5186274"/>
        </p:xfrm>
        <a:graphic>
          <a:graphicData uri="http://schemas.openxmlformats.org/drawingml/2006/table">
            <a:tbl>
              <a:tblPr firstRow="1" bandRow="1">
                <a:tableStyleId>{5C22544A-7EE6-4342-B048-85BDC9FD1C3A}</a:tableStyleId>
              </a:tblPr>
              <a:tblGrid>
                <a:gridCol w="2957513">
                  <a:extLst>
                    <a:ext uri="{9D8B030D-6E8A-4147-A177-3AD203B41FA5}">
                      <a16:colId xmlns:a16="http://schemas.microsoft.com/office/drawing/2014/main" val="553829767"/>
                    </a:ext>
                  </a:extLst>
                </a:gridCol>
                <a:gridCol w="2957513">
                  <a:extLst>
                    <a:ext uri="{9D8B030D-6E8A-4147-A177-3AD203B41FA5}">
                      <a16:colId xmlns:a16="http://schemas.microsoft.com/office/drawing/2014/main" val="2063810676"/>
                    </a:ext>
                  </a:extLst>
                </a:gridCol>
                <a:gridCol w="2957513">
                  <a:extLst>
                    <a:ext uri="{9D8B030D-6E8A-4147-A177-3AD203B41FA5}">
                      <a16:colId xmlns:a16="http://schemas.microsoft.com/office/drawing/2014/main" val="3237408017"/>
                    </a:ext>
                  </a:extLst>
                </a:gridCol>
              </a:tblGrid>
              <a:tr h="775382">
                <a:tc>
                  <a:txBody>
                    <a:bodyPr/>
                    <a:lstStyle/>
                    <a:p>
                      <a:r>
                        <a:rPr lang="en-CA" sz="1800" dirty="0"/>
                        <a:t>Success Factor</a:t>
                      </a:r>
                    </a:p>
                  </a:txBody>
                  <a:tcPr marL="68580" marR="68580" marT="34290" marB="34290"/>
                </a:tc>
                <a:tc>
                  <a:txBody>
                    <a:bodyPr/>
                    <a:lstStyle/>
                    <a:p>
                      <a:r>
                        <a:rPr lang="en-CA" sz="1800" dirty="0"/>
                        <a:t>Policy and Regulatory Consideration</a:t>
                      </a:r>
                    </a:p>
                  </a:txBody>
                  <a:tcPr marL="68580" marR="68580" marT="34290" marB="34290"/>
                </a:tc>
                <a:tc>
                  <a:txBody>
                    <a:bodyPr/>
                    <a:lstStyle/>
                    <a:p>
                      <a:r>
                        <a:rPr lang="en-CA" sz="1800" dirty="0"/>
                        <a:t>Risk or Potential Failure</a:t>
                      </a:r>
                    </a:p>
                  </a:txBody>
                  <a:tcPr marL="68580" marR="68580" marT="34290" marB="34290"/>
                </a:tc>
                <a:extLst>
                  <a:ext uri="{0D108BD9-81ED-4DB2-BD59-A6C34878D82A}">
                    <a16:rowId xmlns:a16="http://schemas.microsoft.com/office/drawing/2014/main" val="4089452006"/>
                  </a:ext>
                </a:extLst>
              </a:tr>
              <a:tr h="353786">
                <a:tc gridSpan="3">
                  <a:txBody>
                    <a:bodyPr/>
                    <a:lstStyle/>
                    <a:p>
                      <a:pPr algn="ctr"/>
                      <a:r>
                        <a:rPr lang="en-CA" sz="1800" dirty="0"/>
                        <a:t>Economic Feasibility (Chapter 5)</a:t>
                      </a:r>
                    </a:p>
                  </a:txBody>
                  <a:tcPr marL="68580" marR="68580" marT="34290" marB="34290"/>
                </a:tc>
                <a:tc hMerge="1">
                  <a:txBody>
                    <a:bodyPr/>
                    <a:lstStyle/>
                    <a:p>
                      <a:endParaRPr lang="en-CA"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a:txBody>
                  <a:tcPr/>
                </a:tc>
                <a:extLst>
                  <a:ext uri="{0D108BD9-81ED-4DB2-BD59-A6C34878D82A}">
                    <a16:rowId xmlns:a16="http://schemas.microsoft.com/office/drawing/2014/main" val="210559038"/>
                  </a:ext>
                </a:extLst>
              </a:tr>
              <a:tr h="1960168">
                <a:tc>
                  <a:txBody>
                    <a:bodyPr/>
                    <a:lstStyle/>
                    <a:p>
                      <a:pPr marL="285750" indent="-285750">
                        <a:buFont typeface="Arial" panose="020B0604020202020204" pitchFamily="34" charset="0"/>
                        <a:buChar char="•"/>
                      </a:pPr>
                      <a:r>
                        <a:rPr lang="en-CA" sz="1800" b="1" dirty="0"/>
                        <a:t>Financial Incentives </a:t>
                      </a:r>
                      <a:r>
                        <a:rPr lang="en-CA" sz="1800" dirty="0"/>
                        <a:t>provide strong business case</a:t>
                      </a:r>
                    </a:p>
                    <a:p>
                      <a:pPr marL="285750" indent="-285750">
                        <a:buFont typeface="Arial" panose="020B0604020202020204" pitchFamily="34" charset="0"/>
                        <a:buChar char="•"/>
                      </a:pPr>
                      <a:r>
                        <a:rPr lang="en-CA" sz="1800" dirty="0"/>
                        <a:t>energy supply demand drive investment</a:t>
                      </a:r>
                    </a:p>
                  </a:txBody>
                  <a:tcPr marL="68580" marR="68580" marT="34290" marB="34290"/>
                </a:tc>
                <a:tc>
                  <a:txBody>
                    <a:bodyPr/>
                    <a:lstStyle/>
                    <a:p>
                      <a:r>
                        <a:rPr lang="en-CA" sz="1800" dirty="0"/>
                        <a:t>Funding or subsidy</a:t>
                      </a:r>
                    </a:p>
                    <a:p>
                      <a:r>
                        <a:rPr lang="en-CA" sz="1800" dirty="0"/>
                        <a:t>Energy market/rate of return</a:t>
                      </a:r>
                    </a:p>
                  </a:txBody>
                  <a:tcPr marL="68580" marR="68580" marT="34290" marB="34290"/>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b="1" dirty="0"/>
                        <a:t>Unstable funding or subsidy sources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t>long rate of return on investment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t>energy market fluctuations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t>change potential energy revenue returns </a:t>
                      </a:r>
                    </a:p>
                  </a:txBody>
                  <a:tcPr marL="68580" marR="68580" marT="34290" marB="34290"/>
                </a:tc>
                <a:extLst>
                  <a:ext uri="{0D108BD9-81ED-4DB2-BD59-A6C34878D82A}">
                    <a16:rowId xmlns:a16="http://schemas.microsoft.com/office/drawing/2014/main" val="3460861750"/>
                  </a:ext>
                </a:extLst>
              </a:tr>
              <a:tr h="353786">
                <a:tc gridSpan="3">
                  <a:txBody>
                    <a:bodyPr/>
                    <a:lstStyle/>
                    <a:p>
                      <a:pPr algn="ctr"/>
                      <a:r>
                        <a:rPr lang="en-CA" sz="1800" dirty="0"/>
                        <a:t>Technical feasibility (Case Studies)</a:t>
                      </a:r>
                    </a:p>
                  </a:txBody>
                  <a:tcPr marL="68580" marR="68580" marT="34290" marB="34290"/>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4114780689"/>
                  </a:ext>
                </a:extLst>
              </a:tr>
              <a:tr h="1692438">
                <a:tc>
                  <a:txBody>
                    <a:bodyPr/>
                    <a:lstStyle/>
                    <a:p>
                      <a:pPr marL="285750" indent="-285750">
                        <a:buFont typeface="Arial" panose="020B0604020202020204" pitchFamily="34" charset="0"/>
                        <a:buChar char="•"/>
                      </a:pPr>
                      <a:r>
                        <a:rPr lang="en-CA" sz="1800" dirty="0"/>
                        <a:t>Location and resources (e.g. waste streams) suitable to DER projects</a:t>
                      </a:r>
                    </a:p>
                    <a:p>
                      <a:pPr marL="285750" indent="-285750">
                        <a:buFont typeface="Arial" panose="020B0604020202020204" pitchFamily="34" charset="0"/>
                        <a:buChar char="•"/>
                      </a:pPr>
                      <a:r>
                        <a:rPr lang="en-CA" sz="1800" dirty="0"/>
                        <a:t>Demonstration projects exist proving technology</a:t>
                      </a:r>
                    </a:p>
                    <a:p>
                      <a:endParaRPr lang="en-CA" sz="1800" dirty="0"/>
                    </a:p>
                  </a:txBody>
                  <a:tcPr marL="68580" marR="68580" marT="34290" marB="34290"/>
                </a:tc>
                <a:tc>
                  <a:txBody>
                    <a:bodyPr/>
                    <a:lstStyle/>
                    <a:p>
                      <a:r>
                        <a:rPr lang="en-CA" sz="1800" dirty="0"/>
                        <a:t>Control of system</a:t>
                      </a:r>
                    </a:p>
                    <a:p>
                      <a:r>
                        <a:rPr lang="en-CA" sz="1800" dirty="0"/>
                        <a:t>Infrastructure</a:t>
                      </a:r>
                    </a:p>
                    <a:p>
                      <a:endParaRPr lang="en-CA" sz="1800" dirty="0"/>
                    </a:p>
                  </a:txBody>
                  <a:tcPr marL="68580" marR="68580" marT="34290" marB="34290"/>
                </a:tc>
                <a:tc>
                  <a:txBody>
                    <a:bodyPr/>
                    <a:lstStyle/>
                    <a:p>
                      <a:pPr marL="285750" indent="-285750">
                        <a:buFont typeface="Arial" panose="020B0604020202020204" pitchFamily="34" charset="0"/>
                        <a:buChar char="•"/>
                      </a:pPr>
                      <a:r>
                        <a:rPr lang="en-CA" sz="1800" dirty="0"/>
                        <a:t>Inability to control input streams</a:t>
                      </a:r>
                    </a:p>
                    <a:p>
                      <a:pPr marL="285750" indent="-285750">
                        <a:buFont typeface="Arial" panose="020B0604020202020204" pitchFamily="34" charset="0"/>
                        <a:buChar char="•"/>
                      </a:pPr>
                      <a:r>
                        <a:rPr lang="en-CA" sz="1800" dirty="0"/>
                        <a:t>Proven technologies do not transfer to local sites</a:t>
                      </a:r>
                    </a:p>
                  </a:txBody>
                  <a:tcPr marL="68580" marR="68580" marT="34290" marB="34290"/>
                </a:tc>
                <a:extLst>
                  <a:ext uri="{0D108BD9-81ED-4DB2-BD59-A6C34878D82A}">
                    <a16:rowId xmlns:a16="http://schemas.microsoft.com/office/drawing/2014/main" val="3285540821"/>
                  </a:ext>
                </a:extLst>
              </a:tr>
            </a:tbl>
          </a:graphicData>
        </a:graphic>
      </p:graphicFrame>
    </p:spTree>
    <p:extLst>
      <p:ext uri="{BB962C8B-B14F-4D97-AF65-F5344CB8AC3E}">
        <p14:creationId xmlns:p14="http://schemas.microsoft.com/office/powerpoint/2010/main" val="3373791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5185-D32F-4645-A7CA-539AA6EADB73}"/>
              </a:ext>
            </a:extLst>
          </p:cNvPr>
          <p:cNvSpPr>
            <a:spLocks noGrp="1"/>
          </p:cNvSpPr>
          <p:nvPr>
            <p:ph type="title"/>
          </p:nvPr>
        </p:nvSpPr>
        <p:spPr/>
        <p:txBody>
          <a:bodyPr/>
          <a:lstStyle/>
          <a:p>
            <a:r>
              <a:rPr lang="en-CA" dirty="0"/>
              <a:t>Success Factors and Risks</a:t>
            </a:r>
          </a:p>
        </p:txBody>
      </p:sp>
      <p:sp>
        <p:nvSpPr>
          <p:cNvPr id="3" name="Content Placeholder 2">
            <a:extLst>
              <a:ext uri="{FF2B5EF4-FFF2-40B4-BE49-F238E27FC236}">
                <a16:creationId xmlns:a16="http://schemas.microsoft.com/office/drawing/2014/main" id="{6BE118C9-A360-4944-B59F-2DE32D6C5AAC}"/>
              </a:ext>
            </a:extLst>
          </p:cNvPr>
          <p:cNvSpPr>
            <a:spLocks noGrp="1"/>
          </p:cNvSpPr>
          <p:nvPr>
            <p:ph idx="1"/>
          </p:nvPr>
        </p:nvSpPr>
        <p:spPr/>
        <p:txBody>
          <a:bodyPr/>
          <a:lstStyle/>
          <a:p>
            <a:endParaRPr lang="en-CA" dirty="0"/>
          </a:p>
        </p:txBody>
      </p:sp>
      <p:graphicFrame>
        <p:nvGraphicFramePr>
          <p:cNvPr id="4" name="Content Placeholder 3">
            <a:extLst>
              <a:ext uri="{FF2B5EF4-FFF2-40B4-BE49-F238E27FC236}">
                <a16:creationId xmlns:a16="http://schemas.microsoft.com/office/drawing/2014/main" id="{57BCC1D4-1F05-5241-9ED1-9159ACBF4486}"/>
              </a:ext>
            </a:extLst>
          </p:cNvPr>
          <p:cNvGraphicFramePr>
            <a:graphicFrameLocks/>
          </p:cNvGraphicFramePr>
          <p:nvPr>
            <p:extLst>
              <p:ext uri="{D42A27DB-BD31-4B8C-83A1-F6EECF244321}">
                <p14:modId xmlns:p14="http://schemas.microsoft.com/office/powerpoint/2010/main" val="3029967406"/>
              </p:ext>
            </p:extLst>
          </p:nvPr>
        </p:nvGraphicFramePr>
        <p:xfrm>
          <a:off x="142875" y="1383507"/>
          <a:ext cx="8858250" cy="5109367"/>
        </p:xfrm>
        <a:graphic>
          <a:graphicData uri="http://schemas.openxmlformats.org/drawingml/2006/table">
            <a:tbl>
              <a:tblPr firstRow="1" bandRow="1">
                <a:tableStyleId>{5C22544A-7EE6-4342-B048-85BDC9FD1C3A}</a:tableStyleId>
              </a:tblPr>
              <a:tblGrid>
                <a:gridCol w="2952750">
                  <a:extLst>
                    <a:ext uri="{9D8B030D-6E8A-4147-A177-3AD203B41FA5}">
                      <a16:colId xmlns:a16="http://schemas.microsoft.com/office/drawing/2014/main" val="553829767"/>
                    </a:ext>
                  </a:extLst>
                </a:gridCol>
                <a:gridCol w="2952750">
                  <a:extLst>
                    <a:ext uri="{9D8B030D-6E8A-4147-A177-3AD203B41FA5}">
                      <a16:colId xmlns:a16="http://schemas.microsoft.com/office/drawing/2014/main" val="2063810676"/>
                    </a:ext>
                  </a:extLst>
                </a:gridCol>
                <a:gridCol w="2952750">
                  <a:extLst>
                    <a:ext uri="{9D8B030D-6E8A-4147-A177-3AD203B41FA5}">
                      <a16:colId xmlns:a16="http://schemas.microsoft.com/office/drawing/2014/main" val="3237408017"/>
                    </a:ext>
                  </a:extLst>
                </a:gridCol>
              </a:tblGrid>
              <a:tr h="812003">
                <a:tc>
                  <a:txBody>
                    <a:bodyPr/>
                    <a:lstStyle/>
                    <a:p>
                      <a:r>
                        <a:rPr lang="en-CA" sz="1800" dirty="0"/>
                        <a:t>Success Factor</a:t>
                      </a:r>
                    </a:p>
                  </a:txBody>
                  <a:tcPr marL="68580" marR="68580" marT="34290" marB="34290"/>
                </a:tc>
                <a:tc>
                  <a:txBody>
                    <a:bodyPr/>
                    <a:lstStyle/>
                    <a:p>
                      <a:r>
                        <a:rPr lang="en-CA" sz="1800" dirty="0"/>
                        <a:t>Policy and Regulatory Consideration</a:t>
                      </a:r>
                    </a:p>
                  </a:txBody>
                  <a:tcPr marL="68580" marR="68580" marT="34290" marB="34290"/>
                </a:tc>
                <a:tc>
                  <a:txBody>
                    <a:bodyPr/>
                    <a:lstStyle/>
                    <a:p>
                      <a:r>
                        <a:rPr lang="en-CA" sz="1800" dirty="0"/>
                        <a:t>Risk or Potential Failure</a:t>
                      </a:r>
                    </a:p>
                  </a:txBody>
                  <a:tcPr marL="68580" marR="68580" marT="34290" marB="34290"/>
                </a:tc>
                <a:extLst>
                  <a:ext uri="{0D108BD9-81ED-4DB2-BD59-A6C34878D82A}">
                    <a16:rowId xmlns:a16="http://schemas.microsoft.com/office/drawing/2014/main" val="4089452006"/>
                  </a:ext>
                </a:extLst>
              </a:tr>
              <a:tr h="462217">
                <a:tc gridSpan="3">
                  <a:txBody>
                    <a:bodyPr/>
                    <a:lstStyle/>
                    <a:p>
                      <a:pPr algn="ctr"/>
                      <a:r>
                        <a:rPr lang="en-CA" sz="1800" dirty="0"/>
                        <a:t>Leadership (Survey and Case Studies)</a:t>
                      </a:r>
                    </a:p>
                  </a:txBody>
                  <a:tcPr marL="68580" marR="68580" marT="34290" marB="34290"/>
                </a:tc>
                <a:tc hMerge="1">
                  <a:txBody>
                    <a:bodyPr/>
                    <a:lstStyle/>
                    <a:p>
                      <a:endParaRPr lang="en-CA"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a:txBody>
                  <a:tcPr/>
                </a:tc>
                <a:extLst>
                  <a:ext uri="{0D108BD9-81ED-4DB2-BD59-A6C34878D82A}">
                    <a16:rowId xmlns:a16="http://schemas.microsoft.com/office/drawing/2014/main" val="210559038"/>
                  </a:ext>
                </a:extLst>
              </a:tr>
              <a:tr h="1861358">
                <a:tc>
                  <a:txBody>
                    <a:bodyPr/>
                    <a:lstStyle/>
                    <a:p>
                      <a:pPr marL="285750" indent="-285750">
                        <a:buFont typeface="Arial" panose="020B0604020202020204" pitchFamily="34" charset="0"/>
                        <a:buChar char="•"/>
                      </a:pPr>
                      <a:r>
                        <a:rPr lang="en-CA" sz="1800" dirty="0"/>
                        <a:t>Clear mandate to invest in clean energy and carbon reduction programs</a:t>
                      </a:r>
                    </a:p>
                    <a:p>
                      <a:pPr marL="285750" indent="-285750">
                        <a:buFont typeface="Arial" panose="020B0604020202020204" pitchFamily="34" charset="0"/>
                        <a:buChar char="•"/>
                      </a:pPr>
                      <a:r>
                        <a:rPr lang="en-CA" sz="1800" dirty="0"/>
                        <a:t>Board and executives aim to showcase sustainable practice</a:t>
                      </a:r>
                    </a:p>
                  </a:txBody>
                  <a:tcPr marL="68580" marR="68580" marT="34290" marB="34290"/>
                </a:tc>
                <a:tc>
                  <a:txBody>
                    <a:bodyPr/>
                    <a:lstStyle/>
                    <a:p>
                      <a:r>
                        <a:rPr lang="en-CA" sz="1800" dirty="0"/>
                        <a:t>Governing structures</a:t>
                      </a:r>
                    </a:p>
                  </a:txBody>
                  <a:tcPr marL="68580" marR="68580" marT="34290" marB="34290"/>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t>Change of state government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t>Change in government policy</a:t>
                      </a:r>
                    </a:p>
                  </a:txBody>
                  <a:tcPr marL="68580" marR="68580" marT="34290" marB="34290"/>
                </a:tc>
                <a:extLst>
                  <a:ext uri="{0D108BD9-81ED-4DB2-BD59-A6C34878D82A}">
                    <a16:rowId xmlns:a16="http://schemas.microsoft.com/office/drawing/2014/main" val="3460861750"/>
                  </a:ext>
                </a:extLst>
              </a:tr>
              <a:tr h="462217">
                <a:tc gridSpan="3">
                  <a:txBody>
                    <a:bodyPr/>
                    <a:lstStyle/>
                    <a:p>
                      <a:pPr algn="ctr"/>
                      <a:r>
                        <a:rPr lang="en-CA" sz="1800" dirty="0"/>
                        <a:t>Cooperation (Case Studies)</a:t>
                      </a:r>
                    </a:p>
                  </a:txBody>
                  <a:tcPr marL="68580" marR="68580" marT="34290" marB="34290"/>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4114780689"/>
                  </a:ext>
                </a:extLst>
              </a:tr>
              <a:tr h="1511572">
                <a:tc>
                  <a:txBody>
                    <a:bodyPr/>
                    <a:lstStyle/>
                    <a:p>
                      <a:pPr marL="285750" indent="-285750">
                        <a:buFont typeface="Arial" panose="020B0604020202020204" pitchFamily="34" charset="0"/>
                        <a:buChar char="•"/>
                      </a:pPr>
                      <a:r>
                        <a:rPr lang="en-CA" sz="1800" dirty="0"/>
                        <a:t>Case study experiences confirm cooperation between public utility commission, water/energy utilities needed</a:t>
                      </a:r>
                    </a:p>
                  </a:txBody>
                  <a:tcPr marL="68580" marR="68580" marT="34290" marB="34290"/>
                </a:tc>
                <a:tc>
                  <a:txBody>
                    <a:bodyPr/>
                    <a:lstStyle/>
                    <a:p>
                      <a:r>
                        <a:rPr lang="en-CA" sz="1800" dirty="0"/>
                        <a:t>Participation of Key Players </a:t>
                      </a:r>
                    </a:p>
                  </a:txBody>
                  <a:tcPr marL="68580" marR="68580" marT="34290" marB="34290"/>
                </a:tc>
                <a:tc>
                  <a:txBody>
                    <a:bodyPr/>
                    <a:lstStyle/>
                    <a:p>
                      <a:pPr marL="285750" indent="-285750">
                        <a:buFont typeface="Arial" panose="020B0604020202020204" pitchFamily="34" charset="0"/>
                        <a:buChar char="•"/>
                      </a:pPr>
                      <a:r>
                        <a:rPr lang="en-CA" sz="1800" dirty="0"/>
                        <a:t>Fail to get full participation of the key players</a:t>
                      </a:r>
                    </a:p>
                    <a:p>
                      <a:pPr marL="285750" indent="-285750">
                        <a:buFont typeface="Arial" panose="020B0604020202020204" pitchFamily="34" charset="0"/>
                        <a:buChar char="•"/>
                      </a:pPr>
                      <a:r>
                        <a:rPr lang="en-CA" sz="1800" dirty="0"/>
                        <a:t>Failure to engage 3rd party provider</a:t>
                      </a:r>
                    </a:p>
                  </a:txBody>
                  <a:tcPr marL="68580" marR="68580" marT="34290" marB="34290"/>
                </a:tc>
                <a:extLst>
                  <a:ext uri="{0D108BD9-81ED-4DB2-BD59-A6C34878D82A}">
                    <a16:rowId xmlns:a16="http://schemas.microsoft.com/office/drawing/2014/main" val="3285540821"/>
                  </a:ext>
                </a:extLst>
              </a:tr>
            </a:tbl>
          </a:graphicData>
        </a:graphic>
      </p:graphicFrame>
    </p:spTree>
    <p:extLst>
      <p:ext uri="{BB962C8B-B14F-4D97-AF65-F5344CB8AC3E}">
        <p14:creationId xmlns:p14="http://schemas.microsoft.com/office/powerpoint/2010/main" val="1249536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1A28D-D14D-8147-82BA-D4CD662C39DD}"/>
              </a:ext>
            </a:extLst>
          </p:cNvPr>
          <p:cNvSpPr>
            <a:spLocks noGrp="1"/>
          </p:cNvSpPr>
          <p:nvPr>
            <p:ph type="title"/>
          </p:nvPr>
        </p:nvSpPr>
        <p:spPr/>
        <p:txBody>
          <a:bodyPr/>
          <a:lstStyle/>
          <a:p>
            <a:r>
              <a:rPr lang="en-CA" dirty="0"/>
              <a:t>Policy and Regulation Review</a:t>
            </a:r>
          </a:p>
        </p:txBody>
      </p:sp>
      <p:graphicFrame>
        <p:nvGraphicFramePr>
          <p:cNvPr id="4" name="Content Placeholder 3">
            <a:extLst>
              <a:ext uri="{FF2B5EF4-FFF2-40B4-BE49-F238E27FC236}">
                <a16:creationId xmlns:a16="http://schemas.microsoft.com/office/drawing/2014/main" id="{8BB770F1-7410-AE4A-BC27-6390885DD14B}"/>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1195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8BA246A-E068-124D-B34F-0FA1555F4CEB}"/>
              </a:ext>
            </a:extLst>
          </p:cNvPr>
          <p:cNvPicPr>
            <a:picLocks noGrp="1" noChangeAspect="1"/>
          </p:cNvPicPr>
          <p:nvPr>
            <p:ph idx="1"/>
          </p:nvPr>
        </p:nvPicPr>
        <p:blipFill>
          <a:blip r:embed="rId3"/>
          <a:stretch>
            <a:fillRect/>
          </a:stretch>
        </p:blipFill>
        <p:spPr>
          <a:xfrm>
            <a:off x="4237061" y="1690689"/>
            <a:ext cx="3362397" cy="4351338"/>
          </a:xfrm>
          <a:prstGeom prst="rect">
            <a:avLst/>
          </a:prstGeom>
        </p:spPr>
      </p:pic>
      <p:pic>
        <p:nvPicPr>
          <p:cNvPr id="11" name="Picture 10">
            <a:extLst>
              <a:ext uri="{FF2B5EF4-FFF2-40B4-BE49-F238E27FC236}">
                <a16:creationId xmlns:a16="http://schemas.microsoft.com/office/drawing/2014/main" id="{DCBE9011-F963-BF46-AC08-5F4840819537}"/>
              </a:ext>
            </a:extLst>
          </p:cNvPr>
          <p:cNvPicPr>
            <a:picLocks noChangeAspect="1"/>
          </p:cNvPicPr>
          <p:nvPr/>
        </p:nvPicPr>
        <p:blipFill>
          <a:blip r:embed="rId4"/>
          <a:stretch>
            <a:fillRect/>
          </a:stretch>
        </p:blipFill>
        <p:spPr>
          <a:xfrm>
            <a:off x="6054917" y="2314262"/>
            <a:ext cx="3089083" cy="3997637"/>
          </a:xfrm>
          <a:prstGeom prst="rect">
            <a:avLst/>
          </a:prstGeom>
        </p:spPr>
      </p:pic>
      <p:sp>
        <p:nvSpPr>
          <p:cNvPr id="7" name="Title 6">
            <a:extLst>
              <a:ext uri="{FF2B5EF4-FFF2-40B4-BE49-F238E27FC236}">
                <a16:creationId xmlns:a16="http://schemas.microsoft.com/office/drawing/2014/main" id="{55FAF03A-97DF-E84A-81D7-CEFEAD9CC9F6}"/>
              </a:ext>
            </a:extLst>
          </p:cNvPr>
          <p:cNvSpPr>
            <a:spLocks noGrp="1"/>
          </p:cNvSpPr>
          <p:nvPr>
            <p:ph type="title"/>
          </p:nvPr>
        </p:nvSpPr>
        <p:spPr/>
        <p:txBody>
          <a:bodyPr/>
          <a:lstStyle/>
          <a:p>
            <a:r>
              <a:rPr lang="en-CA" dirty="0"/>
              <a:t>Enabling Policies (Chapter 10)</a:t>
            </a:r>
          </a:p>
        </p:txBody>
      </p:sp>
      <p:sp>
        <p:nvSpPr>
          <p:cNvPr id="13" name="Content Placeholder 2">
            <a:extLst>
              <a:ext uri="{FF2B5EF4-FFF2-40B4-BE49-F238E27FC236}">
                <a16:creationId xmlns:a16="http://schemas.microsoft.com/office/drawing/2014/main" id="{5DAA7F8A-39E5-A541-926C-F6468F8D63AD}"/>
              </a:ext>
            </a:extLst>
          </p:cNvPr>
          <p:cNvSpPr txBox="1">
            <a:spLocks/>
          </p:cNvSpPr>
          <p:nvPr/>
        </p:nvSpPr>
        <p:spPr>
          <a:xfrm>
            <a:off x="371475" y="2571583"/>
            <a:ext cx="5600700" cy="3470444"/>
          </a:xfrm>
          <a:prstGeom prst="rect">
            <a:avLst/>
          </a:prstGeom>
          <a:solidFill>
            <a:schemeClr val="bg1"/>
          </a:solidFill>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3"/>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SzPct val="80000"/>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Font typeface=".Lucida Grande UI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Broad Renewable Policies </a:t>
            </a:r>
          </a:p>
          <a:p>
            <a:pPr lvl="1"/>
            <a:r>
              <a:rPr lang="en-CA" dirty="0"/>
              <a:t>Ensuring the Economic Feasibility and Stability of Capital Investments </a:t>
            </a:r>
          </a:p>
          <a:p>
            <a:pPr lvl="1"/>
            <a:r>
              <a:rPr lang="en-CA" dirty="0"/>
              <a:t>Addressing Technical Feasibility of DER Projects </a:t>
            </a:r>
          </a:p>
          <a:p>
            <a:pPr lvl="1"/>
            <a:r>
              <a:rPr lang="en-CA" dirty="0"/>
              <a:t>Promoting Clear and Realistic Expectations and Leadership </a:t>
            </a:r>
          </a:p>
          <a:p>
            <a:pPr lvl="1"/>
            <a:r>
              <a:rPr lang="en-CA" dirty="0"/>
              <a:t>Cooperation between Stakeholders - Building Consensus, Collaboration,</a:t>
            </a:r>
            <a:br>
              <a:rPr lang="en-CA" dirty="0"/>
            </a:br>
            <a:r>
              <a:rPr lang="en-CA" dirty="0"/>
              <a:t>and Understanding </a:t>
            </a:r>
          </a:p>
          <a:p>
            <a:pPr lvl="1"/>
            <a:r>
              <a:rPr lang="en-CA" dirty="0"/>
              <a:t>Cooperation Between Stakeholders </a:t>
            </a:r>
          </a:p>
          <a:p>
            <a:r>
              <a:rPr lang="en-CA" dirty="0"/>
              <a:t>Biogas Policy Activities</a:t>
            </a:r>
          </a:p>
        </p:txBody>
      </p:sp>
    </p:spTree>
    <p:extLst>
      <p:ext uri="{BB962C8B-B14F-4D97-AF65-F5344CB8AC3E}">
        <p14:creationId xmlns:p14="http://schemas.microsoft.com/office/powerpoint/2010/main" val="3205191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8BB3-2AF6-484C-9AEA-C2544EB37B40}"/>
              </a:ext>
            </a:extLst>
          </p:cNvPr>
          <p:cNvSpPr>
            <a:spLocks noGrp="1"/>
          </p:cNvSpPr>
          <p:nvPr>
            <p:ph type="title"/>
          </p:nvPr>
        </p:nvSpPr>
        <p:spPr/>
        <p:txBody>
          <a:bodyPr/>
          <a:lstStyle/>
          <a:p>
            <a:r>
              <a:rPr lang="en-CA" dirty="0"/>
              <a:t>Economic Feasibility</a:t>
            </a:r>
          </a:p>
        </p:txBody>
      </p:sp>
      <p:sp>
        <p:nvSpPr>
          <p:cNvPr id="3" name="Content Placeholder 2">
            <a:extLst>
              <a:ext uri="{FF2B5EF4-FFF2-40B4-BE49-F238E27FC236}">
                <a16:creationId xmlns:a16="http://schemas.microsoft.com/office/drawing/2014/main" id="{B45CDA19-325E-B446-BAB6-3F1072A905BA}"/>
              </a:ext>
            </a:extLst>
          </p:cNvPr>
          <p:cNvSpPr>
            <a:spLocks noGrp="1"/>
          </p:cNvSpPr>
          <p:nvPr>
            <p:ph idx="1"/>
          </p:nvPr>
        </p:nvSpPr>
        <p:spPr>
          <a:xfrm>
            <a:off x="628650" y="1825625"/>
            <a:ext cx="4786313" cy="4351338"/>
          </a:xfrm>
        </p:spPr>
        <p:txBody>
          <a:bodyPr>
            <a:normAutofit fontScale="85000" lnSpcReduction="20000"/>
          </a:bodyPr>
          <a:lstStyle/>
          <a:p>
            <a:r>
              <a:rPr lang="en-CA" dirty="0"/>
              <a:t>Review feed-in-tariff policies and net metering rules when beginning </a:t>
            </a:r>
          </a:p>
          <a:p>
            <a:r>
              <a:rPr lang="en-CA" dirty="0"/>
              <a:t>Be Aware of Low interest loans/state/federal loan guarantees</a:t>
            </a:r>
          </a:p>
          <a:p>
            <a:pPr lvl="1"/>
            <a:r>
              <a:rPr lang="en-CA" dirty="0"/>
              <a:t>Micro Grid financing options</a:t>
            </a:r>
          </a:p>
          <a:p>
            <a:r>
              <a:rPr lang="en-CA" dirty="0"/>
              <a:t>Options real-time pricing where or establishing real-time pricing</a:t>
            </a:r>
          </a:p>
          <a:p>
            <a:r>
              <a:rPr lang="en-US" dirty="0"/>
              <a:t>non-market benefits of water and wastewater utility specific resources (thermal and biogas) should be accounted and identified</a:t>
            </a:r>
            <a:endParaRPr lang="en-CA" dirty="0"/>
          </a:p>
          <a:p>
            <a:endParaRPr lang="en-CA" dirty="0"/>
          </a:p>
          <a:p>
            <a:endParaRPr lang="en-CA" dirty="0"/>
          </a:p>
        </p:txBody>
      </p:sp>
      <p:cxnSp>
        <p:nvCxnSpPr>
          <p:cNvPr id="8" name="Straight Connector 7">
            <a:extLst>
              <a:ext uri="{FF2B5EF4-FFF2-40B4-BE49-F238E27FC236}">
                <a16:creationId xmlns:a16="http://schemas.microsoft.com/office/drawing/2014/main" id="{5D6473DA-DF8D-E24A-B8EC-98D15C73391C}"/>
              </a:ext>
            </a:extLst>
          </p:cNvPr>
          <p:cNvCxnSpPr/>
          <p:nvPr/>
        </p:nvCxnSpPr>
        <p:spPr>
          <a:xfrm>
            <a:off x="5929313" y="2043113"/>
            <a:ext cx="0" cy="3186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20E740-5824-5A44-A86A-ED64C3E2DB1A}"/>
              </a:ext>
            </a:extLst>
          </p:cNvPr>
          <p:cNvCxnSpPr/>
          <p:nvPr/>
        </p:nvCxnSpPr>
        <p:spPr>
          <a:xfrm>
            <a:off x="5414963" y="4443413"/>
            <a:ext cx="3228975"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C648EEB1-46BD-7545-A66C-3D9F9A7FC702}"/>
              </a:ext>
            </a:extLst>
          </p:cNvPr>
          <p:cNvSpPr/>
          <p:nvPr/>
        </p:nvSpPr>
        <p:spPr>
          <a:xfrm>
            <a:off x="6057900" y="3233740"/>
            <a:ext cx="2771775" cy="285750"/>
          </a:xfrm>
          <a:custGeom>
            <a:avLst/>
            <a:gdLst>
              <a:gd name="connsiteX0" fmla="*/ 0 w 2771775"/>
              <a:gd name="connsiteY0" fmla="*/ 0 h 285750"/>
              <a:gd name="connsiteX1" fmla="*/ 71437 w 2771775"/>
              <a:gd name="connsiteY1" fmla="*/ 42863 h 285750"/>
              <a:gd name="connsiteX2" fmla="*/ 157162 w 2771775"/>
              <a:gd name="connsiteY2" fmla="*/ 100013 h 285750"/>
              <a:gd name="connsiteX3" fmla="*/ 200025 w 2771775"/>
              <a:gd name="connsiteY3" fmla="*/ 128588 h 285750"/>
              <a:gd name="connsiteX4" fmla="*/ 242887 w 2771775"/>
              <a:gd name="connsiteY4" fmla="*/ 142875 h 285750"/>
              <a:gd name="connsiteX5" fmla="*/ 371475 w 2771775"/>
              <a:gd name="connsiteY5" fmla="*/ 200025 h 285750"/>
              <a:gd name="connsiteX6" fmla="*/ 414337 w 2771775"/>
              <a:gd name="connsiteY6" fmla="*/ 214313 h 285750"/>
              <a:gd name="connsiteX7" fmla="*/ 457200 w 2771775"/>
              <a:gd name="connsiteY7" fmla="*/ 242888 h 285750"/>
              <a:gd name="connsiteX8" fmla="*/ 500062 w 2771775"/>
              <a:gd name="connsiteY8" fmla="*/ 257175 h 285750"/>
              <a:gd name="connsiteX9" fmla="*/ 728662 w 2771775"/>
              <a:gd name="connsiteY9" fmla="*/ 285750 h 285750"/>
              <a:gd name="connsiteX10" fmla="*/ 814387 w 2771775"/>
              <a:gd name="connsiteY10" fmla="*/ 271463 h 285750"/>
              <a:gd name="connsiteX11" fmla="*/ 928687 w 2771775"/>
              <a:gd name="connsiteY11" fmla="*/ 257175 h 285750"/>
              <a:gd name="connsiteX12" fmla="*/ 1014412 w 2771775"/>
              <a:gd name="connsiteY12" fmla="*/ 228600 h 285750"/>
              <a:gd name="connsiteX13" fmla="*/ 1057275 w 2771775"/>
              <a:gd name="connsiteY13" fmla="*/ 214313 h 285750"/>
              <a:gd name="connsiteX14" fmla="*/ 1143000 w 2771775"/>
              <a:gd name="connsiteY14" fmla="*/ 157163 h 285750"/>
              <a:gd name="connsiteX15" fmla="*/ 1185862 w 2771775"/>
              <a:gd name="connsiteY15" fmla="*/ 128588 h 285750"/>
              <a:gd name="connsiteX16" fmla="*/ 1228725 w 2771775"/>
              <a:gd name="connsiteY16" fmla="*/ 114300 h 285750"/>
              <a:gd name="connsiteX17" fmla="*/ 1314450 w 2771775"/>
              <a:gd name="connsiteY17" fmla="*/ 71438 h 285750"/>
              <a:gd name="connsiteX18" fmla="*/ 1457325 w 2771775"/>
              <a:gd name="connsiteY18" fmla="*/ 57150 h 285750"/>
              <a:gd name="connsiteX19" fmla="*/ 1514475 w 2771775"/>
              <a:gd name="connsiteY19" fmla="*/ 42863 h 285750"/>
              <a:gd name="connsiteX20" fmla="*/ 1557337 w 2771775"/>
              <a:gd name="connsiteY20" fmla="*/ 28575 h 285750"/>
              <a:gd name="connsiteX21" fmla="*/ 1828800 w 2771775"/>
              <a:gd name="connsiteY21" fmla="*/ 42863 h 285750"/>
              <a:gd name="connsiteX22" fmla="*/ 1914525 w 2771775"/>
              <a:gd name="connsiteY22" fmla="*/ 71438 h 285750"/>
              <a:gd name="connsiteX23" fmla="*/ 1957387 w 2771775"/>
              <a:gd name="connsiteY23" fmla="*/ 100013 h 285750"/>
              <a:gd name="connsiteX24" fmla="*/ 2043112 w 2771775"/>
              <a:gd name="connsiteY24" fmla="*/ 128588 h 285750"/>
              <a:gd name="connsiteX25" fmla="*/ 2085975 w 2771775"/>
              <a:gd name="connsiteY25" fmla="*/ 142875 h 285750"/>
              <a:gd name="connsiteX26" fmla="*/ 2114550 w 2771775"/>
              <a:gd name="connsiteY26" fmla="*/ 185738 h 285750"/>
              <a:gd name="connsiteX27" fmla="*/ 2200275 w 2771775"/>
              <a:gd name="connsiteY27" fmla="*/ 214313 h 285750"/>
              <a:gd name="connsiteX28" fmla="*/ 2243137 w 2771775"/>
              <a:gd name="connsiteY28" fmla="*/ 228600 h 285750"/>
              <a:gd name="connsiteX29" fmla="*/ 2286000 w 2771775"/>
              <a:gd name="connsiteY29" fmla="*/ 242888 h 285750"/>
              <a:gd name="connsiteX30" fmla="*/ 2428875 w 2771775"/>
              <a:gd name="connsiteY30" fmla="*/ 271463 h 285750"/>
              <a:gd name="connsiteX31" fmla="*/ 2557462 w 2771775"/>
              <a:gd name="connsiteY31" fmla="*/ 285750 h 285750"/>
              <a:gd name="connsiteX32" fmla="*/ 2671762 w 2771775"/>
              <a:gd name="connsiteY32" fmla="*/ 271463 h 285750"/>
              <a:gd name="connsiteX33" fmla="*/ 2771775 w 2771775"/>
              <a:gd name="connsiteY33" fmla="*/ 25717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71775" h="285750">
                <a:moveTo>
                  <a:pt x="0" y="0"/>
                </a:moveTo>
                <a:cubicBezTo>
                  <a:pt x="23812" y="14288"/>
                  <a:pt x="48009" y="27954"/>
                  <a:pt x="71437" y="42863"/>
                </a:cubicBezTo>
                <a:cubicBezTo>
                  <a:pt x="100411" y="61301"/>
                  <a:pt x="128587" y="80963"/>
                  <a:pt x="157162" y="100013"/>
                </a:cubicBezTo>
                <a:cubicBezTo>
                  <a:pt x="171450" y="109538"/>
                  <a:pt x="183735" y="123158"/>
                  <a:pt x="200025" y="128588"/>
                </a:cubicBezTo>
                <a:lnTo>
                  <a:pt x="242887" y="142875"/>
                </a:lnTo>
                <a:cubicBezTo>
                  <a:pt x="310813" y="188158"/>
                  <a:pt x="269458" y="166019"/>
                  <a:pt x="371475" y="200025"/>
                </a:cubicBezTo>
                <a:cubicBezTo>
                  <a:pt x="385762" y="204788"/>
                  <a:pt x="401806" y="205959"/>
                  <a:pt x="414337" y="214313"/>
                </a:cubicBezTo>
                <a:cubicBezTo>
                  <a:pt x="428625" y="223838"/>
                  <a:pt x="441841" y="235209"/>
                  <a:pt x="457200" y="242888"/>
                </a:cubicBezTo>
                <a:cubicBezTo>
                  <a:pt x="470670" y="249623"/>
                  <a:pt x="485452" y="253522"/>
                  <a:pt x="500062" y="257175"/>
                </a:cubicBezTo>
                <a:cubicBezTo>
                  <a:pt x="584423" y="278265"/>
                  <a:pt x="631055" y="276877"/>
                  <a:pt x="728662" y="285750"/>
                </a:cubicBezTo>
                <a:cubicBezTo>
                  <a:pt x="757237" y="280988"/>
                  <a:pt x="785709" y="275560"/>
                  <a:pt x="814387" y="271463"/>
                </a:cubicBezTo>
                <a:cubicBezTo>
                  <a:pt x="852398" y="266033"/>
                  <a:pt x="891143" y="265220"/>
                  <a:pt x="928687" y="257175"/>
                </a:cubicBezTo>
                <a:cubicBezTo>
                  <a:pt x="958139" y="250864"/>
                  <a:pt x="985837" y="238125"/>
                  <a:pt x="1014412" y="228600"/>
                </a:cubicBezTo>
                <a:lnTo>
                  <a:pt x="1057275" y="214313"/>
                </a:lnTo>
                <a:lnTo>
                  <a:pt x="1143000" y="157163"/>
                </a:lnTo>
                <a:cubicBezTo>
                  <a:pt x="1157287" y="147638"/>
                  <a:pt x="1169572" y="134018"/>
                  <a:pt x="1185862" y="128588"/>
                </a:cubicBezTo>
                <a:cubicBezTo>
                  <a:pt x="1200150" y="123825"/>
                  <a:pt x="1215254" y="121035"/>
                  <a:pt x="1228725" y="114300"/>
                </a:cubicBezTo>
                <a:cubicBezTo>
                  <a:pt x="1275821" y="90752"/>
                  <a:pt x="1262574" y="79419"/>
                  <a:pt x="1314450" y="71438"/>
                </a:cubicBezTo>
                <a:cubicBezTo>
                  <a:pt x="1361756" y="64160"/>
                  <a:pt x="1409700" y="61913"/>
                  <a:pt x="1457325" y="57150"/>
                </a:cubicBezTo>
                <a:cubicBezTo>
                  <a:pt x="1476375" y="52388"/>
                  <a:pt x="1495594" y="48258"/>
                  <a:pt x="1514475" y="42863"/>
                </a:cubicBezTo>
                <a:cubicBezTo>
                  <a:pt x="1528956" y="38726"/>
                  <a:pt x="1542277" y="28575"/>
                  <a:pt x="1557337" y="28575"/>
                </a:cubicBezTo>
                <a:cubicBezTo>
                  <a:pt x="1647950" y="28575"/>
                  <a:pt x="1738312" y="38100"/>
                  <a:pt x="1828800" y="42863"/>
                </a:cubicBezTo>
                <a:cubicBezTo>
                  <a:pt x="1857375" y="52388"/>
                  <a:pt x="1889463" y="54730"/>
                  <a:pt x="1914525" y="71438"/>
                </a:cubicBezTo>
                <a:cubicBezTo>
                  <a:pt x="1928812" y="80963"/>
                  <a:pt x="1941696" y="93039"/>
                  <a:pt x="1957387" y="100013"/>
                </a:cubicBezTo>
                <a:cubicBezTo>
                  <a:pt x="1984912" y="112246"/>
                  <a:pt x="2014537" y="119063"/>
                  <a:pt x="2043112" y="128588"/>
                </a:cubicBezTo>
                <a:lnTo>
                  <a:pt x="2085975" y="142875"/>
                </a:lnTo>
                <a:cubicBezTo>
                  <a:pt x="2095500" y="157163"/>
                  <a:pt x="2099989" y="176637"/>
                  <a:pt x="2114550" y="185738"/>
                </a:cubicBezTo>
                <a:cubicBezTo>
                  <a:pt x="2140092" y="201702"/>
                  <a:pt x="2171700" y="204788"/>
                  <a:pt x="2200275" y="214313"/>
                </a:cubicBezTo>
                <a:lnTo>
                  <a:pt x="2243137" y="228600"/>
                </a:lnTo>
                <a:cubicBezTo>
                  <a:pt x="2257425" y="233363"/>
                  <a:pt x="2271389" y="239235"/>
                  <a:pt x="2286000" y="242888"/>
                </a:cubicBezTo>
                <a:cubicBezTo>
                  <a:pt x="2350896" y="259111"/>
                  <a:pt x="2353815" y="261455"/>
                  <a:pt x="2428875" y="271463"/>
                </a:cubicBezTo>
                <a:cubicBezTo>
                  <a:pt x="2471623" y="277163"/>
                  <a:pt x="2514600" y="280988"/>
                  <a:pt x="2557462" y="285750"/>
                </a:cubicBezTo>
                <a:lnTo>
                  <a:pt x="2671762" y="271463"/>
                </a:lnTo>
                <a:cubicBezTo>
                  <a:pt x="2777259" y="256392"/>
                  <a:pt x="2726040" y="257175"/>
                  <a:pt x="2771775" y="2571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Freeform 12">
            <a:extLst>
              <a:ext uri="{FF2B5EF4-FFF2-40B4-BE49-F238E27FC236}">
                <a16:creationId xmlns:a16="http://schemas.microsoft.com/office/drawing/2014/main" id="{5A289F54-BAEC-9148-A7B1-D5C74863F0F6}"/>
              </a:ext>
            </a:extLst>
          </p:cNvPr>
          <p:cNvSpPr/>
          <p:nvPr/>
        </p:nvSpPr>
        <p:spPr>
          <a:xfrm>
            <a:off x="6357938" y="2709865"/>
            <a:ext cx="2471737" cy="1647824"/>
          </a:xfrm>
          <a:custGeom>
            <a:avLst/>
            <a:gdLst>
              <a:gd name="connsiteX0" fmla="*/ 0 w 2471737"/>
              <a:gd name="connsiteY0" fmla="*/ 1243013 h 1243013"/>
              <a:gd name="connsiteX1" fmla="*/ 85725 w 2471737"/>
              <a:gd name="connsiteY1" fmla="*/ 1228725 h 1243013"/>
              <a:gd name="connsiteX2" fmla="*/ 171450 w 2471737"/>
              <a:gd name="connsiteY2" fmla="*/ 1200150 h 1243013"/>
              <a:gd name="connsiteX3" fmla="*/ 214312 w 2471737"/>
              <a:gd name="connsiteY3" fmla="*/ 1185863 h 1243013"/>
              <a:gd name="connsiteX4" fmla="*/ 257175 w 2471737"/>
              <a:gd name="connsiteY4" fmla="*/ 1171575 h 1243013"/>
              <a:gd name="connsiteX5" fmla="*/ 300037 w 2471737"/>
              <a:gd name="connsiteY5" fmla="*/ 1157288 h 1243013"/>
              <a:gd name="connsiteX6" fmla="*/ 428625 w 2471737"/>
              <a:gd name="connsiteY6" fmla="*/ 1071563 h 1243013"/>
              <a:gd name="connsiteX7" fmla="*/ 471487 w 2471737"/>
              <a:gd name="connsiteY7" fmla="*/ 1042988 h 1243013"/>
              <a:gd name="connsiteX8" fmla="*/ 514350 w 2471737"/>
              <a:gd name="connsiteY8" fmla="*/ 1028700 h 1243013"/>
              <a:gd name="connsiteX9" fmla="*/ 600075 w 2471737"/>
              <a:gd name="connsiteY9" fmla="*/ 957263 h 1243013"/>
              <a:gd name="connsiteX10" fmla="*/ 657225 w 2471737"/>
              <a:gd name="connsiteY10" fmla="*/ 871538 h 1243013"/>
              <a:gd name="connsiteX11" fmla="*/ 685800 w 2471737"/>
              <a:gd name="connsiteY11" fmla="*/ 828675 h 1243013"/>
              <a:gd name="connsiteX12" fmla="*/ 700087 w 2471737"/>
              <a:gd name="connsiteY12" fmla="*/ 785813 h 1243013"/>
              <a:gd name="connsiteX13" fmla="*/ 728662 w 2471737"/>
              <a:gd name="connsiteY13" fmla="*/ 742950 h 1243013"/>
              <a:gd name="connsiteX14" fmla="*/ 742950 w 2471737"/>
              <a:gd name="connsiteY14" fmla="*/ 685800 h 1243013"/>
              <a:gd name="connsiteX15" fmla="*/ 771525 w 2471737"/>
              <a:gd name="connsiteY15" fmla="*/ 628650 h 1243013"/>
              <a:gd name="connsiteX16" fmla="*/ 814387 w 2471737"/>
              <a:gd name="connsiteY16" fmla="*/ 500063 h 1243013"/>
              <a:gd name="connsiteX17" fmla="*/ 828675 w 2471737"/>
              <a:gd name="connsiteY17" fmla="*/ 457200 h 1243013"/>
              <a:gd name="connsiteX18" fmla="*/ 842962 w 2471737"/>
              <a:gd name="connsiteY18" fmla="*/ 414338 h 1243013"/>
              <a:gd name="connsiteX19" fmla="*/ 871537 w 2471737"/>
              <a:gd name="connsiteY19" fmla="*/ 371475 h 1243013"/>
              <a:gd name="connsiteX20" fmla="*/ 900112 w 2471737"/>
              <a:gd name="connsiteY20" fmla="*/ 285750 h 1243013"/>
              <a:gd name="connsiteX21" fmla="*/ 928687 w 2471737"/>
              <a:gd name="connsiteY21" fmla="*/ 242888 h 1243013"/>
              <a:gd name="connsiteX22" fmla="*/ 1000125 w 2471737"/>
              <a:gd name="connsiteY22" fmla="*/ 114300 h 1243013"/>
              <a:gd name="connsiteX23" fmla="*/ 1042987 w 2471737"/>
              <a:gd name="connsiteY23" fmla="*/ 85725 h 1243013"/>
              <a:gd name="connsiteX24" fmla="*/ 1157287 w 2471737"/>
              <a:gd name="connsiteY24" fmla="*/ 14288 h 1243013"/>
              <a:gd name="connsiteX25" fmla="*/ 1200150 w 2471737"/>
              <a:gd name="connsiteY25" fmla="*/ 0 h 1243013"/>
              <a:gd name="connsiteX26" fmla="*/ 1385887 w 2471737"/>
              <a:gd name="connsiteY26" fmla="*/ 14288 h 1243013"/>
              <a:gd name="connsiteX27" fmla="*/ 1485900 w 2471737"/>
              <a:gd name="connsiteY27" fmla="*/ 42863 h 1243013"/>
              <a:gd name="connsiteX28" fmla="*/ 1543050 w 2471737"/>
              <a:gd name="connsiteY28" fmla="*/ 128588 h 1243013"/>
              <a:gd name="connsiteX29" fmla="*/ 1557337 w 2471737"/>
              <a:gd name="connsiteY29" fmla="*/ 171450 h 1243013"/>
              <a:gd name="connsiteX30" fmla="*/ 1614487 w 2471737"/>
              <a:gd name="connsiteY30" fmla="*/ 257175 h 1243013"/>
              <a:gd name="connsiteX31" fmla="*/ 1657350 w 2471737"/>
              <a:gd name="connsiteY31" fmla="*/ 342900 h 1243013"/>
              <a:gd name="connsiteX32" fmla="*/ 1714500 w 2471737"/>
              <a:gd name="connsiteY32" fmla="*/ 471488 h 1243013"/>
              <a:gd name="connsiteX33" fmla="*/ 1771650 w 2471737"/>
              <a:gd name="connsiteY33" fmla="*/ 642938 h 1243013"/>
              <a:gd name="connsiteX34" fmla="*/ 1785937 w 2471737"/>
              <a:gd name="connsiteY34" fmla="*/ 685800 h 1243013"/>
              <a:gd name="connsiteX35" fmla="*/ 1814512 w 2471737"/>
              <a:gd name="connsiteY35" fmla="*/ 728663 h 1243013"/>
              <a:gd name="connsiteX36" fmla="*/ 1857375 w 2471737"/>
              <a:gd name="connsiteY36" fmla="*/ 814388 h 1243013"/>
              <a:gd name="connsiteX37" fmla="*/ 1928812 w 2471737"/>
              <a:gd name="connsiteY37" fmla="*/ 942975 h 1243013"/>
              <a:gd name="connsiteX38" fmla="*/ 1985962 w 2471737"/>
              <a:gd name="connsiteY38" fmla="*/ 1028700 h 1243013"/>
              <a:gd name="connsiteX39" fmla="*/ 2028825 w 2471737"/>
              <a:gd name="connsiteY39" fmla="*/ 1042988 h 1243013"/>
              <a:gd name="connsiteX40" fmla="*/ 2114550 w 2471737"/>
              <a:gd name="connsiteY40" fmla="*/ 1100138 h 1243013"/>
              <a:gd name="connsiteX41" fmla="*/ 2157412 w 2471737"/>
              <a:gd name="connsiteY41" fmla="*/ 1128713 h 1243013"/>
              <a:gd name="connsiteX42" fmla="*/ 2271712 w 2471737"/>
              <a:gd name="connsiteY42" fmla="*/ 1157288 h 1243013"/>
              <a:gd name="connsiteX43" fmla="*/ 2386012 w 2471737"/>
              <a:gd name="connsiteY43" fmla="*/ 1171575 h 1243013"/>
              <a:gd name="connsiteX44" fmla="*/ 2471737 w 2471737"/>
              <a:gd name="connsiteY44" fmla="*/ 1185863 h 124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71737" h="1243013">
                <a:moveTo>
                  <a:pt x="0" y="1243013"/>
                </a:moveTo>
                <a:cubicBezTo>
                  <a:pt x="28575" y="1238250"/>
                  <a:pt x="57621" y="1235751"/>
                  <a:pt x="85725" y="1228725"/>
                </a:cubicBezTo>
                <a:cubicBezTo>
                  <a:pt x="114946" y="1221420"/>
                  <a:pt x="142875" y="1209675"/>
                  <a:pt x="171450" y="1200150"/>
                </a:cubicBezTo>
                <a:lnTo>
                  <a:pt x="214312" y="1185863"/>
                </a:lnTo>
                <a:lnTo>
                  <a:pt x="257175" y="1171575"/>
                </a:lnTo>
                <a:lnTo>
                  <a:pt x="300037" y="1157288"/>
                </a:lnTo>
                <a:lnTo>
                  <a:pt x="428625" y="1071563"/>
                </a:lnTo>
                <a:cubicBezTo>
                  <a:pt x="442912" y="1062038"/>
                  <a:pt x="455197" y="1048418"/>
                  <a:pt x="471487" y="1042988"/>
                </a:cubicBezTo>
                <a:cubicBezTo>
                  <a:pt x="485775" y="1038225"/>
                  <a:pt x="500879" y="1035435"/>
                  <a:pt x="514350" y="1028700"/>
                </a:cubicBezTo>
                <a:cubicBezTo>
                  <a:pt x="544366" y="1013692"/>
                  <a:pt x="579968" y="983114"/>
                  <a:pt x="600075" y="957263"/>
                </a:cubicBezTo>
                <a:cubicBezTo>
                  <a:pt x="621160" y="930154"/>
                  <a:pt x="638175" y="900113"/>
                  <a:pt x="657225" y="871538"/>
                </a:cubicBezTo>
                <a:lnTo>
                  <a:pt x="685800" y="828675"/>
                </a:lnTo>
                <a:cubicBezTo>
                  <a:pt x="690562" y="814388"/>
                  <a:pt x="693352" y="799283"/>
                  <a:pt x="700087" y="785813"/>
                </a:cubicBezTo>
                <a:cubicBezTo>
                  <a:pt x="707766" y="770454"/>
                  <a:pt x="721898" y="758733"/>
                  <a:pt x="728662" y="742950"/>
                </a:cubicBezTo>
                <a:cubicBezTo>
                  <a:pt x="736397" y="724901"/>
                  <a:pt x="736055" y="704186"/>
                  <a:pt x="742950" y="685800"/>
                </a:cubicBezTo>
                <a:cubicBezTo>
                  <a:pt x="750428" y="665858"/>
                  <a:pt x="763615" y="648425"/>
                  <a:pt x="771525" y="628650"/>
                </a:cubicBezTo>
                <a:cubicBezTo>
                  <a:pt x="771532" y="628633"/>
                  <a:pt x="807240" y="521503"/>
                  <a:pt x="814387" y="500063"/>
                </a:cubicBezTo>
                <a:lnTo>
                  <a:pt x="828675" y="457200"/>
                </a:lnTo>
                <a:cubicBezTo>
                  <a:pt x="833437" y="442913"/>
                  <a:pt x="834608" y="426869"/>
                  <a:pt x="842962" y="414338"/>
                </a:cubicBezTo>
                <a:cubicBezTo>
                  <a:pt x="852487" y="400050"/>
                  <a:pt x="864563" y="387167"/>
                  <a:pt x="871537" y="371475"/>
                </a:cubicBezTo>
                <a:cubicBezTo>
                  <a:pt x="883770" y="343950"/>
                  <a:pt x="883404" y="310812"/>
                  <a:pt x="900112" y="285750"/>
                </a:cubicBezTo>
                <a:cubicBezTo>
                  <a:pt x="909637" y="271463"/>
                  <a:pt x="921008" y="258246"/>
                  <a:pt x="928687" y="242888"/>
                </a:cubicBezTo>
                <a:cubicBezTo>
                  <a:pt x="954742" y="190778"/>
                  <a:pt x="932553" y="159349"/>
                  <a:pt x="1000125" y="114300"/>
                </a:cubicBezTo>
                <a:lnTo>
                  <a:pt x="1042987" y="85725"/>
                </a:lnTo>
                <a:cubicBezTo>
                  <a:pt x="1088270" y="17801"/>
                  <a:pt x="1055272" y="48293"/>
                  <a:pt x="1157287" y="14288"/>
                </a:cubicBezTo>
                <a:lnTo>
                  <a:pt x="1200150" y="0"/>
                </a:lnTo>
                <a:cubicBezTo>
                  <a:pt x="1262062" y="4763"/>
                  <a:pt x="1324217" y="7033"/>
                  <a:pt x="1385887" y="14288"/>
                </a:cubicBezTo>
                <a:cubicBezTo>
                  <a:pt x="1413617" y="17550"/>
                  <a:pt x="1458179" y="33622"/>
                  <a:pt x="1485900" y="42863"/>
                </a:cubicBezTo>
                <a:cubicBezTo>
                  <a:pt x="1504950" y="71438"/>
                  <a:pt x="1532190" y="96007"/>
                  <a:pt x="1543050" y="128588"/>
                </a:cubicBezTo>
                <a:cubicBezTo>
                  <a:pt x="1547812" y="142875"/>
                  <a:pt x="1550023" y="158285"/>
                  <a:pt x="1557337" y="171450"/>
                </a:cubicBezTo>
                <a:cubicBezTo>
                  <a:pt x="1574015" y="201471"/>
                  <a:pt x="1603627" y="224595"/>
                  <a:pt x="1614487" y="257175"/>
                </a:cubicBezTo>
                <a:cubicBezTo>
                  <a:pt x="1634205" y="316328"/>
                  <a:pt x="1620421" y="287507"/>
                  <a:pt x="1657350" y="342900"/>
                </a:cubicBezTo>
                <a:cubicBezTo>
                  <a:pt x="1691355" y="444915"/>
                  <a:pt x="1669217" y="403563"/>
                  <a:pt x="1714500" y="471488"/>
                </a:cubicBezTo>
                <a:lnTo>
                  <a:pt x="1771650" y="642938"/>
                </a:lnTo>
                <a:cubicBezTo>
                  <a:pt x="1776412" y="657225"/>
                  <a:pt x="1777583" y="673269"/>
                  <a:pt x="1785937" y="685800"/>
                </a:cubicBezTo>
                <a:cubicBezTo>
                  <a:pt x="1795462" y="700088"/>
                  <a:pt x="1806833" y="713304"/>
                  <a:pt x="1814512" y="728663"/>
                </a:cubicBezTo>
                <a:cubicBezTo>
                  <a:pt x="1873666" y="846969"/>
                  <a:pt x="1775482" y="691547"/>
                  <a:pt x="1857375" y="814388"/>
                </a:cubicBezTo>
                <a:cubicBezTo>
                  <a:pt x="1882522" y="889831"/>
                  <a:pt x="1863308" y="844718"/>
                  <a:pt x="1928812" y="942975"/>
                </a:cubicBezTo>
                <a:lnTo>
                  <a:pt x="1985962" y="1028700"/>
                </a:lnTo>
                <a:lnTo>
                  <a:pt x="2028825" y="1042988"/>
                </a:lnTo>
                <a:cubicBezTo>
                  <a:pt x="2110077" y="1124240"/>
                  <a:pt x="2031841" y="1058783"/>
                  <a:pt x="2114550" y="1100138"/>
                </a:cubicBezTo>
                <a:cubicBezTo>
                  <a:pt x="2129908" y="1107817"/>
                  <a:pt x="2142053" y="1121034"/>
                  <a:pt x="2157412" y="1128713"/>
                </a:cubicBezTo>
                <a:cubicBezTo>
                  <a:pt x="2184451" y="1142232"/>
                  <a:pt x="2248170" y="1153666"/>
                  <a:pt x="2271712" y="1157288"/>
                </a:cubicBezTo>
                <a:cubicBezTo>
                  <a:pt x="2309662" y="1163126"/>
                  <a:pt x="2348001" y="1166145"/>
                  <a:pt x="2386012" y="1171575"/>
                </a:cubicBezTo>
                <a:cubicBezTo>
                  <a:pt x="2414690" y="1175672"/>
                  <a:pt x="2471737" y="1185863"/>
                  <a:pt x="2471737" y="1185863"/>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1649DACE-D598-214D-B8D2-71D72F198830}"/>
              </a:ext>
            </a:extLst>
          </p:cNvPr>
          <p:cNvSpPr txBox="1"/>
          <p:nvPr/>
        </p:nvSpPr>
        <p:spPr>
          <a:xfrm>
            <a:off x="6543675" y="4772025"/>
            <a:ext cx="1300869" cy="369332"/>
          </a:xfrm>
          <a:prstGeom prst="rect">
            <a:avLst/>
          </a:prstGeom>
          <a:noFill/>
        </p:spPr>
        <p:txBody>
          <a:bodyPr wrap="none" rtlCol="0">
            <a:spAutoFit/>
          </a:bodyPr>
          <a:lstStyle/>
          <a:p>
            <a:r>
              <a:rPr lang="en-CA" dirty="0"/>
              <a:t>Time of Day</a:t>
            </a:r>
          </a:p>
        </p:txBody>
      </p:sp>
      <p:sp>
        <p:nvSpPr>
          <p:cNvPr id="15" name="TextBox 14">
            <a:extLst>
              <a:ext uri="{FF2B5EF4-FFF2-40B4-BE49-F238E27FC236}">
                <a16:creationId xmlns:a16="http://schemas.microsoft.com/office/drawing/2014/main" id="{80B7628F-693C-EA42-8BB7-46208B7C4D40}"/>
              </a:ext>
            </a:extLst>
          </p:cNvPr>
          <p:cNvSpPr txBox="1"/>
          <p:nvPr/>
        </p:nvSpPr>
        <p:spPr>
          <a:xfrm>
            <a:off x="4890673" y="2949853"/>
            <a:ext cx="824328" cy="369332"/>
          </a:xfrm>
          <a:prstGeom prst="rect">
            <a:avLst/>
          </a:prstGeom>
          <a:noFill/>
        </p:spPr>
        <p:txBody>
          <a:bodyPr wrap="none" rtlCol="0">
            <a:spAutoFit/>
          </a:bodyPr>
          <a:lstStyle/>
          <a:p>
            <a:r>
              <a:rPr lang="en-CA" dirty="0"/>
              <a:t>Energy</a:t>
            </a:r>
          </a:p>
        </p:txBody>
      </p:sp>
      <p:cxnSp>
        <p:nvCxnSpPr>
          <p:cNvPr id="20" name="Straight Arrow Connector 19">
            <a:extLst>
              <a:ext uri="{FF2B5EF4-FFF2-40B4-BE49-F238E27FC236}">
                <a16:creationId xmlns:a16="http://schemas.microsoft.com/office/drawing/2014/main" id="{C675FDBD-D1C0-1E4D-8633-2F1DD98D9856}"/>
              </a:ext>
            </a:extLst>
          </p:cNvPr>
          <p:cNvCxnSpPr/>
          <p:nvPr/>
        </p:nvCxnSpPr>
        <p:spPr>
          <a:xfrm>
            <a:off x="6543675" y="2328863"/>
            <a:ext cx="1050131" cy="620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0A60787-6F89-9F4D-97D7-0B5F7E2F7052}"/>
              </a:ext>
            </a:extLst>
          </p:cNvPr>
          <p:cNvSpPr txBox="1"/>
          <p:nvPr/>
        </p:nvSpPr>
        <p:spPr>
          <a:xfrm>
            <a:off x="5982248" y="1657504"/>
            <a:ext cx="1482970" cy="646331"/>
          </a:xfrm>
          <a:prstGeom prst="rect">
            <a:avLst/>
          </a:prstGeom>
          <a:noFill/>
        </p:spPr>
        <p:txBody>
          <a:bodyPr wrap="none" rtlCol="0">
            <a:spAutoFit/>
          </a:bodyPr>
          <a:lstStyle/>
          <a:p>
            <a:r>
              <a:rPr lang="en-CA" dirty="0"/>
              <a:t>Net metering </a:t>
            </a:r>
            <a:br>
              <a:rPr lang="en-CA" dirty="0"/>
            </a:br>
            <a:r>
              <a:rPr lang="en-CA" dirty="0"/>
              <a:t>opportunity</a:t>
            </a:r>
          </a:p>
        </p:txBody>
      </p:sp>
      <p:sp>
        <p:nvSpPr>
          <p:cNvPr id="22" name="Rectangle 21">
            <a:extLst>
              <a:ext uri="{FF2B5EF4-FFF2-40B4-BE49-F238E27FC236}">
                <a16:creationId xmlns:a16="http://schemas.microsoft.com/office/drawing/2014/main" id="{ED59598F-2802-3F41-9E6D-0B597DAAC062}"/>
              </a:ext>
            </a:extLst>
          </p:cNvPr>
          <p:cNvSpPr/>
          <p:nvPr/>
        </p:nvSpPr>
        <p:spPr>
          <a:xfrm>
            <a:off x="6200775" y="5229225"/>
            <a:ext cx="3429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ectangle 22">
            <a:extLst>
              <a:ext uri="{FF2B5EF4-FFF2-40B4-BE49-F238E27FC236}">
                <a16:creationId xmlns:a16="http://schemas.microsoft.com/office/drawing/2014/main" id="{E9F918D4-69A0-974C-AC10-E48CA764DB52}"/>
              </a:ext>
            </a:extLst>
          </p:cNvPr>
          <p:cNvSpPr/>
          <p:nvPr/>
        </p:nvSpPr>
        <p:spPr>
          <a:xfrm>
            <a:off x="6200775" y="5567642"/>
            <a:ext cx="342900" cy="2286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TextBox 23">
            <a:extLst>
              <a:ext uri="{FF2B5EF4-FFF2-40B4-BE49-F238E27FC236}">
                <a16:creationId xmlns:a16="http://schemas.microsoft.com/office/drawing/2014/main" id="{76E303E0-8015-2A4B-B541-3E28F8B04043}"/>
              </a:ext>
            </a:extLst>
          </p:cNvPr>
          <p:cNvSpPr txBox="1"/>
          <p:nvPr/>
        </p:nvSpPr>
        <p:spPr>
          <a:xfrm>
            <a:off x="6643688" y="5158859"/>
            <a:ext cx="2291076" cy="369332"/>
          </a:xfrm>
          <a:prstGeom prst="rect">
            <a:avLst/>
          </a:prstGeom>
          <a:noFill/>
        </p:spPr>
        <p:txBody>
          <a:bodyPr wrap="none" rtlCol="0">
            <a:spAutoFit/>
          </a:bodyPr>
          <a:lstStyle/>
          <a:p>
            <a:r>
              <a:rPr lang="en-CA" dirty="0"/>
              <a:t>Utility Energy Demand</a:t>
            </a:r>
          </a:p>
        </p:txBody>
      </p:sp>
      <p:sp>
        <p:nvSpPr>
          <p:cNvPr id="26" name="TextBox 25">
            <a:extLst>
              <a:ext uri="{FF2B5EF4-FFF2-40B4-BE49-F238E27FC236}">
                <a16:creationId xmlns:a16="http://schemas.microsoft.com/office/drawing/2014/main" id="{B7E861DE-C508-5B40-99C8-F297A424214A}"/>
              </a:ext>
            </a:extLst>
          </p:cNvPr>
          <p:cNvSpPr txBox="1"/>
          <p:nvPr/>
        </p:nvSpPr>
        <p:spPr>
          <a:xfrm>
            <a:off x="6643688" y="5517911"/>
            <a:ext cx="2341860" cy="369332"/>
          </a:xfrm>
          <a:prstGeom prst="rect">
            <a:avLst/>
          </a:prstGeom>
          <a:noFill/>
        </p:spPr>
        <p:txBody>
          <a:bodyPr wrap="none" rtlCol="0">
            <a:spAutoFit/>
          </a:bodyPr>
          <a:lstStyle/>
          <a:p>
            <a:r>
              <a:rPr lang="en-CA" dirty="0"/>
              <a:t>DER Energy Production</a:t>
            </a:r>
          </a:p>
        </p:txBody>
      </p:sp>
    </p:spTree>
    <p:extLst>
      <p:ext uri="{BB962C8B-B14F-4D97-AF65-F5344CB8AC3E}">
        <p14:creationId xmlns:p14="http://schemas.microsoft.com/office/powerpoint/2010/main" val="1744130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34DC-B097-42F1-A5F5-3ED37A27055C}"/>
              </a:ext>
            </a:extLst>
          </p:cNvPr>
          <p:cNvSpPr>
            <a:spLocks noGrp="1"/>
          </p:cNvSpPr>
          <p:nvPr>
            <p:ph type="title"/>
          </p:nvPr>
        </p:nvSpPr>
        <p:spPr>
          <a:xfrm>
            <a:off x="408951" y="607297"/>
            <a:ext cx="3172449" cy="795459"/>
          </a:xfrm>
        </p:spPr>
        <p:txBody>
          <a:bodyPr>
            <a:noAutofit/>
          </a:bodyPr>
          <a:lstStyle/>
          <a:p>
            <a:r>
              <a:rPr lang="en-US" dirty="0"/>
              <a:t>Project 4625 Final Report</a:t>
            </a:r>
          </a:p>
        </p:txBody>
      </p:sp>
      <p:pic>
        <p:nvPicPr>
          <p:cNvPr id="5" name="Picture 4">
            <a:extLst>
              <a:ext uri="{FF2B5EF4-FFF2-40B4-BE49-F238E27FC236}">
                <a16:creationId xmlns:a16="http://schemas.microsoft.com/office/drawing/2014/main" id="{E0930071-E815-4043-9C88-731A0E07DB4F}"/>
              </a:ext>
            </a:extLst>
          </p:cNvPr>
          <p:cNvPicPr>
            <a:picLocks noChangeAspect="1"/>
          </p:cNvPicPr>
          <p:nvPr/>
        </p:nvPicPr>
        <p:blipFill>
          <a:blip r:embed="rId3"/>
          <a:stretch>
            <a:fillRect/>
          </a:stretch>
        </p:blipFill>
        <p:spPr>
          <a:xfrm>
            <a:off x="4089400" y="288605"/>
            <a:ext cx="4808199" cy="6193087"/>
          </a:xfrm>
          <a:prstGeom prst="rect">
            <a:avLst/>
          </a:prstGeom>
          <a:noFill/>
          <a:ln>
            <a:solidFill>
              <a:schemeClr val="tx1"/>
            </a:solidFill>
          </a:ln>
        </p:spPr>
      </p:pic>
      <p:sp>
        <p:nvSpPr>
          <p:cNvPr id="3" name="Rectangle 2">
            <a:extLst>
              <a:ext uri="{FF2B5EF4-FFF2-40B4-BE49-F238E27FC236}">
                <a16:creationId xmlns:a16="http://schemas.microsoft.com/office/drawing/2014/main" id="{A710BDBC-C74A-44D4-89BA-063BDCCE4BC9}"/>
              </a:ext>
            </a:extLst>
          </p:cNvPr>
          <p:cNvSpPr/>
          <p:nvPr/>
        </p:nvSpPr>
        <p:spPr>
          <a:xfrm>
            <a:off x="408951" y="2018564"/>
            <a:ext cx="3502649" cy="3416320"/>
          </a:xfrm>
          <a:prstGeom prst="rect">
            <a:avLst/>
          </a:prstGeom>
        </p:spPr>
        <p:txBody>
          <a:bodyPr wrap="square">
            <a:spAutoFit/>
          </a:bodyPr>
          <a:lstStyle/>
          <a:p>
            <a:r>
              <a:rPr lang="en-AU" dirty="0"/>
              <a:t>Kenway, S., Conrad, S. Jawad, M. Gledhill, J, Bravo, R,  Strazzabosco, A, and Howe, C, 2019, Opportunities and Barriers for Distributed/Renewable Energy Resource Development at Water and Wastewater Utilities. Denver: CO, Water Research Foundation.</a:t>
            </a:r>
          </a:p>
          <a:p>
            <a:endParaRPr lang="en-AU" dirty="0"/>
          </a:p>
          <a:p>
            <a:r>
              <a:rPr lang="en-AU" dirty="0"/>
              <a:t>Available from: </a:t>
            </a:r>
            <a:r>
              <a:rPr lang="en-AU" dirty="0">
                <a:hlinkClick r:id="rId4"/>
              </a:rPr>
              <a:t>WRF Link</a:t>
            </a:r>
            <a:endParaRPr lang="en-AU" dirty="0"/>
          </a:p>
          <a:p>
            <a:r>
              <a:rPr lang="en-AU" dirty="0"/>
              <a:t>Note: First register (free) then download the 10MB report.</a:t>
            </a:r>
            <a:endParaRPr lang="en-CA" dirty="0"/>
          </a:p>
        </p:txBody>
      </p:sp>
    </p:spTree>
    <p:extLst>
      <p:ext uri="{BB962C8B-B14F-4D97-AF65-F5344CB8AC3E}">
        <p14:creationId xmlns:p14="http://schemas.microsoft.com/office/powerpoint/2010/main" val="35887117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BF0B-2474-9E4E-9388-0795D591E5E4}"/>
              </a:ext>
            </a:extLst>
          </p:cNvPr>
          <p:cNvSpPr>
            <a:spLocks noGrp="1"/>
          </p:cNvSpPr>
          <p:nvPr>
            <p:ph type="title"/>
          </p:nvPr>
        </p:nvSpPr>
        <p:spPr/>
        <p:txBody>
          <a:bodyPr/>
          <a:lstStyle/>
          <a:p>
            <a:r>
              <a:rPr lang="en-CA" dirty="0"/>
              <a:t>Technical Feasibility</a:t>
            </a:r>
          </a:p>
        </p:txBody>
      </p:sp>
      <p:sp>
        <p:nvSpPr>
          <p:cNvPr id="3" name="Content Placeholder 2">
            <a:extLst>
              <a:ext uri="{FF2B5EF4-FFF2-40B4-BE49-F238E27FC236}">
                <a16:creationId xmlns:a16="http://schemas.microsoft.com/office/drawing/2014/main" id="{EEF104D5-F299-4748-BAD3-889505C0E1E3}"/>
              </a:ext>
            </a:extLst>
          </p:cNvPr>
          <p:cNvSpPr>
            <a:spLocks noGrp="1"/>
          </p:cNvSpPr>
          <p:nvPr>
            <p:ph idx="1"/>
          </p:nvPr>
        </p:nvSpPr>
        <p:spPr/>
        <p:txBody>
          <a:bodyPr>
            <a:normAutofit fontScale="92500" lnSpcReduction="10000"/>
          </a:bodyPr>
          <a:lstStyle/>
          <a:p>
            <a:r>
              <a:rPr lang="en-CA" dirty="0"/>
              <a:t>Consider lifetime energy performance along with full lifecycle costs </a:t>
            </a:r>
          </a:p>
          <a:p>
            <a:r>
              <a:rPr lang="en-US" dirty="0"/>
              <a:t>Assess on-site power potential</a:t>
            </a:r>
          </a:p>
          <a:p>
            <a:pPr lvl="1"/>
            <a:r>
              <a:rPr lang="en-US" dirty="0"/>
              <a:t>Example: NREL tools</a:t>
            </a:r>
            <a:endParaRPr lang="en-CA" dirty="0"/>
          </a:p>
          <a:p>
            <a:r>
              <a:rPr lang="en-US" b="1" dirty="0"/>
              <a:t>Assess non-traditional renewable energy</a:t>
            </a:r>
            <a:r>
              <a:rPr lang="en-US" dirty="0"/>
              <a:t> projects such as floating solar, fuel cells</a:t>
            </a:r>
            <a:r>
              <a:rPr lang="en-CA" dirty="0"/>
              <a:t> </a:t>
            </a:r>
          </a:p>
          <a:p>
            <a:r>
              <a:rPr lang="en-CA" dirty="0"/>
              <a:t>Review Interconnection rules and building code opportunities</a:t>
            </a:r>
          </a:p>
          <a:p>
            <a:pPr lvl="1"/>
            <a:r>
              <a:rPr lang="en-CA" dirty="0"/>
              <a:t>Colorado PUC’s AB 802 - Energy Efficiency companion to SB 350</a:t>
            </a:r>
          </a:p>
          <a:p>
            <a:endParaRPr lang="en-CA" dirty="0"/>
          </a:p>
        </p:txBody>
      </p:sp>
    </p:spTree>
    <p:extLst>
      <p:ext uri="{BB962C8B-B14F-4D97-AF65-F5344CB8AC3E}">
        <p14:creationId xmlns:p14="http://schemas.microsoft.com/office/powerpoint/2010/main" val="2704472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6218-0176-C04B-B31E-A0927C8F56B1}"/>
              </a:ext>
            </a:extLst>
          </p:cNvPr>
          <p:cNvSpPr>
            <a:spLocks noGrp="1"/>
          </p:cNvSpPr>
          <p:nvPr>
            <p:ph type="title"/>
          </p:nvPr>
        </p:nvSpPr>
        <p:spPr/>
        <p:txBody>
          <a:bodyPr/>
          <a:lstStyle/>
          <a:p>
            <a:r>
              <a:rPr lang="en-CA" dirty="0"/>
              <a:t>Leadership and Clear Expectations</a:t>
            </a:r>
          </a:p>
        </p:txBody>
      </p:sp>
      <p:sp>
        <p:nvSpPr>
          <p:cNvPr id="3" name="Content Placeholder 2">
            <a:extLst>
              <a:ext uri="{FF2B5EF4-FFF2-40B4-BE49-F238E27FC236}">
                <a16:creationId xmlns:a16="http://schemas.microsoft.com/office/drawing/2014/main" id="{6EB918F6-2202-D44D-9D6B-51F549F03CCD}"/>
              </a:ext>
            </a:extLst>
          </p:cNvPr>
          <p:cNvSpPr>
            <a:spLocks noGrp="1"/>
          </p:cNvSpPr>
          <p:nvPr>
            <p:ph idx="1"/>
          </p:nvPr>
        </p:nvSpPr>
        <p:spPr/>
        <p:txBody>
          <a:bodyPr>
            <a:normAutofit fontScale="92500" lnSpcReduction="10000"/>
          </a:bodyPr>
          <a:lstStyle/>
          <a:p>
            <a:pPr lvl="0"/>
            <a:r>
              <a:rPr lang="en-US" b="1" dirty="0"/>
              <a:t>Develop Frameworks for DER development</a:t>
            </a:r>
            <a:r>
              <a:rPr lang="en-US" dirty="0"/>
              <a:t> </a:t>
            </a:r>
          </a:p>
          <a:p>
            <a:pPr lvl="1"/>
            <a:r>
              <a:rPr lang="en-US" dirty="0"/>
              <a:t>NREL framework for solar investments </a:t>
            </a:r>
          </a:p>
          <a:p>
            <a:r>
              <a:rPr lang="en-US" dirty="0"/>
              <a:t>Review state-by-state permitting requirements and rules affecting DER</a:t>
            </a:r>
          </a:p>
          <a:p>
            <a:r>
              <a:rPr lang="en-CA" b="1" dirty="0"/>
              <a:t>Mandates for Renewable Energy</a:t>
            </a:r>
          </a:p>
          <a:p>
            <a:pPr lvl="1"/>
            <a:r>
              <a:rPr lang="en-CA" dirty="0"/>
              <a:t>The San Antonio City Public Service - Renewable Portfolio 20% by 2020</a:t>
            </a:r>
          </a:p>
          <a:p>
            <a:pPr lvl="1"/>
            <a:r>
              <a:rPr lang="en-US" dirty="0"/>
              <a:t>California Senate Bill 350 30% by 2030</a:t>
            </a:r>
            <a:endParaRPr lang="en-CA" dirty="0"/>
          </a:p>
          <a:p>
            <a:r>
              <a:rPr lang="en-US" dirty="0"/>
              <a:t>review and discuss DER opportunities with local planners. </a:t>
            </a:r>
            <a:endParaRPr lang="en-CA" b="1" dirty="0"/>
          </a:p>
          <a:p>
            <a:pPr lvl="1"/>
            <a:endParaRPr lang="en-CA" dirty="0"/>
          </a:p>
          <a:p>
            <a:pPr lvl="1"/>
            <a:endParaRPr lang="en-CA" dirty="0"/>
          </a:p>
          <a:p>
            <a:endParaRPr lang="en-CA" dirty="0"/>
          </a:p>
        </p:txBody>
      </p:sp>
    </p:spTree>
    <p:extLst>
      <p:ext uri="{BB962C8B-B14F-4D97-AF65-F5344CB8AC3E}">
        <p14:creationId xmlns:p14="http://schemas.microsoft.com/office/powerpoint/2010/main" val="2424029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AF576-1645-1342-B9BA-31B7589AFAC7}"/>
              </a:ext>
            </a:extLst>
          </p:cNvPr>
          <p:cNvSpPr>
            <a:spLocks noGrp="1"/>
          </p:cNvSpPr>
          <p:nvPr>
            <p:ph type="title"/>
          </p:nvPr>
        </p:nvSpPr>
        <p:spPr/>
        <p:txBody>
          <a:bodyPr>
            <a:normAutofit fontScale="90000"/>
          </a:bodyPr>
          <a:lstStyle/>
          <a:p>
            <a:r>
              <a:rPr lang="en-US" dirty="0"/>
              <a:t>“Cooperation Between Stakeholders”</a:t>
            </a:r>
            <a:endParaRPr lang="en-CA" dirty="0"/>
          </a:p>
        </p:txBody>
      </p:sp>
      <p:sp>
        <p:nvSpPr>
          <p:cNvPr id="3" name="Content Placeholder 2">
            <a:extLst>
              <a:ext uri="{FF2B5EF4-FFF2-40B4-BE49-F238E27FC236}">
                <a16:creationId xmlns:a16="http://schemas.microsoft.com/office/drawing/2014/main" id="{4E579259-8DA3-A548-955D-A59B158F9AB6}"/>
              </a:ext>
            </a:extLst>
          </p:cNvPr>
          <p:cNvSpPr>
            <a:spLocks noGrp="1"/>
          </p:cNvSpPr>
          <p:nvPr>
            <p:ph idx="1"/>
          </p:nvPr>
        </p:nvSpPr>
        <p:spPr>
          <a:xfrm>
            <a:off x="628650" y="1825625"/>
            <a:ext cx="4229100" cy="4351338"/>
          </a:xfrm>
        </p:spPr>
        <p:txBody>
          <a:bodyPr>
            <a:normAutofit fontScale="85000" lnSpcReduction="10000"/>
          </a:bodyPr>
          <a:lstStyle/>
          <a:p>
            <a:r>
              <a:rPr lang="en-US" b="1" dirty="0"/>
              <a:t>Where are the options </a:t>
            </a:r>
            <a:r>
              <a:rPr lang="en-US" dirty="0"/>
              <a:t>to provide information to public officials on the benefit of DER from water and wastewater resources</a:t>
            </a:r>
            <a:endParaRPr lang="en-CA" dirty="0"/>
          </a:p>
          <a:p>
            <a:r>
              <a:rPr lang="en-US" b="1" dirty="0"/>
              <a:t>Fostering relationships </a:t>
            </a:r>
            <a:r>
              <a:rPr lang="en-US" dirty="0"/>
              <a:t>with regional energy generation utilities </a:t>
            </a:r>
          </a:p>
          <a:p>
            <a:r>
              <a:rPr lang="en-US" dirty="0"/>
              <a:t>Water and wastewater utilities will need to be </a:t>
            </a:r>
            <a:r>
              <a:rPr lang="en-US" b="1" dirty="0"/>
              <a:t>proactive</a:t>
            </a:r>
            <a:r>
              <a:rPr lang="en-US" dirty="0"/>
              <a:t> with their efforts to engage their counterpart energy utility</a:t>
            </a:r>
            <a:endParaRPr lang="en-CA" dirty="0"/>
          </a:p>
        </p:txBody>
      </p:sp>
      <p:pic>
        <p:nvPicPr>
          <p:cNvPr id="4" name="Picture 3">
            <a:extLst>
              <a:ext uri="{FF2B5EF4-FFF2-40B4-BE49-F238E27FC236}">
                <a16:creationId xmlns:a16="http://schemas.microsoft.com/office/drawing/2014/main" id="{533C8864-D288-0D4B-A6B5-A185EB0227C8}"/>
              </a:ext>
            </a:extLst>
          </p:cNvPr>
          <p:cNvPicPr>
            <a:picLocks noChangeAspect="1"/>
          </p:cNvPicPr>
          <p:nvPr/>
        </p:nvPicPr>
        <p:blipFill>
          <a:blip r:embed="rId3"/>
          <a:stretch>
            <a:fillRect/>
          </a:stretch>
        </p:blipFill>
        <p:spPr>
          <a:xfrm>
            <a:off x="4995862" y="1825625"/>
            <a:ext cx="3810000" cy="1905000"/>
          </a:xfrm>
          <a:prstGeom prst="rect">
            <a:avLst/>
          </a:prstGeom>
        </p:spPr>
      </p:pic>
      <p:sp>
        <p:nvSpPr>
          <p:cNvPr id="5" name="TextBox 4">
            <a:extLst>
              <a:ext uri="{FF2B5EF4-FFF2-40B4-BE49-F238E27FC236}">
                <a16:creationId xmlns:a16="http://schemas.microsoft.com/office/drawing/2014/main" id="{968F96E7-CB6A-5741-B179-0571CD77232A}"/>
              </a:ext>
            </a:extLst>
          </p:cNvPr>
          <p:cNvSpPr txBox="1"/>
          <p:nvPr/>
        </p:nvSpPr>
        <p:spPr>
          <a:xfrm>
            <a:off x="5049073" y="3730625"/>
            <a:ext cx="3703578" cy="369332"/>
          </a:xfrm>
          <a:prstGeom prst="rect">
            <a:avLst/>
          </a:prstGeom>
          <a:noFill/>
        </p:spPr>
        <p:txBody>
          <a:bodyPr wrap="none" rtlCol="0">
            <a:spAutoFit/>
          </a:bodyPr>
          <a:lstStyle/>
          <a:p>
            <a:r>
              <a:rPr lang="en-CA" dirty="0"/>
              <a:t>Sustainable Development Goals 6 &amp; 7</a:t>
            </a:r>
          </a:p>
        </p:txBody>
      </p:sp>
    </p:spTree>
    <p:extLst>
      <p:ext uri="{BB962C8B-B14F-4D97-AF65-F5344CB8AC3E}">
        <p14:creationId xmlns:p14="http://schemas.microsoft.com/office/powerpoint/2010/main" val="1516891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C5257-677F-FF45-9724-1BB95DC5FDDC}"/>
              </a:ext>
            </a:extLst>
          </p:cNvPr>
          <p:cNvSpPr>
            <a:spLocks noGrp="1"/>
          </p:cNvSpPr>
          <p:nvPr>
            <p:ph type="title"/>
          </p:nvPr>
        </p:nvSpPr>
        <p:spPr/>
        <p:txBody>
          <a:bodyPr/>
          <a:lstStyle/>
          <a:p>
            <a:r>
              <a:rPr lang="en-CA" dirty="0"/>
              <a:t>Biogas Opportunities</a:t>
            </a:r>
          </a:p>
        </p:txBody>
      </p:sp>
      <p:sp>
        <p:nvSpPr>
          <p:cNvPr id="3" name="Content Placeholder 2">
            <a:extLst>
              <a:ext uri="{FF2B5EF4-FFF2-40B4-BE49-F238E27FC236}">
                <a16:creationId xmlns:a16="http://schemas.microsoft.com/office/drawing/2014/main" id="{4454727C-2DF0-E243-ADEC-276A5B05E6FC}"/>
              </a:ext>
            </a:extLst>
          </p:cNvPr>
          <p:cNvSpPr>
            <a:spLocks noGrp="1"/>
          </p:cNvSpPr>
          <p:nvPr>
            <p:ph idx="1"/>
          </p:nvPr>
        </p:nvSpPr>
        <p:spPr>
          <a:xfrm>
            <a:off x="4572000" y="1825625"/>
            <a:ext cx="3943350" cy="4351338"/>
          </a:xfrm>
        </p:spPr>
        <p:txBody>
          <a:bodyPr>
            <a:normAutofit/>
          </a:bodyPr>
          <a:lstStyle/>
          <a:p>
            <a:r>
              <a:rPr lang="en-US" sz="2000" dirty="0"/>
              <a:t>Review policies that requires or encourage diversion of organics</a:t>
            </a:r>
          </a:p>
          <a:p>
            <a:pPr lvl="1"/>
            <a:r>
              <a:rPr lang="en-CA" sz="1200" dirty="0"/>
              <a:t>The Vermont waste program no waste by 2020</a:t>
            </a:r>
          </a:p>
          <a:p>
            <a:r>
              <a:rPr lang="en-US" sz="2000" dirty="0"/>
              <a:t>Look to regional organic feedstock from agriculture and food producers </a:t>
            </a:r>
          </a:p>
          <a:p>
            <a:r>
              <a:rPr lang="en-US" sz="2000" dirty="0"/>
              <a:t>Enable natural gas companies take cleaned biogas </a:t>
            </a:r>
          </a:p>
          <a:p>
            <a:r>
              <a:rPr lang="en-US" sz="2000" dirty="0"/>
              <a:t>Review renewable energy incentives for opportunities to offset costs associated with biogas projects</a:t>
            </a:r>
            <a:endParaRPr lang="en-CA" sz="2000" dirty="0"/>
          </a:p>
          <a:p>
            <a:endParaRPr lang="en-CA" sz="2000" dirty="0"/>
          </a:p>
          <a:p>
            <a:endParaRPr lang="en-CA" sz="2000" dirty="0"/>
          </a:p>
        </p:txBody>
      </p:sp>
      <p:sp>
        <p:nvSpPr>
          <p:cNvPr id="6" name="TextBox 5">
            <a:extLst>
              <a:ext uri="{FF2B5EF4-FFF2-40B4-BE49-F238E27FC236}">
                <a16:creationId xmlns:a16="http://schemas.microsoft.com/office/drawing/2014/main" id="{9D36D8C8-A32C-0A42-B7C0-D97F5A4D626E}"/>
              </a:ext>
            </a:extLst>
          </p:cNvPr>
          <p:cNvSpPr txBox="1"/>
          <p:nvPr/>
        </p:nvSpPr>
        <p:spPr>
          <a:xfrm>
            <a:off x="258676" y="5337175"/>
            <a:ext cx="2685543" cy="369332"/>
          </a:xfrm>
          <a:prstGeom prst="rect">
            <a:avLst/>
          </a:prstGeom>
          <a:noFill/>
        </p:spPr>
        <p:txBody>
          <a:bodyPr wrap="none" rtlCol="0">
            <a:spAutoFit/>
          </a:bodyPr>
          <a:lstStyle/>
          <a:p>
            <a:r>
              <a:rPr lang="en-CA" dirty="0"/>
              <a:t>Image © Metro Vancouver</a:t>
            </a:r>
          </a:p>
        </p:txBody>
      </p:sp>
      <p:pic>
        <p:nvPicPr>
          <p:cNvPr id="7" name="Picture 6">
            <a:extLst>
              <a:ext uri="{FF2B5EF4-FFF2-40B4-BE49-F238E27FC236}">
                <a16:creationId xmlns:a16="http://schemas.microsoft.com/office/drawing/2014/main" id="{D619149A-1156-3545-BFDF-A72AC8CD08AB}"/>
              </a:ext>
            </a:extLst>
          </p:cNvPr>
          <p:cNvPicPr>
            <a:picLocks noChangeAspect="1"/>
          </p:cNvPicPr>
          <p:nvPr/>
        </p:nvPicPr>
        <p:blipFill>
          <a:blip r:embed="rId3"/>
          <a:stretch>
            <a:fillRect/>
          </a:stretch>
        </p:blipFill>
        <p:spPr>
          <a:xfrm>
            <a:off x="188912" y="2143125"/>
            <a:ext cx="4254500" cy="3194050"/>
          </a:xfrm>
          <a:prstGeom prst="rect">
            <a:avLst/>
          </a:prstGeom>
        </p:spPr>
      </p:pic>
    </p:spTree>
    <p:extLst>
      <p:ext uri="{BB962C8B-B14F-4D97-AF65-F5344CB8AC3E}">
        <p14:creationId xmlns:p14="http://schemas.microsoft.com/office/powerpoint/2010/main" val="1213308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1E7F5-BFE9-2843-94F1-9E2637627045}"/>
              </a:ext>
            </a:extLst>
          </p:cNvPr>
          <p:cNvSpPr>
            <a:spLocks noGrp="1"/>
          </p:cNvSpPr>
          <p:nvPr>
            <p:ph type="title"/>
          </p:nvPr>
        </p:nvSpPr>
        <p:spPr/>
        <p:txBody>
          <a:bodyPr/>
          <a:lstStyle/>
          <a:p>
            <a:r>
              <a:rPr lang="en-CA" dirty="0"/>
              <a:t>National Policies and Actions</a:t>
            </a:r>
          </a:p>
        </p:txBody>
      </p:sp>
      <p:sp>
        <p:nvSpPr>
          <p:cNvPr id="3" name="Content Placeholder 2">
            <a:extLst>
              <a:ext uri="{FF2B5EF4-FFF2-40B4-BE49-F238E27FC236}">
                <a16:creationId xmlns:a16="http://schemas.microsoft.com/office/drawing/2014/main" id="{38FA606B-290B-8C41-8DD7-D55581DDDDCB}"/>
              </a:ext>
            </a:extLst>
          </p:cNvPr>
          <p:cNvSpPr>
            <a:spLocks noGrp="1"/>
          </p:cNvSpPr>
          <p:nvPr>
            <p:ph idx="1"/>
          </p:nvPr>
        </p:nvSpPr>
        <p:spPr/>
        <p:txBody>
          <a:bodyPr>
            <a:normAutofit fontScale="92500" lnSpcReduction="20000"/>
          </a:bodyPr>
          <a:lstStyle/>
          <a:p>
            <a:r>
              <a:rPr lang="en-CA" dirty="0"/>
              <a:t>A clearinghouse of successful policies and of successful projects </a:t>
            </a:r>
          </a:p>
          <a:p>
            <a:r>
              <a:rPr lang="en-CA" dirty="0"/>
              <a:t>High-level endorsement by industry bodies inspire action around DER </a:t>
            </a:r>
          </a:p>
          <a:p>
            <a:r>
              <a:rPr lang="en-CA" dirty="0"/>
              <a:t>Awareness and support from state elected policy officials </a:t>
            </a:r>
          </a:p>
          <a:p>
            <a:r>
              <a:rPr lang="en-CA" dirty="0"/>
              <a:t>Reduce regulatory requirements for biogas use as transportation fuel</a:t>
            </a:r>
          </a:p>
          <a:p>
            <a:r>
              <a:rPr lang="en-CA" dirty="0"/>
              <a:t>w/ww utilities have access to national energy markets</a:t>
            </a:r>
          </a:p>
          <a:p>
            <a:r>
              <a:rPr lang="en-CA" dirty="0"/>
              <a:t>National level efforts/workshop on policy/regulation alignment</a:t>
            </a:r>
          </a:p>
          <a:p>
            <a:endParaRPr lang="en-CA" dirty="0"/>
          </a:p>
          <a:p>
            <a:endParaRPr lang="en-CA" dirty="0"/>
          </a:p>
          <a:p>
            <a:endParaRPr lang="en-CA" dirty="0"/>
          </a:p>
        </p:txBody>
      </p:sp>
    </p:spTree>
    <p:extLst>
      <p:ext uri="{BB962C8B-B14F-4D97-AF65-F5344CB8AC3E}">
        <p14:creationId xmlns:p14="http://schemas.microsoft.com/office/powerpoint/2010/main" val="1949101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34DC-B097-42F1-A5F5-3ED37A27055C}"/>
              </a:ext>
            </a:extLst>
          </p:cNvPr>
          <p:cNvSpPr>
            <a:spLocks noGrp="1"/>
          </p:cNvSpPr>
          <p:nvPr>
            <p:ph type="title"/>
          </p:nvPr>
        </p:nvSpPr>
        <p:spPr>
          <a:xfrm>
            <a:off x="628650" y="365126"/>
            <a:ext cx="7886700" cy="795459"/>
          </a:xfrm>
        </p:spPr>
        <p:txBody>
          <a:bodyPr>
            <a:normAutofit fontScale="90000"/>
          </a:bodyPr>
          <a:lstStyle/>
          <a:p>
            <a:r>
              <a:rPr lang="en-AU" dirty="0"/>
              <a:t>Contributions and meaning for utilities</a:t>
            </a:r>
          </a:p>
        </p:txBody>
      </p:sp>
      <p:sp>
        <p:nvSpPr>
          <p:cNvPr id="4" name="Content Placeholder 3">
            <a:extLst>
              <a:ext uri="{FF2B5EF4-FFF2-40B4-BE49-F238E27FC236}">
                <a16:creationId xmlns:a16="http://schemas.microsoft.com/office/drawing/2014/main" id="{6B32D85E-82D4-405F-8B01-DA48A235E3AF}"/>
              </a:ext>
            </a:extLst>
          </p:cNvPr>
          <p:cNvSpPr>
            <a:spLocks noGrp="1"/>
          </p:cNvSpPr>
          <p:nvPr>
            <p:ph sz="half" idx="1"/>
          </p:nvPr>
        </p:nvSpPr>
        <p:spPr>
          <a:xfrm>
            <a:off x="553235" y="1439125"/>
            <a:ext cx="8590765" cy="4792341"/>
          </a:xfrm>
        </p:spPr>
        <p:txBody>
          <a:bodyPr>
            <a:normAutofit fontScale="77500" lnSpcReduction="20000"/>
          </a:bodyPr>
          <a:lstStyle/>
          <a:p>
            <a:r>
              <a:rPr lang="en-AU" dirty="0"/>
              <a:t>Collectively a solid stepping stone for utilities to move from talk, or single DER to planning and implementing one or more DER system.</a:t>
            </a:r>
          </a:p>
          <a:p>
            <a:pPr lvl="0"/>
            <a:r>
              <a:rPr lang="en-AU" dirty="0"/>
              <a:t>Guidance to utilities, related stakeholders, and policy makers.</a:t>
            </a:r>
          </a:p>
          <a:p>
            <a:pPr lvl="0"/>
            <a:r>
              <a:rPr lang="en-AU" dirty="0"/>
              <a:t>Strong high-level information pointing towards future needs, resources (NREL tools), early options evaluation and location-specific information.</a:t>
            </a:r>
          </a:p>
          <a:p>
            <a:pPr lvl="0"/>
            <a:r>
              <a:rPr lang="en-AU" dirty="0"/>
              <a:t>Outlines utility and industry experiences, with attention to expected major Renewable Energy opportunities, support for options evaluation.</a:t>
            </a:r>
            <a:r>
              <a:rPr lang="en-AU" sz="3200" dirty="0"/>
              <a:t> </a:t>
            </a:r>
            <a:endParaRPr lang="en-AU" dirty="0"/>
          </a:p>
          <a:p>
            <a:r>
              <a:rPr lang="en-AU" dirty="0"/>
              <a:t>Case studies illustrate the implementation of DER projects, demonstrating real-world solution,  challenges and regulations and other factors of greatest influence.</a:t>
            </a:r>
          </a:p>
          <a:p>
            <a:r>
              <a:rPr lang="en-AU" dirty="0"/>
              <a:t>Lessons learned by other utilities, and related risks will help utilities and could guide policy to focus on key issues.</a:t>
            </a:r>
          </a:p>
          <a:p>
            <a:r>
              <a:rPr lang="en-AU" dirty="0"/>
              <a:t>A thorough glossary to help communications across stakeholders.</a:t>
            </a:r>
          </a:p>
          <a:p>
            <a:r>
              <a:rPr lang="en-AU" i="1" dirty="0"/>
              <a:t>More is needed….</a:t>
            </a:r>
          </a:p>
          <a:p>
            <a:pPr marL="228600" lvl="1">
              <a:spcBef>
                <a:spcPts val="1000"/>
              </a:spcBef>
              <a:buClr>
                <a:schemeClr val="accent1"/>
              </a:buClr>
              <a:buFont typeface="Arial" panose="020B0604020202020204" pitchFamily="34" charset="0"/>
              <a:buChar char="•"/>
            </a:pPr>
            <a:endParaRPr lang="en-US" sz="2800" dirty="0"/>
          </a:p>
        </p:txBody>
      </p:sp>
    </p:spTree>
    <p:extLst>
      <p:ext uri="{BB962C8B-B14F-4D97-AF65-F5344CB8AC3E}">
        <p14:creationId xmlns:p14="http://schemas.microsoft.com/office/powerpoint/2010/main" val="3502420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34DC-B097-42F1-A5F5-3ED37A27055C}"/>
              </a:ext>
            </a:extLst>
          </p:cNvPr>
          <p:cNvSpPr>
            <a:spLocks noGrp="1"/>
          </p:cNvSpPr>
          <p:nvPr>
            <p:ph type="title"/>
          </p:nvPr>
        </p:nvSpPr>
        <p:spPr>
          <a:xfrm>
            <a:off x="628650" y="365126"/>
            <a:ext cx="7886700" cy="795459"/>
          </a:xfrm>
        </p:spPr>
        <p:txBody>
          <a:bodyPr>
            <a:normAutofit/>
          </a:bodyPr>
          <a:lstStyle/>
          <a:p>
            <a:r>
              <a:rPr lang="en-AU" dirty="0"/>
              <a:t>References</a:t>
            </a:r>
          </a:p>
        </p:txBody>
      </p:sp>
      <p:sp>
        <p:nvSpPr>
          <p:cNvPr id="4" name="Content Placeholder 3">
            <a:extLst>
              <a:ext uri="{FF2B5EF4-FFF2-40B4-BE49-F238E27FC236}">
                <a16:creationId xmlns:a16="http://schemas.microsoft.com/office/drawing/2014/main" id="{6B32D85E-82D4-405F-8B01-DA48A235E3AF}"/>
              </a:ext>
            </a:extLst>
          </p:cNvPr>
          <p:cNvSpPr>
            <a:spLocks noGrp="1"/>
          </p:cNvSpPr>
          <p:nvPr>
            <p:ph sz="half" idx="1"/>
          </p:nvPr>
        </p:nvSpPr>
        <p:spPr>
          <a:xfrm>
            <a:off x="553235" y="1439125"/>
            <a:ext cx="8342571" cy="4792341"/>
          </a:xfrm>
        </p:spPr>
        <p:txBody>
          <a:bodyPr>
            <a:normAutofit/>
          </a:bodyPr>
          <a:lstStyle/>
          <a:p>
            <a:r>
              <a:rPr lang="en-AU" sz="1800" dirty="0"/>
              <a:t>Kenway, S., Conrad, S. Jawad, M. Gledhill, J, Bravo, R,  Strazzabosco, A, and Howe, C, 2019, Opportunities and Barriers for Distributed/Renewable Energy Resource Development at Water and Wastewater Utilities. Denver: CO, Water Research Foundation. Project # 4625. </a:t>
            </a:r>
            <a:r>
              <a:rPr lang="en-AU" sz="1800" dirty="0">
                <a:hlinkClick r:id="rId2"/>
              </a:rPr>
              <a:t>WRF Link</a:t>
            </a:r>
            <a:r>
              <a:rPr lang="en-AU" sz="1800" dirty="0"/>
              <a:t>. (Note: First register (free) then download).</a:t>
            </a:r>
          </a:p>
          <a:p>
            <a:r>
              <a:rPr lang="en-US" sz="1800" dirty="0">
                <a:solidFill>
                  <a:srgbClr val="000000"/>
                </a:solidFill>
              </a:rPr>
              <a:t>Conrad, S. A., S. J. Kenway, and M. Jawad. 2017. </a:t>
            </a:r>
            <a:r>
              <a:rPr lang="en-US" sz="1800" i="1" dirty="0">
                <a:solidFill>
                  <a:srgbClr val="000000"/>
                </a:solidFill>
              </a:rPr>
              <a:t>Water and Electric Utility Integrated Planning. </a:t>
            </a:r>
            <a:r>
              <a:rPr lang="en-US" sz="1800" dirty="0">
                <a:solidFill>
                  <a:srgbClr val="000000"/>
                </a:solidFill>
              </a:rPr>
              <a:t>Project #4469. Denver, Colo.: Water Research Foundation.</a:t>
            </a:r>
            <a:endParaRPr lang="en-US" sz="1800" i="1" dirty="0">
              <a:solidFill>
                <a:srgbClr val="000000"/>
              </a:solidFill>
            </a:endParaRPr>
          </a:p>
          <a:p>
            <a:r>
              <a:rPr lang="en-AU" sz="1800" dirty="0"/>
              <a:t>Strazzabosco, A. Kenway, S.J, Lant, P 2019. Solar PV adoption in wastewater treatment plants: A review of practice in California.</a:t>
            </a:r>
            <a:r>
              <a:rPr lang="en-AU" sz="1800" i="1" dirty="0"/>
              <a:t> Journal of Environmental Management. 248. </a:t>
            </a:r>
            <a:r>
              <a:rPr lang="en-AU" sz="1800" u="sng" dirty="0">
                <a:hlinkClick r:id="rId3" tooltip="Persistent link using digital object identifier"/>
              </a:rPr>
              <a:t>Link</a:t>
            </a:r>
            <a:endParaRPr lang="en-AU" sz="1800" dirty="0"/>
          </a:p>
        </p:txBody>
      </p:sp>
    </p:spTree>
    <p:extLst>
      <p:ext uri="{BB962C8B-B14F-4D97-AF65-F5344CB8AC3E}">
        <p14:creationId xmlns:p14="http://schemas.microsoft.com/office/powerpoint/2010/main" val="2986514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6BE9E-2DF6-4E15-BE6D-6F6F941CF6F8}"/>
              </a:ext>
            </a:extLst>
          </p:cNvPr>
          <p:cNvSpPr>
            <a:spLocks noGrp="1"/>
          </p:cNvSpPr>
          <p:nvPr>
            <p:ph type="ctrTitle"/>
          </p:nvPr>
        </p:nvSpPr>
        <p:spPr>
          <a:xfrm>
            <a:off x="685800" y="2694267"/>
            <a:ext cx="7772400" cy="1191373"/>
          </a:xfrm>
        </p:spPr>
        <p:txBody>
          <a:bodyPr/>
          <a:lstStyle/>
          <a:p>
            <a:r>
              <a:rPr lang="en-US" dirty="0"/>
              <a:t>Questions?</a:t>
            </a:r>
          </a:p>
        </p:txBody>
      </p:sp>
      <p:sp>
        <p:nvSpPr>
          <p:cNvPr id="6" name="Subtitle 5">
            <a:extLst>
              <a:ext uri="{FF2B5EF4-FFF2-40B4-BE49-F238E27FC236}">
                <a16:creationId xmlns:a16="http://schemas.microsoft.com/office/drawing/2014/main" id="{A93809B7-9DB3-4F73-8A24-AD8E11C051C4}"/>
              </a:ext>
            </a:extLst>
          </p:cNvPr>
          <p:cNvSpPr>
            <a:spLocks noGrp="1"/>
          </p:cNvSpPr>
          <p:nvPr>
            <p:ph type="subTitle" idx="1"/>
          </p:nvPr>
        </p:nvSpPr>
        <p:spPr>
          <a:xfrm>
            <a:off x="1143000" y="3885640"/>
            <a:ext cx="6858000" cy="1655762"/>
          </a:xfrm>
        </p:spPr>
        <p:txBody>
          <a:bodyPr/>
          <a:lstStyle/>
          <a:p>
            <a:endParaRPr lang="en-US" dirty="0"/>
          </a:p>
        </p:txBody>
      </p:sp>
    </p:spTree>
    <p:extLst>
      <p:ext uri="{BB962C8B-B14F-4D97-AF65-F5344CB8AC3E}">
        <p14:creationId xmlns:p14="http://schemas.microsoft.com/office/powerpoint/2010/main" val="1125091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6BE9E-2DF6-4E15-BE6D-6F6F941CF6F8}"/>
              </a:ext>
            </a:extLst>
          </p:cNvPr>
          <p:cNvSpPr>
            <a:spLocks noGrp="1"/>
          </p:cNvSpPr>
          <p:nvPr>
            <p:ph type="ctrTitle"/>
          </p:nvPr>
        </p:nvSpPr>
        <p:spPr>
          <a:xfrm>
            <a:off x="817775" y="2272813"/>
            <a:ext cx="7772400" cy="1052328"/>
          </a:xfrm>
        </p:spPr>
        <p:txBody>
          <a:bodyPr/>
          <a:lstStyle/>
          <a:p>
            <a:r>
              <a:rPr lang="en-US" dirty="0"/>
              <a:t>Thank You</a:t>
            </a:r>
          </a:p>
        </p:txBody>
      </p:sp>
      <p:sp>
        <p:nvSpPr>
          <p:cNvPr id="3" name="Content Placeholder 2">
            <a:extLst>
              <a:ext uri="{FF2B5EF4-FFF2-40B4-BE49-F238E27FC236}">
                <a16:creationId xmlns:a16="http://schemas.microsoft.com/office/drawing/2014/main" id="{89C76327-D374-4998-8358-253CBC611BF9}"/>
              </a:ext>
            </a:extLst>
          </p:cNvPr>
          <p:cNvSpPr>
            <a:spLocks noGrp="1"/>
          </p:cNvSpPr>
          <p:nvPr>
            <p:ph type="subTitle" idx="1"/>
          </p:nvPr>
        </p:nvSpPr>
        <p:spPr>
          <a:xfrm>
            <a:off x="1143000" y="3532860"/>
            <a:ext cx="6858000" cy="2638103"/>
          </a:xfrm>
        </p:spPr>
        <p:txBody>
          <a:bodyPr>
            <a:normAutofit lnSpcReduction="10000"/>
          </a:bodyPr>
          <a:lstStyle/>
          <a:p>
            <a:pPr marL="0" indent="0" algn="l">
              <a:buNone/>
            </a:pPr>
            <a:r>
              <a:rPr lang="en-US" dirty="0"/>
              <a:t>Comments or questions, please contact:</a:t>
            </a:r>
          </a:p>
          <a:p>
            <a:pPr algn="l">
              <a:spcBef>
                <a:spcPts val="600"/>
              </a:spcBef>
            </a:pPr>
            <a:r>
              <a:rPr lang="en-US" dirty="0">
                <a:solidFill>
                  <a:srgbClr val="006E76"/>
                </a:solidFill>
                <a:hlinkClick r:id="rId3"/>
              </a:rPr>
              <a:t>Dhanasekar@waterrf.org</a:t>
            </a:r>
            <a:br>
              <a:rPr lang="en-US" dirty="0">
                <a:solidFill>
                  <a:srgbClr val="006E76"/>
                </a:solidFill>
              </a:rPr>
            </a:br>
            <a:endParaRPr lang="en-US" dirty="0"/>
          </a:p>
          <a:p>
            <a:pPr marL="0" indent="0" algn="l">
              <a:buNone/>
            </a:pPr>
            <a:r>
              <a:rPr lang="en-US" dirty="0"/>
              <a:t>For more information, visit</a:t>
            </a:r>
          </a:p>
          <a:p>
            <a:pPr indent="0" algn="l">
              <a:buNone/>
            </a:pPr>
            <a:r>
              <a:rPr lang="en-US" dirty="0">
                <a:solidFill>
                  <a:srgbClr val="006E76"/>
                </a:solidFill>
                <a:hlinkClick r:id="rId4"/>
              </a:rPr>
              <a:t>www.waterrf.org</a:t>
            </a:r>
            <a:br>
              <a:rPr lang="en-US" sz="2800" dirty="0">
                <a:solidFill>
                  <a:srgbClr val="006E76"/>
                </a:solidFill>
              </a:rPr>
            </a:br>
            <a:endParaRPr lang="en-US" sz="2800" dirty="0">
              <a:solidFill>
                <a:srgbClr val="006E76"/>
              </a:solidFill>
            </a:endParaRPr>
          </a:p>
          <a:p>
            <a:pPr marL="0" indent="0" algn="l">
              <a:buNone/>
            </a:pPr>
            <a:endParaRPr lang="en-US" dirty="0"/>
          </a:p>
          <a:p>
            <a:pPr marL="0" indent="0" algn="l">
              <a:buNone/>
            </a:pPr>
            <a:endParaRPr lang="en-US" dirty="0"/>
          </a:p>
          <a:p>
            <a:pPr marL="0" indent="0" algn="l">
              <a:buNone/>
            </a:pPr>
            <a:endParaRPr lang="en-US" dirty="0"/>
          </a:p>
        </p:txBody>
      </p:sp>
    </p:spTree>
    <p:extLst>
      <p:ext uri="{BB962C8B-B14F-4D97-AF65-F5344CB8AC3E}">
        <p14:creationId xmlns:p14="http://schemas.microsoft.com/office/powerpoint/2010/main" val="2275254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F06C-2B82-4CF5-AEBA-ADB2C9D0830C}"/>
              </a:ext>
            </a:extLst>
          </p:cNvPr>
          <p:cNvSpPr>
            <a:spLocks noGrp="1"/>
          </p:cNvSpPr>
          <p:nvPr>
            <p:ph type="title"/>
          </p:nvPr>
        </p:nvSpPr>
        <p:spPr>
          <a:xfrm>
            <a:off x="89004" y="255525"/>
            <a:ext cx="8965991" cy="1325563"/>
          </a:xfrm>
        </p:spPr>
        <p:txBody>
          <a:bodyPr>
            <a:noAutofit/>
          </a:bodyPr>
          <a:lstStyle/>
          <a:p>
            <a:r>
              <a:rPr lang="en-AU" sz="3400" dirty="0"/>
              <a:t>First, big thanks to co-authors, partners, case study partners, team, steering committee, and others.</a:t>
            </a:r>
          </a:p>
        </p:txBody>
      </p:sp>
      <p:pic>
        <p:nvPicPr>
          <p:cNvPr id="5" name="Picture 2" descr="C:\B - Wakem - 2015 Applications\UQ Casual Work - 2015\KENWAY - Casual Work - Engineering School\UQ-WEC Research Group Logo - Oct 2015.jpg">
            <a:extLst>
              <a:ext uri="{FF2B5EF4-FFF2-40B4-BE49-F238E27FC236}">
                <a16:creationId xmlns:a16="http://schemas.microsoft.com/office/drawing/2014/main" id="{1F8C43D8-2D20-4756-B12C-AD4F26913F84}"/>
              </a:ext>
            </a:extLst>
          </p:cNvPr>
          <p:cNvPicPr>
            <a:picLocks noChangeAspect="1" noChangeArrowheads="1"/>
          </p:cNvPicPr>
          <p:nvPr/>
        </p:nvPicPr>
        <p:blipFill>
          <a:blip r:embed="rId2" cstate="print"/>
          <a:srcRect/>
          <a:stretch>
            <a:fillRect/>
          </a:stretch>
        </p:blipFill>
        <p:spPr bwMode="auto">
          <a:xfrm>
            <a:off x="6231466" y="5199178"/>
            <a:ext cx="2716251" cy="1139817"/>
          </a:xfrm>
          <a:prstGeom prst="rect">
            <a:avLst/>
          </a:prstGeom>
          <a:noFill/>
        </p:spPr>
      </p:pic>
      <p:pic>
        <p:nvPicPr>
          <p:cNvPr id="6" name="Picture 5">
            <a:extLst>
              <a:ext uri="{FF2B5EF4-FFF2-40B4-BE49-F238E27FC236}">
                <a16:creationId xmlns:a16="http://schemas.microsoft.com/office/drawing/2014/main" id="{D6C6EF04-6F3C-4596-A78A-649DDC926C14}"/>
              </a:ext>
            </a:extLst>
          </p:cNvPr>
          <p:cNvPicPr>
            <a:picLocks noChangeAspect="1"/>
          </p:cNvPicPr>
          <p:nvPr/>
        </p:nvPicPr>
        <p:blipFill rotWithShape="1">
          <a:blip r:embed="rId3"/>
          <a:srcRect l="17870" t="27145" r="55198" b="45605"/>
          <a:stretch/>
        </p:blipFill>
        <p:spPr>
          <a:xfrm>
            <a:off x="2078723" y="3072778"/>
            <a:ext cx="1232586" cy="670354"/>
          </a:xfrm>
          <a:prstGeom prst="rect">
            <a:avLst/>
          </a:prstGeom>
        </p:spPr>
      </p:pic>
      <p:pic>
        <p:nvPicPr>
          <p:cNvPr id="7" name="Picture 6">
            <a:extLst>
              <a:ext uri="{FF2B5EF4-FFF2-40B4-BE49-F238E27FC236}">
                <a16:creationId xmlns:a16="http://schemas.microsoft.com/office/drawing/2014/main" id="{7C6C9E47-7B2E-4932-B75A-F238D3B6BD1F}"/>
              </a:ext>
            </a:extLst>
          </p:cNvPr>
          <p:cNvPicPr>
            <a:picLocks noChangeAspect="1"/>
          </p:cNvPicPr>
          <p:nvPr/>
        </p:nvPicPr>
        <p:blipFill rotWithShape="1">
          <a:blip r:embed="rId4"/>
          <a:srcRect l="13090" t="25284" r="68483" b="57135"/>
          <a:stretch/>
        </p:blipFill>
        <p:spPr>
          <a:xfrm>
            <a:off x="4712789" y="4653500"/>
            <a:ext cx="1425039" cy="744020"/>
          </a:xfrm>
          <a:prstGeom prst="rect">
            <a:avLst/>
          </a:prstGeom>
        </p:spPr>
      </p:pic>
      <p:pic>
        <p:nvPicPr>
          <p:cNvPr id="8" name="Picture 7">
            <a:extLst>
              <a:ext uri="{FF2B5EF4-FFF2-40B4-BE49-F238E27FC236}">
                <a16:creationId xmlns:a16="http://schemas.microsoft.com/office/drawing/2014/main" id="{C2B64199-4237-45CD-A232-F178FDBEE5FA}"/>
              </a:ext>
            </a:extLst>
          </p:cNvPr>
          <p:cNvPicPr>
            <a:picLocks noChangeAspect="1"/>
          </p:cNvPicPr>
          <p:nvPr/>
        </p:nvPicPr>
        <p:blipFill rotWithShape="1">
          <a:blip r:embed="rId5"/>
          <a:srcRect l="52945" t="80971" r="24375" b="10238"/>
          <a:stretch/>
        </p:blipFill>
        <p:spPr>
          <a:xfrm rot="10800000">
            <a:off x="5557213" y="1887499"/>
            <a:ext cx="1657336" cy="345278"/>
          </a:xfrm>
          <a:prstGeom prst="rect">
            <a:avLst/>
          </a:prstGeom>
        </p:spPr>
      </p:pic>
      <p:pic>
        <p:nvPicPr>
          <p:cNvPr id="9" name="Picture 8">
            <a:extLst>
              <a:ext uri="{FF2B5EF4-FFF2-40B4-BE49-F238E27FC236}">
                <a16:creationId xmlns:a16="http://schemas.microsoft.com/office/drawing/2014/main" id="{451D60E2-EDB2-4F29-9BEA-BD69B9F6F4D3}"/>
              </a:ext>
            </a:extLst>
          </p:cNvPr>
          <p:cNvPicPr>
            <a:picLocks noChangeAspect="1"/>
          </p:cNvPicPr>
          <p:nvPr/>
        </p:nvPicPr>
        <p:blipFill rotWithShape="1">
          <a:blip r:embed="rId6"/>
          <a:srcRect l="77712" t="20684" r="5751" b="56461"/>
          <a:stretch/>
        </p:blipFill>
        <p:spPr>
          <a:xfrm>
            <a:off x="369358" y="5807034"/>
            <a:ext cx="958078" cy="711715"/>
          </a:xfrm>
          <a:prstGeom prst="rect">
            <a:avLst/>
          </a:prstGeom>
        </p:spPr>
      </p:pic>
      <p:pic>
        <p:nvPicPr>
          <p:cNvPr id="10" name="Picture 9">
            <a:extLst>
              <a:ext uri="{FF2B5EF4-FFF2-40B4-BE49-F238E27FC236}">
                <a16:creationId xmlns:a16="http://schemas.microsoft.com/office/drawing/2014/main" id="{1F5B0F98-B857-4A51-AA3F-8E0949F25B74}"/>
              </a:ext>
            </a:extLst>
          </p:cNvPr>
          <p:cNvPicPr>
            <a:picLocks noChangeAspect="1"/>
          </p:cNvPicPr>
          <p:nvPr/>
        </p:nvPicPr>
        <p:blipFill rotWithShape="1">
          <a:blip r:embed="rId7"/>
          <a:srcRect l="12925" t="18823" r="45968" b="67112"/>
          <a:stretch/>
        </p:blipFill>
        <p:spPr>
          <a:xfrm>
            <a:off x="2058922" y="3918575"/>
            <a:ext cx="3196562" cy="587874"/>
          </a:xfrm>
          <a:prstGeom prst="rect">
            <a:avLst/>
          </a:prstGeom>
        </p:spPr>
      </p:pic>
      <p:pic>
        <p:nvPicPr>
          <p:cNvPr id="11" name="Picture 10">
            <a:extLst>
              <a:ext uri="{FF2B5EF4-FFF2-40B4-BE49-F238E27FC236}">
                <a16:creationId xmlns:a16="http://schemas.microsoft.com/office/drawing/2014/main" id="{7B6F0011-84E2-4090-8C46-47E57148CEA8}"/>
              </a:ext>
            </a:extLst>
          </p:cNvPr>
          <p:cNvPicPr>
            <a:picLocks noChangeAspect="1"/>
          </p:cNvPicPr>
          <p:nvPr/>
        </p:nvPicPr>
        <p:blipFill rotWithShape="1">
          <a:blip r:embed="rId8"/>
          <a:srcRect l="6728" t="25753" r="68230" b="58424"/>
          <a:stretch/>
        </p:blipFill>
        <p:spPr>
          <a:xfrm>
            <a:off x="6704320" y="2787044"/>
            <a:ext cx="1998283" cy="678662"/>
          </a:xfrm>
          <a:prstGeom prst="rect">
            <a:avLst/>
          </a:prstGeom>
        </p:spPr>
      </p:pic>
      <p:pic>
        <p:nvPicPr>
          <p:cNvPr id="12" name="Picture 11">
            <a:extLst>
              <a:ext uri="{FF2B5EF4-FFF2-40B4-BE49-F238E27FC236}">
                <a16:creationId xmlns:a16="http://schemas.microsoft.com/office/drawing/2014/main" id="{5F10E9F6-B056-408C-84B9-002F9A5C8CFC}"/>
              </a:ext>
            </a:extLst>
          </p:cNvPr>
          <p:cNvPicPr>
            <a:picLocks noChangeAspect="1"/>
          </p:cNvPicPr>
          <p:nvPr/>
        </p:nvPicPr>
        <p:blipFill rotWithShape="1">
          <a:blip r:embed="rId9"/>
          <a:srcRect l="41165" t="23015" r="38991" b="46218"/>
          <a:stretch/>
        </p:blipFill>
        <p:spPr>
          <a:xfrm>
            <a:off x="322630" y="2088418"/>
            <a:ext cx="1583444" cy="1319537"/>
          </a:xfrm>
          <a:prstGeom prst="rect">
            <a:avLst/>
          </a:prstGeom>
        </p:spPr>
      </p:pic>
      <p:pic>
        <p:nvPicPr>
          <p:cNvPr id="13" name="Picture 12">
            <a:extLst>
              <a:ext uri="{FF2B5EF4-FFF2-40B4-BE49-F238E27FC236}">
                <a16:creationId xmlns:a16="http://schemas.microsoft.com/office/drawing/2014/main" id="{5F95C102-6043-4446-9784-4C795B2345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9451" y="1741126"/>
            <a:ext cx="1122009" cy="1122009"/>
          </a:xfrm>
          <a:prstGeom prst="rect">
            <a:avLst/>
          </a:prstGeom>
        </p:spPr>
      </p:pic>
      <p:pic>
        <p:nvPicPr>
          <p:cNvPr id="14" name="Picture 13">
            <a:extLst>
              <a:ext uri="{FF2B5EF4-FFF2-40B4-BE49-F238E27FC236}">
                <a16:creationId xmlns:a16="http://schemas.microsoft.com/office/drawing/2014/main" id="{4084666B-3D55-49B8-9C57-4105324F506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659" t="36371" r="3659" b="41822"/>
          <a:stretch/>
        </p:blipFill>
        <p:spPr>
          <a:xfrm>
            <a:off x="369358" y="1696924"/>
            <a:ext cx="1513473" cy="356111"/>
          </a:xfrm>
          <a:prstGeom prst="rect">
            <a:avLst/>
          </a:prstGeom>
        </p:spPr>
      </p:pic>
      <p:pic>
        <p:nvPicPr>
          <p:cNvPr id="15" name="Picture 14">
            <a:extLst>
              <a:ext uri="{FF2B5EF4-FFF2-40B4-BE49-F238E27FC236}">
                <a16:creationId xmlns:a16="http://schemas.microsoft.com/office/drawing/2014/main" id="{D399F309-0F13-42D5-9C31-DB54F42531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243" y="3866823"/>
            <a:ext cx="1619781" cy="843745"/>
          </a:xfrm>
          <a:prstGeom prst="rect">
            <a:avLst/>
          </a:prstGeom>
        </p:spPr>
      </p:pic>
      <p:sp>
        <p:nvSpPr>
          <p:cNvPr id="16" name="Rectangle 15">
            <a:extLst>
              <a:ext uri="{FF2B5EF4-FFF2-40B4-BE49-F238E27FC236}">
                <a16:creationId xmlns:a16="http://schemas.microsoft.com/office/drawing/2014/main" id="{56393277-089A-47E6-91BF-AF328B2D1FBA}"/>
              </a:ext>
            </a:extLst>
          </p:cNvPr>
          <p:cNvSpPr/>
          <p:nvPr/>
        </p:nvSpPr>
        <p:spPr>
          <a:xfrm>
            <a:off x="6975808" y="2403255"/>
            <a:ext cx="1800200" cy="236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00000"/>
                </a:solidFill>
              </a:rPr>
              <a:t>Maria Brusher Consulting</a:t>
            </a:r>
          </a:p>
        </p:txBody>
      </p:sp>
      <p:pic>
        <p:nvPicPr>
          <p:cNvPr id="17" name="Picture 16">
            <a:extLst>
              <a:ext uri="{FF2B5EF4-FFF2-40B4-BE49-F238E27FC236}">
                <a16:creationId xmlns:a16="http://schemas.microsoft.com/office/drawing/2014/main" id="{CB143607-492A-42CB-B09D-62E6F5AA21D5}"/>
              </a:ext>
            </a:extLst>
          </p:cNvPr>
          <p:cNvPicPr/>
          <p:nvPr/>
        </p:nvPicPr>
        <p:blipFill rotWithShape="1">
          <a:blip r:embed="rId13"/>
          <a:srcRect l="2823" t="26182" r="47107" b="39121"/>
          <a:stretch/>
        </p:blipFill>
        <p:spPr bwMode="auto">
          <a:xfrm>
            <a:off x="3666768" y="1887499"/>
            <a:ext cx="1362457" cy="438565"/>
          </a:xfrm>
          <a:prstGeom prst="rect">
            <a:avLst/>
          </a:prstGeom>
          <a:ln>
            <a:noFill/>
          </a:ln>
          <a:extLst>
            <a:ext uri="{53640926-AAD7-44d8-BBD7-CCE9431645EC}">
              <a14:shadowObscured xmlns:a14="http://schemas.microsoft.com/office/drawing/2010/main" xmlns=""/>
            </a:ext>
          </a:extLst>
        </p:spPr>
      </p:pic>
      <p:pic>
        <p:nvPicPr>
          <p:cNvPr id="18" name="Picture 17">
            <a:extLst>
              <a:ext uri="{FF2B5EF4-FFF2-40B4-BE49-F238E27FC236}">
                <a16:creationId xmlns:a16="http://schemas.microsoft.com/office/drawing/2014/main" id="{868397B6-7CD1-4838-B79B-E4398FD471B1}"/>
              </a:ext>
            </a:extLst>
          </p:cNvPr>
          <p:cNvPicPr/>
          <p:nvPr/>
        </p:nvPicPr>
        <p:blipFill rotWithShape="1">
          <a:blip r:embed="rId14"/>
          <a:srcRect l="13594" t="33747" r="66467" b="51280"/>
          <a:stretch/>
        </p:blipFill>
        <p:spPr bwMode="auto">
          <a:xfrm>
            <a:off x="410735" y="3440967"/>
            <a:ext cx="1264195" cy="463518"/>
          </a:xfrm>
          <a:prstGeom prst="rect">
            <a:avLst/>
          </a:prstGeom>
          <a:ln>
            <a:noFill/>
          </a:ln>
          <a:extLst>
            <a:ext uri="{53640926-AAD7-44d8-BBD7-CCE9431645EC}">
              <a14:shadowObscured xmlns:a14="http://schemas.microsoft.com/office/drawing/2010/main" xmlns=""/>
            </a:ext>
          </a:extLst>
        </p:spPr>
      </p:pic>
      <p:pic>
        <p:nvPicPr>
          <p:cNvPr id="19" name="Picture 18">
            <a:extLst>
              <a:ext uri="{FF2B5EF4-FFF2-40B4-BE49-F238E27FC236}">
                <a16:creationId xmlns:a16="http://schemas.microsoft.com/office/drawing/2014/main" id="{B81FCFA8-CDBB-4F6D-B3A1-FF855844F842}"/>
              </a:ext>
            </a:extLst>
          </p:cNvPr>
          <p:cNvPicPr>
            <a:picLocks noChangeAspect="1"/>
          </p:cNvPicPr>
          <p:nvPr/>
        </p:nvPicPr>
        <p:blipFill rotWithShape="1">
          <a:blip r:embed="rId15"/>
          <a:srcRect l="38587" t="34299" r="51176" b="54501"/>
          <a:stretch/>
        </p:blipFill>
        <p:spPr>
          <a:xfrm>
            <a:off x="7480681" y="3580490"/>
            <a:ext cx="1221922" cy="751952"/>
          </a:xfrm>
          <a:prstGeom prst="rect">
            <a:avLst/>
          </a:prstGeom>
        </p:spPr>
      </p:pic>
      <p:pic>
        <p:nvPicPr>
          <p:cNvPr id="20" name="Picture 19">
            <a:extLst>
              <a:ext uri="{FF2B5EF4-FFF2-40B4-BE49-F238E27FC236}">
                <a16:creationId xmlns:a16="http://schemas.microsoft.com/office/drawing/2014/main" id="{5F890374-5A65-4DB3-9202-EB99AC3F4C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3630" y="2723185"/>
            <a:ext cx="1984198" cy="913517"/>
          </a:xfrm>
          <a:prstGeom prst="rect">
            <a:avLst/>
          </a:prstGeom>
        </p:spPr>
      </p:pic>
      <p:pic>
        <p:nvPicPr>
          <p:cNvPr id="21" name="Picture 20">
            <a:extLst>
              <a:ext uri="{FF2B5EF4-FFF2-40B4-BE49-F238E27FC236}">
                <a16:creationId xmlns:a16="http://schemas.microsoft.com/office/drawing/2014/main" id="{4D106F38-0E81-4DDA-ABDD-C69B57F46270}"/>
              </a:ext>
            </a:extLst>
          </p:cNvPr>
          <p:cNvPicPr>
            <a:picLocks noChangeAspect="1"/>
          </p:cNvPicPr>
          <p:nvPr/>
        </p:nvPicPr>
        <p:blipFill>
          <a:blip r:embed="rId17"/>
          <a:stretch>
            <a:fillRect/>
          </a:stretch>
        </p:blipFill>
        <p:spPr>
          <a:xfrm>
            <a:off x="5396019" y="3732403"/>
            <a:ext cx="1440160" cy="634129"/>
          </a:xfrm>
          <a:prstGeom prst="rect">
            <a:avLst/>
          </a:prstGeom>
        </p:spPr>
      </p:pic>
      <p:sp>
        <p:nvSpPr>
          <p:cNvPr id="23" name="Rectangle 22">
            <a:extLst>
              <a:ext uri="{FF2B5EF4-FFF2-40B4-BE49-F238E27FC236}">
                <a16:creationId xmlns:a16="http://schemas.microsoft.com/office/drawing/2014/main" id="{B335ADD7-0928-43B3-BBB9-168764E85E65}"/>
              </a:ext>
            </a:extLst>
          </p:cNvPr>
          <p:cNvSpPr/>
          <p:nvPr/>
        </p:nvSpPr>
        <p:spPr>
          <a:xfrm>
            <a:off x="322630" y="4727207"/>
            <a:ext cx="4794466" cy="1077218"/>
          </a:xfrm>
          <a:prstGeom prst="rect">
            <a:avLst/>
          </a:prstGeom>
        </p:spPr>
        <p:txBody>
          <a:bodyPr wrap="square">
            <a:spAutoFit/>
          </a:bodyPr>
          <a:lstStyle/>
          <a:p>
            <a:r>
              <a:rPr lang="en-AU" sz="1600" dirty="0">
                <a:latin typeface="Calibri" panose="020F0502020204030204" pitchFamily="34" charset="0"/>
              </a:rPr>
              <a:t>Portland Water Bureau, Boulder Water, DC Water,</a:t>
            </a:r>
          </a:p>
          <a:p>
            <a:r>
              <a:rPr lang="en-AU" sz="1600" dirty="0">
                <a:latin typeface="Calibri" panose="020F0502020204030204" pitchFamily="34" charset="0"/>
              </a:rPr>
              <a:t>Chatham-Kent PUC Entegrus, California Energy Commission, Massachusetts Water Resources Authority, Stantec</a:t>
            </a:r>
            <a:endParaRPr lang="en-AU" sz="1600" dirty="0"/>
          </a:p>
        </p:txBody>
      </p:sp>
      <p:pic>
        <p:nvPicPr>
          <p:cNvPr id="24" name="Picture 23">
            <a:extLst>
              <a:ext uri="{FF2B5EF4-FFF2-40B4-BE49-F238E27FC236}">
                <a16:creationId xmlns:a16="http://schemas.microsoft.com/office/drawing/2014/main" id="{5C22C8D3-64D2-47AF-9C83-403B22F6769E}"/>
              </a:ext>
            </a:extLst>
          </p:cNvPr>
          <p:cNvPicPr>
            <a:picLocks noChangeAspect="1"/>
          </p:cNvPicPr>
          <p:nvPr/>
        </p:nvPicPr>
        <p:blipFill>
          <a:blip r:embed="rId18"/>
          <a:stretch>
            <a:fillRect/>
          </a:stretch>
        </p:blipFill>
        <p:spPr>
          <a:xfrm>
            <a:off x="6398773" y="4298352"/>
            <a:ext cx="2230426" cy="763921"/>
          </a:xfrm>
          <a:prstGeom prst="rect">
            <a:avLst/>
          </a:prstGeom>
        </p:spPr>
      </p:pic>
    </p:spTree>
    <p:extLst>
      <p:ext uri="{BB962C8B-B14F-4D97-AF65-F5344CB8AC3E}">
        <p14:creationId xmlns:p14="http://schemas.microsoft.com/office/powerpoint/2010/main" val="3443353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34DC-B097-42F1-A5F5-3ED37A27055C}"/>
              </a:ext>
            </a:extLst>
          </p:cNvPr>
          <p:cNvSpPr>
            <a:spLocks noGrp="1"/>
          </p:cNvSpPr>
          <p:nvPr>
            <p:ph type="title"/>
          </p:nvPr>
        </p:nvSpPr>
        <p:spPr>
          <a:xfrm>
            <a:off x="628650" y="365126"/>
            <a:ext cx="7886700" cy="795459"/>
          </a:xfrm>
        </p:spPr>
        <p:txBody>
          <a:bodyPr/>
          <a:lstStyle/>
          <a:p>
            <a:r>
              <a:rPr lang="en-AU" dirty="0"/>
              <a:t>Project 4625 Objectives</a:t>
            </a:r>
            <a:endParaRPr lang="en-US" b="0" dirty="0"/>
          </a:p>
        </p:txBody>
      </p:sp>
      <p:sp>
        <p:nvSpPr>
          <p:cNvPr id="4" name="Content Placeholder 3">
            <a:extLst>
              <a:ext uri="{FF2B5EF4-FFF2-40B4-BE49-F238E27FC236}">
                <a16:creationId xmlns:a16="http://schemas.microsoft.com/office/drawing/2014/main" id="{6B32D85E-82D4-405F-8B01-DA48A235E3AF}"/>
              </a:ext>
            </a:extLst>
          </p:cNvPr>
          <p:cNvSpPr>
            <a:spLocks noGrp="1"/>
          </p:cNvSpPr>
          <p:nvPr>
            <p:ph sz="half" idx="1"/>
          </p:nvPr>
        </p:nvSpPr>
        <p:spPr>
          <a:xfrm>
            <a:off x="553235" y="1439126"/>
            <a:ext cx="8590765" cy="4351338"/>
          </a:xfrm>
        </p:spPr>
        <p:txBody>
          <a:bodyPr>
            <a:normAutofit/>
          </a:bodyPr>
          <a:lstStyle/>
          <a:p>
            <a:pPr>
              <a:lnSpc>
                <a:spcPct val="90000"/>
              </a:lnSpc>
              <a:spcAft>
                <a:spcPts val="600"/>
              </a:spcAft>
            </a:pPr>
            <a:r>
              <a:rPr lang="en-AU" altLang="en-US" dirty="0"/>
              <a:t>Identify opportunities for DER/Renewables as stand-alone and electric-grid connected projects within the current policy and regulatory environment.</a:t>
            </a:r>
          </a:p>
          <a:p>
            <a:pPr>
              <a:lnSpc>
                <a:spcPct val="90000"/>
              </a:lnSpc>
              <a:spcAft>
                <a:spcPts val="600"/>
              </a:spcAft>
            </a:pPr>
            <a:r>
              <a:rPr lang="en-AU" altLang="en-US" dirty="0"/>
              <a:t>Identify opportunities to overcome barriers and conflicts through legislative and regulatory change or flexibility.</a:t>
            </a:r>
          </a:p>
          <a:p>
            <a:pPr>
              <a:lnSpc>
                <a:spcPct val="90000"/>
              </a:lnSpc>
              <a:spcAft>
                <a:spcPts val="600"/>
              </a:spcAft>
            </a:pPr>
            <a:r>
              <a:rPr lang="en-AU" altLang="en-US" dirty="0"/>
              <a:t>Understand how entities have managed risks considering different DER types and reliabilities, and</a:t>
            </a:r>
          </a:p>
          <a:p>
            <a:pPr>
              <a:lnSpc>
                <a:spcPct val="90000"/>
              </a:lnSpc>
              <a:spcAft>
                <a:spcPts val="600"/>
              </a:spcAft>
            </a:pPr>
            <a:r>
              <a:rPr lang="en-AU" altLang="en-US" dirty="0"/>
              <a:t>Develop a practical, useful and accessible Guidebook for DER integration for water and wastewater utilities.</a:t>
            </a:r>
          </a:p>
          <a:p>
            <a:pPr marL="228600" lvl="1">
              <a:spcBef>
                <a:spcPts val="1000"/>
              </a:spcBef>
              <a:buClr>
                <a:schemeClr val="accent1"/>
              </a:buClr>
              <a:buFont typeface="Arial" panose="020B0604020202020204" pitchFamily="34" charset="0"/>
              <a:buChar char="•"/>
            </a:pPr>
            <a:endParaRPr lang="en-US" sz="2800" dirty="0"/>
          </a:p>
        </p:txBody>
      </p:sp>
    </p:spTree>
    <p:extLst>
      <p:ext uri="{BB962C8B-B14F-4D97-AF65-F5344CB8AC3E}">
        <p14:creationId xmlns:p14="http://schemas.microsoft.com/office/powerpoint/2010/main" val="247204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34DC-B097-42F1-A5F5-3ED37A27055C}"/>
              </a:ext>
            </a:extLst>
          </p:cNvPr>
          <p:cNvSpPr>
            <a:spLocks noGrp="1"/>
          </p:cNvSpPr>
          <p:nvPr>
            <p:ph type="title"/>
          </p:nvPr>
        </p:nvSpPr>
        <p:spPr>
          <a:xfrm>
            <a:off x="628650" y="365126"/>
            <a:ext cx="7886700" cy="795459"/>
          </a:xfrm>
        </p:spPr>
        <p:txBody>
          <a:bodyPr/>
          <a:lstStyle/>
          <a:p>
            <a:r>
              <a:rPr lang="en-AU" dirty="0"/>
              <a:t>Project Background</a:t>
            </a:r>
          </a:p>
        </p:txBody>
      </p:sp>
      <p:sp>
        <p:nvSpPr>
          <p:cNvPr id="4" name="Content Placeholder 3">
            <a:extLst>
              <a:ext uri="{FF2B5EF4-FFF2-40B4-BE49-F238E27FC236}">
                <a16:creationId xmlns:a16="http://schemas.microsoft.com/office/drawing/2014/main" id="{6B32D85E-82D4-405F-8B01-DA48A235E3AF}"/>
              </a:ext>
            </a:extLst>
          </p:cNvPr>
          <p:cNvSpPr>
            <a:spLocks noGrp="1"/>
          </p:cNvSpPr>
          <p:nvPr>
            <p:ph sz="half" idx="1"/>
          </p:nvPr>
        </p:nvSpPr>
        <p:spPr>
          <a:xfrm>
            <a:off x="553235" y="1439125"/>
            <a:ext cx="8590765" cy="4792341"/>
          </a:xfrm>
        </p:spPr>
        <p:txBody>
          <a:bodyPr>
            <a:normAutofit fontScale="92500" lnSpcReduction="20000"/>
          </a:bodyPr>
          <a:lstStyle/>
          <a:p>
            <a:pPr>
              <a:lnSpc>
                <a:spcPct val="90000"/>
              </a:lnSpc>
              <a:spcAft>
                <a:spcPts val="600"/>
              </a:spcAft>
            </a:pPr>
            <a:r>
              <a:rPr lang="en-AU" altLang="en-US" sz="3000" dirty="0"/>
              <a:t>Energy routinely 10% or more of US utility operating costs (can be significantly more).</a:t>
            </a:r>
          </a:p>
          <a:p>
            <a:pPr>
              <a:lnSpc>
                <a:spcPct val="90000"/>
              </a:lnSpc>
              <a:spcAft>
                <a:spcPts val="600"/>
              </a:spcAft>
            </a:pPr>
            <a:r>
              <a:rPr lang="en-AU" altLang="en-US" sz="3000" dirty="0"/>
              <a:t>In 2012, public water and wastewater (U.S.) consumed 39.2 and 30.2 billion kWh electricity, approximately 1.85% of U.S. total.</a:t>
            </a:r>
          </a:p>
          <a:p>
            <a:pPr>
              <a:lnSpc>
                <a:spcPct val="90000"/>
              </a:lnSpc>
              <a:spcAft>
                <a:spcPts val="600"/>
              </a:spcAft>
            </a:pPr>
            <a:r>
              <a:rPr lang="en-AU" altLang="en-US" sz="3000" dirty="0"/>
              <a:t>Energy recovery opportunities exceed the electricity requirements for all treatment in North America 9-fold.</a:t>
            </a:r>
          </a:p>
          <a:p>
            <a:pPr>
              <a:lnSpc>
                <a:spcPct val="90000"/>
              </a:lnSpc>
              <a:spcAft>
                <a:spcPts val="600"/>
              </a:spcAft>
            </a:pPr>
            <a:r>
              <a:rPr lang="en-AU" altLang="en-US" sz="3000" dirty="0"/>
              <a:t>However:</a:t>
            </a:r>
          </a:p>
          <a:p>
            <a:pPr lvl="1">
              <a:lnSpc>
                <a:spcPct val="90000"/>
              </a:lnSpc>
              <a:spcAft>
                <a:spcPts val="600"/>
              </a:spcAft>
            </a:pPr>
            <a:r>
              <a:rPr lang="en-AU" altLang="en-US" sz="2600" dirty="0"/>
              <a:t>Currently limited integrated water- energy planning or resources (See WRF 4469).</a:t>
            </a:r>
          </a:p>
          <a:p>
            <a:pPr lvl="1">
              <a:lnSpc>
                <a:spcPct val="90000"/>
              </a:lnSpc>
              <a:spcAft>
                <a:spcPts val="600"/>
              </a:spcAft>
            </a:pPr>
            <a:r>
              <a:rPr lang="en-AU" altLang="en-US" sz="2600" dirty="0"/>
              <a:t>Successful grid integration of DER can be problematic – multiple site- and state-specific risks and challenges.</a:t>
            </a:r>
          </a:p>
          <a:p>
            <a:pPr marL="228600" lvl="1">
              <a:spcBef>
                <a:spcPts val="1000"/>
              </a:spcBef>
              <a:buClr>
                <a:schemeClr val="accent1"/>
              </a:buClr>
              <a:buFont typeface="Arial" panose="020B0604020202020204" pitchFamily="34" charset="0"/>
              <a:buChar char="•"/>
            </a:pPr>
            <a:endParaRPr lang="en-US" sz="2800" dirty="0"/>
          </a:p>
        </p:txBody>
      </p:sp>
    </p:spTree>
    <p:extLst>
      <p:ext uri="{BB962C8B-B14F-4D97-AF65-F5344CB8AC3E}">
        <p14:creationId xmlns:p14="http://schemas.microsoft.com/office/powerpoint/2010/main" val="392812288"/>
      </p:ext>
    </p:extLst>
  </p:cSld>
  <p:clrMapOvr>
    <a:masterClrMapping/>
  </p:clrMapOvr>
</p:sld>
</file>

<file path=ppt/theme/theme1.xml><?xml version="1.0" encoding="utf-8"?>
<a:theme xmlns:a="http://schemas.openxmlformats.org/drawingml/2006/main" name="Office Theme">
  <a:themeElements>
    <a:clrScheme name="WRF2018-brand">
      <a:dk1>
        <a:srgbClr val="000000"/>
      </a:dk1>
      <a:lt1>
        <a:srgbClr val="FFFFFF"/>
      </a:lt1>
      <a:dk2>
        <a:srgbClr val="44546A"/>
      </a:dk2>
      <a:lt2>
        <a:srgbClr val="E7E6E6"/>
      </a:lt2>
      <a:accent1>
        <a:srgbClr val="009CA6"/>
      </a:accent1>
      <a:accent2>
        <a:srgbClr val="004F71"/>
      </a:accent2>
      <a:accent3>
        <a:srgbClr val="FFA300"/>
      </a:accent3>
      <a:accent4>
        <a:srgbClr val="E56954"/>
      </a:accent4>
      <a:accent5>
        <a:srgbClr val="6CC249"/>
      </a:accent5>
      <a:accent6>
        <a:srgbClr val="75787B"/>
      </a:accent6>
      <a:hlink>
        <a:srgbClr val="0000FF"/>
      </a:hlink>
      <a:folHlink>
        <a:srgbClr val="954F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F_template06-18.potx" id="{467335D8-E4C4-A14D-BF48-CE864844896C}" vid="{7B1953F0-31EE-3041-B65E-DC0734EC2443}"/>
    </a:ext>
  </a:extLst>
</a:theme>
</file>

<file path=ppt/theme/theme2.xml><?xml version="1.0" encoding="utf-8"?>
<a:theme xmlns:a="http://schemas.openxmlformats.org/drawingml/2006/main" name="1_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3.xml><?xml version="1.0" encoding="utf-8"?>
<a:theme xmlns:a="http://schemas.openxmlformats.org/drawingml/2006/main" name="blank">
  <a:themeElements>
    <a:clrScheme name="DEP_Colors">
      <a:dk1>
        <a:srgbClr val="000000"/>
      </a:dk1>
      <a:lt1>
        <a:srgbClr val="FFFFFF"/>
      </a:lt1>
      <a:dk2>
        <a:srgbClr val="000000"/>
      </a:dk2>
      <a:lt2>
        <a:srgbClr val="808080"/>
      </a:lt2>
      <a:accent1>
        <a:srgbClr val="00529B"/>
      </a:accent1>
      <a:accent2>
        <a:srgbClr val="009E58"/>
      </a:accent2>
      <a:accent3>
        <a:srgbClr val="1700A6"/>
      </a:accent3>
      <a:accent4>
        <a:srgbClr val="000000"/>
      </a:accent4>
      <a:accent5>
        <a:srgbClr val="DAEDEF"/>
      </a:accent5>
      <a:accent6>
        <a:srgbClr val="2D2D8A"/>
      </a:accent6>
      <a:hlink>
        <a:srgbClr val="009999"/>
      </a:hlink>
      <a:folHlink>
        <a:srgbClr val="99CC00"/>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bf7935a-f450-4e2c-a604-7e5faf594165">SCFVHVX7PSYW-1177343575-1592050</_dlc_DocId>
    <_dlc_DocIdUrl xmlns="ebf7935a-f450-4e2c-a604-7e5faf594165">
      <Url>https://waterrf.sharepoint.com/sites/Share/_layouts/15/DocIdRedir.aspx?ID=SCFVHVX7PSYW-1177343575-1592050</Url>
      <Description>SCFVHVX7PSYW-1177343575-1592050</Description>
    </_dlc_DocIdUrl>
    <PublishingExpirationDate xmlns="http://schemas.microsoft.com/sharepoint/v3" xsi:nil="true"/>
    <PublishingStartDate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6549E4F7C045224881C069D1F467FC62" ma:contentTypeVersion="1" ma:contentTypeDescription="Create a new document." ma:contentTypeScope="" ma:versionID="1a5bbfec365d811f7747c395f0c45513">
  <xsd:schema xmlns:xsd="http://www.w3.org/2001/XMLSchema" xmlns:xs="http://www.w3.org/2001/XMLSchema" xmlns:p="http://schemas.microsoft.com/office/2006/metadata/properties" xmlns:ns1="http://schemas.microsoft.com/sharepoint/v3" xmlns:ns2="ebf7935a-f450-4e2c-a604-7e5faf594165" targetNamespace="http://schemas.microsoft.com/office/2006/metadata/properties" ma:root="true" ma:fieldsID="e868388bd1f62e7918bff9025da88139" ns1:_="" ns2:_="">
    <xsd:import namespace="http://schemas.microsoft.com/sharepoint/v3"/>
    <xsd:import namespace="ebf7935a-f450-4e2c-a604-7e5faf594165"/>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f7935a-f450-4e2c-a604-7e5faf59416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reques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E4B7E7-D703-4BC0-B22C-4D2D62CB8E47}">
  <ds:schemaRefs>
    <ds:schemaRef ds:uri="http://schemas.microsoft.com/sharepoint/events"/>
  </ds:schemaRefs>
</ds:datastoreItem>
</file>

<file path=customXml/itemProps2.xml><?xml version="1.0" encoding="utf-8"?>
<ds:datastoreItem xmlns:ds="http://schemas.openxmlformats.org/officeDocument/2006/customXml" ds:itemID="{6C8A9C67-E249-45E6-BEA8-998703088DE1}">
  <ds:schemaRefs>
    <ds:schemaRef ds:uri="http://schemas.microsoft.com/sharepoint/v3/contenttype/forms"/>
  </ds:schemaRefs>
</ds:datastoreItem>
</file>

<file path=customXml/itemProps3.xml><?xml version="1.0" encoding="utf-8"?>
<ds:datastoreItem xmlns:ds="http://schemas.openxmlformats.org/officeDocument/2006/customXml" ds:itemID="{4245A7DE-3817-468E-B0EB-024FA74986C1}">
  <ds:schemaRefs>
    <ds:schemaRef ds:uri="http://schemas.microsoft.com/office/2006/documentManagement/types"/>
    <ds:schemaRef ds:uri="http://purl.org/dc/dcmitype/"/>
    <ds:schemaRef ds:uri="http://purl.org/dc/terms/"/>
    <ds:schemaRef ds:uri="http://schemas.microsoft.com/office/infopath/2007/PartnerControls"/>
    <ds:schemaRef ds:uri="http://schemas.microsoft.com/office/2006/metadata/properties"/>
    <ds:schemaRef ds:uri="http://www.w3.org/XML/1998/namespace"/>
    <ds:schemaRef ds:uri="http://schemas.microsoft.com/sharepoint/v3"/>
    <ds:schemaRef ds:uri="http://schemas.openxmlformats.org/package/2006/metadata/core-properties"/>
    <ds:schemaRef ds:uri="ebf7935a-f450-4e2c-a604-7e5faf594165"/>
    <ds:schemaRef ds:uri="http://purl.org/dc/elements/1.1/"/>
  </ds:schemaRefs>
</ds:datastoreItem>
</file>

<file path=customXml/itemProps4.xml><?xml version="1.0" encoding="utf-8"?>
<ds:datastoreItem xmlns:ds="http://schemas.openxmlformats.org/officeDocument/2006/customXml" ds:itemID="{2F4A6F8B-E627-405E-B06F-47EE92053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f7935a-f450-4e2c-a604-7e5faf5941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214</TotalTime>
  <Words>4185</Words>
  <Application>Microsoft Office PowerPoint</Application>
  <PresentationFormat>On-screen Show (4:3)</PresentationFormat>
  <Paragraphs>487</Paragraphs>
  <Slides>68</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68</vt:i4>
      </vt:variant>
    </vt:vector>
  </HeadingPairs>
  <TitlesOfParts>
    <vt:vector size="79" baseType="lpstr">
      <vt:lpstr>.Lucida Grande UI Regular</vt:lpstr>
      <vt:lpstr>Arial</vt:lpstr>
      <vt:lpstr>Calibri</vt:lpstr>
      <vt:lpstr>Calibri Light</vt:lpstr>
      <vt:lpstr>Courier New</vt:lpstr>
      <vt:lpstr>Segoe UI Light</vt:lpstr>
      <vt:lpstr>System Font Regular</vt:lpstr>
      <vt:lpstr>Wingdings</vt:lpstr>
      <vt:lpstr>Office Theme</vt:lpstr>
      <vt:lpstr>1_Office Theme</vt:lpstr>
      <vt:lpstr>blank</vt:lpstr>
      <vt:lpstr>Webcast   Opportunities and Barriers for Renewable and Distributed Energy at Drinking Water and Wastewater Utilities. Steven Kenway, Steven Conrad, James McCall, Maria Cuencia, Jeff Carmichael</vt:lpstr>
      <vt:lpstr>Housekeeping Items</vt:lpstr>
      <vt:lpstr>Input your webinar questions here</vt:lpstr>
      <vt:lpstr>Download presentation</vt:lpstr>
      <vt:lpstr>Webcast Agenda</vt:lpstr>
      <vt:lpstr>Project 4625 Final Report</vt:lpstr>
      <vt:lpstr>First, big thanks to co-authors, partners, case study partners, team, steering committee, and others.</vt:lpstr>
      <vt:lpstr>Project 4625 Objectives</vt:lpstr>
      <vt:lpstr>Project Background</vt:lpstr>
      <vt:lpstr>PowerPoint Presentation</vt:lpstr>
      <vt:lpstr>PowerPoint Presentation</vt:lpstr>
      <vt:lpstr>PowerPoint Presentation</vt:lpstr>
      <vt:lpstr>Biogas physical potential* Collectively 3,000 GWh/a if all 1,241 WWTP with anaerobic digesters generated electricity, or 5,000 GWh/a if biogas used for electricity from all 3,201 WWTP &gt; 5MGD. More with co-digestion.</vt:lpstr>
      <vt:lpstr>PowerPoint Presentation</vt:lpstr>
      <vt:lpstr>PowerPoint Presentation</vt:lpstr>
      <vt:lpstr>PowerPoint Presentation</vt:lpstr>
      <vt:lpstr>PowerPoint Presentation</vt:lpstr>
      <vt:lpstr>PowerPoint Presentation</vt:lpstr>
      <vt:lpstr>PowerPoint Presentation</vt:lpstr>
      <vt:lpstr>Agenda</vt:lpstr>
      <vt:lpstr>Project Fundamentals (BEPTC)</vt:lpstr>
      <vt:lpstr>Tools Summary – Appendix E</vt:lpstr>
      <vt:lpstr>RAPID Toolkit</vt:lpstr>
      <vt:lpstr>Database of State Incentives for Renewables and Efficiency (DSIRE)</vt:lpstr>
      <vt:lpstr>State and Local Energy Data (SLED)</vt:lpstr>
      <vt:lpstr>Renewable Energy Interactive Mapping Tools</vt:lpstr>
      <vt:lpstr>Interactive Tool Features – Technical Potential</vt:lpstr>
      <vt:lpstr>System Advisor Model (SAM) &amp; PVWatts</vt:lpstr>
      <vt:lpstr>Steps to Modeling Renewable Energy</vt:lpstr>
      <vt:lpstr>REopt Model</vt:lpstr>
      <vt:lpstr>PowerPoint Presentation</vt:lpstr>
      <vt:lpstr>Boulder Water – solar PV</vt:lpstr>
      <vt:lpstr>PowerPoint Presentation</vt:lpstr>
      <vt:lpstr>DC Water – thermal hydrolysis</vt:lpstr>
      <vt:lpstr>DC Water – solar PV</vt:lpstr>
      <vt:lpstr>DC Water - Lessons</vt:lpstr>
      <vt:lpstr>PowerPoint Presentation</vt:lpstr>
      <vt:lpstr>Summary</vt:lpstr>
      <vt:lpstr>Water Supply</vt:lpstr>
      <vt:lpstr>Newtown Creek Brooklyn, NY</vt:lpstr>
      <vt:lpstr>PowerPoint Presentation</vt:lpstr>
      <vt:lpstr>Public-Private Partnerships</vt:lpstr>
      <vt:lpstr>Legislative, Regulatory, and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Success Factors and Risks</vt:lpstr>
      <vt:lpstr>Success Factors and Risks</vt:lpstr>
      <vt:lpstr>Policy and Regulation Review</vt:lpstr>
      <vt:lpstr>Enabling Policies (Chapter 10)</vt:lpstr>
      <vt:lpstr>Economic Feasibility</vt:lpstr>
      <vt:lpstr>Technical Feasibility</vt:lpstr>
      <vt:lpstr>Leadership and Clear Expectations</vt:lpstr>
      <vt:lpstr>“Cooperation Between Stakeholders”</vt:lpstr>
      <vt:lpstr>Biogas Opportunities</vt:lpstr>
      <vt:lpstr>National Policies and Actions</vt:lpstr>
      <vt:lpstr>Contributions and meaning for utilities</vt:lpstr>
      <vt:lpstr>References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Webcast   Opportunities and Barriers for Renewable and Distributed Energy at Drinking Water and Wastewater Utilities.</dc:title>
  <dc:creator>Steven Conrad</dc:creator>
  <cp:lastModifiedBy>Michelle Suazo</cp:lastModifiedBy>
  <cp:revision>41</cp:revision>
  <dcterms:created xsi:type="dcterms:W3CDTF">2019-10-01T18:20:27Z</dcterms:created>
  <dcterms:modified xsi:type="dcterms:W3CDTF">2019-10-10T14:36:12Z</dcterms:modified>
</cp:coreProperties>
</file>